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1" r:id="rId5"/>
    <p:sldId id="282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5596" autoAdjust="0"/>
  </p:normalViewPr>
  <p:slideViewPr>
    <p:cSldViewPr>
      <p:cViewPr varScale="1">
        <p:scale>
          <a:sx n="77" d="100"/>
          <a:sy n="77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19316-C827-48A6-A456-876850514B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28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84D8C-A155-4127-BC71-067C15142288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53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4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1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6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3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1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6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3D987-88DF-40C6-AFE4-CD8FEE8DBFEC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2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382000" cy="704850"/>
          </a:xfrm>
          <a:effectLst>
            <a:outerShdw dist="28398" dir="1593903" algn="ctr" rotWithShape="0">
              <a:schemeClr val="accent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066800"/>
            <a:ext cx="8382000" cy="685800"/>
          </a:xfrm>
          <a:effectLst>
            <a:outerShdw dist="28398" dir="1593903" algn="ctr" rotWithShape="0">
              <a:schemeClr val="accent1"/>
            </a:outerShdw>
          </a:effec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943100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6769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9841" y="1196752"/>
            <a:ext cx="8382000" cy="685800"/>
          </a:xfrm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 b="1" dirty="0">
                <a:ea typeface="宋体" pitchFamily="2" charset="-122"/>
              </a:rPr>
              <a:t>黄泽熙 </a:t>
            </a:r>
            <a:r>
              <a:rPr lang="zh-CN" altLang="en-US" b="1" dirty="0" smtClean="0">
                <a:ea typeface="宋体" pitchFamily="2" charset="-122"/>
              </a:rPr>
              <a:t>蒋仕心 邵琪佳</a:t>
            </a:r>
            <a:endParaRPr lang="zh-CN" altLang="en-US" b="1" dirty="0">
              <a:ea typeface="宋体" pitchFamily="2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61950"/>
            <a:ext cx="8382000" cy="704850"/>
          </a:xfrm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r>
              <a:rPr lang="zh-CN" altLang="en-US" sz="4800" b="1" dirty="0" smtClean="0">
                <a:ea typeface="宋体" pitchFamily="2" charset="-122"/>
              </a:rPr>
              <a:t>从需求看</a:t>
            </a:r>
            <a:r>
              <a:rPr lang="en-US" altLang="zh-CN" sz="4800" b="1" dirty="0" smtClean="0">
                <a:ea typeface="宋体" pitchFamily="2" charset="-122"/>
              </a:rPr>
              <a:t>5G</a:t>
            </a:r>
            <a:endParaRPr lang="en-US" altLang="zh-CN" sz="4800" b="1" dirty="0">
              <a:ea typeface="宋体" pitchFamily="2" charset="-122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89627" y="1772816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a typeface="宋体" pitchFamily="2" charset="-122"/>
              </a:rPr>
              <a:t>April 16</a:t>
            </a:r>
            <a:r>
              <a:rPr lang="en-US" altLang="zh-CN" kern="0" baseline="30000" dirty="0" smtClean="0">
                <a:ea typeface="宋体" pitchFamily="2" charset="-122"/>
              </a:rPr>
              <a:t>th</a:t>
            </a:r>
            <a:r>
              <a:rPr lang="en-US" altLang="zh-CN" kern="0" dirty="0" smtClean="0">
                <a:ea typeface="宋体" pitchFamily="2" charset="-122"/>
              </a:rPr>
              <a:t> 2015</a:t>
            </a:r>
            <a:endParaRPr lang="zh-CN" altLang="en-US" kern="0" dirty="0"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5G</a:t>
            </a:r>
            <a:r>
              <a:rPr lang="en-US" altLang="zh-CN" sz="4000" dirty="0" smtClean="0"/>
              <a:t>—</a:t>
            </a:r>
            <a:r>
              <a:rPr lang="zh-CN" altLang="en-US" sz="4000" dirty="0" smtClean="0"/>
              <a:t>特性立方体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6602"/>
            <a:ext cx="7899495" cy="44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5G</a:t>
            </a:r>
            <a:r>
              <a:rPr lang="en-US" altLang="zh-CN" sz="4000" dirty="0" smtClean="0"/>
              <a:t>—</a:t>
            </a:r>
            <a:r>
              <a:rPr lang="zh-CN" altLang="en-US" sz="4000" dirty="0" smtClean="0"/>
              <a:t>研发前景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161933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000000"/>
                </a:solidFill>
              </a:rPr>
              <a:t>2013</a:t>
            </a:r>
            <a:r>
              <a:rPr lang="zh-CN" altLang="en-US" dirty="0">
                <a:solidFill>
                  <a:srgbClr val="000000"/>
                </a:solidFill>
              </a:rPr>
              <a:t>年</a:t>
            </a:r>
            <a:r>
              <a:rPr lang="en-US" altLang="zh-CN" dirty="0">
                <a:solidFill>
                  <a:srgbClr val="000000"/>
                </a:solidFill>
              </a:rPr>
              <a:t>5</a:t>
            </a:r>
            <a:r>
              <a:rPr lang="zh-CN" altLang="en-US" dirty="0">
                <a:solidFill>
                  <a:srgbClr val="000000"/>
                </a:solidFill>
              </a:rPr>
              <a:t>月</a:t>
            </a:r>
            <a:r>
              <a:rPr lang="en-US" altLang="zh-CN" dirty="0">
                <a:solidFill>
                  <a:srgbClr val="000000"/>
                </a:solidFill>
              </a:rPr>
              <a:t>13</a:t>
            </a:r>
            <a:r>
              <a:rPr lang="zh-CN" altLang="en-US" dirty="0">
                <a:solidFill>
                  <a:srgbClr val="000000"/>
                </a:solidFill>
              </a:rPr>
              <a:t>日，韩国三星电子有限公司宣布，已成功开发第</a:t>
            </a:r>
            <a:r>
              <a:rPr lang="en-US" altLang="zh-CN" dirty="0">
                <a:solidFill>
                  <a:srgbClr val="000000"/>
                </a:solidFill>
              </a:rPr>
              <a:t>5</a:t>
            </a:r>
            <a:r>
              <a:rPr lang="zh-CN" altLang="en-US" dirty="0">
                <a:solidFill>
                  <a:srgbClr val="000000"/>
                </a:solidFill>
              </a:rPr>
              <a:t>代移动通信（</a:t>
            </a:r>
            <a:r>
              <a:rPr lang="en-US" altLang="zh-CN" dirty="0">
                <a:solidFill>
                  <a:srgbClr val="000000"/>
                </a:solidFill>
              </a:rPr>
              <a:t>5G</a:t>
            </a:r>
            <a:r>
              <a:rPr lang="zh-CN" altLang="en-US" dirty="0">
                <a:solidFill>
                  <a:srgbClr val="000000"/>
                </a:solidFill>
              </a:rPr>
              <a:t>）的核心技术，这一技术预计将于</a:t>
            </a:r>
            <a:r>
              <a:rPr lang="en-US" altLang="zh-CN" dirty="0" smtClean="0">
                <a:solidFill>
                  <a:srgbClr val="000000"/>
                </a:solidFill>
              </a:rPr>
              <a:t>202</a:t>
            </a:r>
            <a:r>
              <a:rPr lang="en-US" altLang="zh-CN" dirty="0">
                <a:solidFill>
                  <a:srgbClr val="000000"/>
                </a:solidFill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</a:rPr>
              <a:t>开始</a:t>
            </a:r>
            <a:r>
              <a:rPr lang="zh-CN" altLang="en-US" dirty="0">
                <a:solidFill>
                  <a:srgbClr val="000000"/>
                </a:solidFill>
              </a:rPr>
              <a:t>推向</a:t>
            </a:r>
            <a:r>
              <a:rPr lang="zh-CN" altLang="en-US" dirty="0" smtClean="0">
                <a:solidFill>
                  <a:srgbClr val="000000"/>
                </a:solidFill>
              </a:rPr>
              <a:t>商业化</a:t>
            </a:r>
            <a:r>
              <a:rPr lang="zh-CN" altLang="en-US" dirty="0">
                <a:solidFill>
                  <a:srgbClr val="000000"/>
                </a:solidFill>
              </a:rPr>
              <a:t>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9332"/>
            <a:ext cx="4032448" cy="2169708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90" y="4149080"/>
            <a:ext cx="39868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414908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0000"/>
                </a:solidFill>
              </a:rPr>
              <a:t>华为在</a:t>
            </a:r>
            <a:r>
              <a:rPr lang="en-US" altLang="zh-CN" dirty="0">
                <a:solidFill>
                  <a:srgbClr val="000000"/>
                </a:solidFill>
              </a:rPr>
              <a:t>2013</a:t>
            </a:r>
            <a:r>
              <a:rPr lang="zh-CN" altLang="en-US" dirty="0">
                <a:solidFill>
                  <a:srgbClr val="000000"/>
                </a:solidFill>
              </a:rPr>
              <a:t>年</a:t>
            </a:r>
            <a:r>
              <a:rPr lang="en-US" altLang="zh-CN" dirty="0">
                <a:solidFill>
                  <a:srgbClr val="000000"/>
                </a:solidFill>
              </a:rPr>
              <a:t>11</a:t>
            </a:r>
            <a:r>
              <a:rPr lang="zh-CN" altLang="en-US" dirty="0">
                <a:solidFill>
                  <a:srgbClr val="000000"/>
                </a:solidFill>
              </a:rPr>
              <a:t>月</a:t>
            </a:r>
            <a:r>
              <a:rPr lang="en-US" altLang="zh-CN" dirty="0">
                <a:solidFill>
                  <a:srgbClr val="000000"/>
                </a:solidFill>
              </a:rPr>
              <a:t>6</a:t>
            </a:r>
            <a:r>
              <a:rPr lang="zh-CN" altLang="en-US" dirty="0">
                <a:solidFill>
                  <a:srgbClr val="000000"/>
                </a:solidFill>
              </a:rPr>
              <a:t>日</a:t>
            </a:r>
            <a:r>
              <a:rPr lang="zh-CN" altLang="en-US" dirty="0" smtClean="0">
                <a:solidFill>
                  <a:srgbClr val="000000"/>
                </a:solidFill>
              </a:rPr>
              <a:t>宣布，将</a:t>
            </a:r>
            <a:r>
              <a:rPr lang="zh-CN" altLang="en-US" dirty="0">
                <a:solidFill>
                  <a:srgbClr val="000000"/>
                </a:solidFill>
              </a:rPr>
              <a:t>在</a:t>
            </a:r>
            <a:r>
              <a:rPr lang="en-US" altLang="zh-CN" dirty="0">
                <a:solidFill>
                  <a:srgbClr val="000000"/>
                </a:solidFill>
              </a:rPr>
              <a:t>2018</a:t>
            </a:r>
            <a:r>
              <a:rPr lang="zh-CN" altLang="en-US" dirty="0">
                <a:solidFill>
                  <a:srgbClr val="000000"/>
                </a:solidFill>
              </a:rPr>
              <a:t>年前投资</a:t>
            </a:r>
            <a:r>
              <a:rPr lang="en-US" altLang="zh-CN" dirty="0">
                <a:solidFill>
                  <a:srgbClr val="000000"/>
                </a:solidFill>
              </a:rPr>
              <a:t>6</a:t>
            </a:r>
            <a:r>
              <a:rPr lang="zh-CN" altLang="en-US" dirty="0">
                <a:solidFill>
                  <a:srgbClr val="000000"/>
                </a:solidFill>
              </a:rPr>
              <a:t>亿美元对</a:t>
            </a:r>
            <a:r>
              <a:rPr lang="en-US" altLang="zh-CN" dirty="0">
                <a:solidFill>
                  <a:srgbClr val="000000"/>
                </a:solidFill>
              </a:rPr>
              <a:t>5G</a:t>
            </a:r>
            <a:r>
              <a:rPr lang="zh-CN" altLang="en-US" dirty="0">
                <a:solidFill>
                  <a:srgbClr val="000000"/>
                </a:solidFill>
              </a:rPr>
              <a:t>的技术进行研发与</a:t>
            </a:r>
            <a:r>
              <a:rPr lang="zh-CN" altLang="en-US" dirty="0" smtClean="0">
                <a:solidFill>
                  <a:srgbClr val="000000"/>
                </a:solidFill>
              </a:rPr>
              <a:t>创新，并</a:t>
            </a:r>
            <a:r>
              <a:rPr lang="zh-CN" altLang="en-US" dirty="0">
                <a:solidFill>
                  <a:srgbClr val="000000"/>
                </a:solidFill>
              </a:rPr>
              <a:t>预言在</a:t>
            </a:r>
            <a:r>
              <a:rPr lang="en-US" altLang="zh-CN" dirty="0">
                <a:solidFill>
                  <a:srgbClr val="000000"/>
                </a:solidFill>
              </a:rPr>
              <a:t>2020</a:t>
            </a:r>
            <a:r>
              <a:rPr lang="zh-CN" altLang="en-US" dirty="0">
                <a:solidFill>
                  <a:srgbClr val="000000"/>
                </a:solidFill>
              </a:rPr>
              <a:t>年用户会享受</a:t>
            </a:r>
            <a:r>
              <a:rPr lang="zh-CN" altLang="en-US" dirty="0" smtClean="0">
                <a:solidFill>
                  <a:srgbClr val="000000"/>
                </a:solidFill>
              </a:rPr>
              <a:t>到商用</a:t>
            </a:r>
            <a:r>
              <a:rPr lang="en-US" altLang="zh-CN" dirty="0">
                <a:solidFill>
                  <a:srgbClr val="000000"/>
                </a:solidFill>
              </a:rPr>
              <a:t>5G</a:t>
            </a:r>
            <a:r>
              <a:rPr lang="zh-CN" altLang="en-US" dirty="0">
                <a:solidFill>
                  <a:srgbClr val="000000"/>
                </a:solidFill>
              </a:rPr>
              <a:t>移动网络。</a:t>
            </a:r>
          </a:p>
        </p:txBody>
      </p:sp>
    </p:spTree>
    <p:extLst>
      <p:ext uri="{BB962C8B-B14F-4D97-AF65-F5344CB8AC3E}">
        <p14:creationId xmlns:p14="http://schemas.microsoft.com/office/powerpoint/2010/main" val="127827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5G</a:t>
            </a:r>
            <a:r>
              <a:rPr lang="en-US" altLang="zh-CN" sz="4000" dirty="0" smtClean="0"/>
              <a:t>—</a:t>
            </a:r>
            <a:r>
              <a:rPr lang="zh-CN" altLang="en-US" sz="4000" dirty="0"/>
              <a:t>网络需求</a:t>
            </a:r>
            <a:endParaRPr lang="ru-RU" sz="4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6120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1.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频谱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资源的有限性，亟需使用提高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87624" y="2325268"/>
            <a:ext cx="2448272" cy="554319"/>
          </a:xfrm>
          <a:prstGeom prst="wedgeRoundRectCallout">
            <a:avLst>
              <a:gd name="adj1" fmla="val -52694"/>
              <a:gd name="adj2" fmla="val -92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zh-CN" altLang="en-US" b="1" dirty="0">
                <a:solidFill>
                  <a:srgbClr val="000000"/>
                </a:solidFill>
              </a:rPr>
              <a:t>频率的分布曲线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3005468"/>
            <a:ext cx="68407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4G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MIMO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（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充分利用空间资源，天线实现多发多收）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4361811"/>
            <a:ext cx="6120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网络融合，亟需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IPv6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11082" y="5016692"/>
            <a:ext cx="6840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网络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融合？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	IP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？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6742" y="5635015"/>
            <a:ext cx="4752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IPv4                   IPv6</a:t>
            </a:r>
            <a:endParaRPr lang="en-US" altLang="zh-CN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1985153" y="5635015"/>
            <a:ext cx="1216152" cy="48463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1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5G</a:t>
            </a:r>
            <a:r>
              <a:rPr lang="en-US" altLang="zh-CN" sz="4000" dirty="0" smtClean="0"/>
              <a:t>—</a:t>
            </a:r>
            <a:r>
              <a:rPr lang="zh-CN" altLang="en-US" sz="4000" dirty="0" smtClean="0"/>
              <a:t>用户需求：速率</a:t>
            </a:r>
            <a:endParaRPr lang="ru-RU" sz="40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67544" y="1548298"/>
            <a:ext cx="1938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 err="1" smtClean="0">
                <a:solidFill>
                  <a:srgbClr val="000000"/>
                </a:solidFill>
                <a:ea typeface="黑体" panose="02010609060101010101" pitchFamily="49" charset="-122"/>
              </a:rPr>
              <a:t>Message+voice+text</a:t>
            </a:r>
            <a:r>
              <a:rPr lang="en-US" altLang="zh-CN" sz="1800" b="1" dirty="0" smtClean="0">
                <a:solidFill>
                  <a:srgbClr val="000000"/>
                </a:solidFill>
                <a:ea typeface="黑体" panose="02010609060101010101" pitchFamily="49" charset="-122"/>
              </a:rPr>
              <a:t>(bps</a:t>
            </a:r>
            <a:r>
              <a:rPr lang="en-US" altLang="zh-CN" sz="1800" b="1" dirty="0">
                <a:solidFill>
                  <a:srgbClr val="000000"/>
                </a:solidFill>
                <a:ea typeface="黑体" panose="02010609060101010101" pitchFamily="49" charset="-122"/>
              </a:rPr>
              <a:t>)(2G)</a:t>
            </a:r>
            <a:endParaRPr lang="zh-CN" altLang="en-US" sz="1800" b="1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55379" y="162937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976812" y="2802261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黑体" panose="02010609060101010101" pitchFamily="49" charset="-122"/>
              </a:rPr>
              <a:t>1080p video(Mbps)(4G)</a:t>
            </a:r>
            <a:endParaRPr lang="zh-CN" altLang="en-US" sz="1800" b="1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439903" y="1844476"/>
            <a:ext cx="814388" cy="868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683036" y="1719106"/>
            <a:ext cx="352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黑体" panose="02010609060101010101" pitchFamily="49" charset="-122"/>
              </a:rPr>
              <a:t>Picture+480p video(Kbps)(3G)</a:t>
            </a:r>
            <a:endParaRPr lang="zh-CN" altLang="en-US" sz="1800" b="1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886200" y="2744317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28600" y="2634961"/>
            <a:ext cx="3544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黑体" panose="02010609060101010101" pitchFamily="49" charset="-122"/>
              </a:rPr>
              <a:t>UHDTV+3D Interaction Service(</a:t>
            </a:r>
            <a:r>
              <a:rPr lang="en-US" altLang="zh-CN" sz="1800" b="1" dirty="0" err="1">
                <a:solidFill>
                  <a:srgbClr val="000000"/>
                </a:solidFill>
                <a:ea typeface="黑体" panose="02010609060101010101" pitchFamily="49" charset="-122"/>
              </a:rPr>
              <a:t>Gbps</a:t>
            </a:r>
            <a:r>
              <a:rPr lang="en-US" altLang="zh-CN" sz="1800" b="1" dirty="0">
                <a:solidFill>
                  <a:srgbClr val="000000"/>
                </a:solidFill>
                <a:ea typeface="黑体" panose="02010609060101010101" pitchFamily="49" charset="-122"/>
              </a:rPr>
              <a:t>)(5G)</a:t>
            </a:r>
            <a:endParaRPr lang="zh-CN" altLang="en-US" sz="1800" b="1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8" y="1871463"/>
            <a:ext cx="7906983" cy="44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3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5G—</a:t>
            </a:r>
            <a:r>
              <a:rPr lang="zh-CN" altLang="en-US" sz="4000" dirty="0"/>
              <a:t>用户需求</a:t>
            </a:r>
            <a:r>
              <a:rPr lang="zh-CN" altLang="en-US" sz="4000" dirty="0" smtClean="0"/>
              <a:t>：范围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" b="10652"/>
          <a:stretch>
            <a:fillRect/>
          </a:stretch>
        </p:blipFill>
        <p:spPr bwMode="auto">
          <a:xfrm>
            <a:off x="774254" y="1484784"/>
            <a:ext cx="35528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>
            <a:fillRect/>
          </a:stretch>
        </p:blipFill>
        <p:spPr bwMode="auto">
          <a:xfrm>
            <a:off x="4716016" y="1484784"/>
            <a:ext cx="32908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1" y="4153371"/>
            <a:ext cx="356393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4717604" y="4153371"/>
            <a:ext cx="32385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7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5G—</a:t>
            </a:r>
            <a:r>
              <a:rPr lang="zh-CN" altLang="en-US" sz="4000" dirty="0"/>
              <a:t>用户需求</a:t>
            </a:r>
            <a:r>
              <a:rPr lang="zh-CN" altLang="en-US" sz="4000" dirty="0" smtClean="0"/>
              <a:t>：时延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04837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0737" y="1701155"/>
            <a:ext cx="234128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3200" b="1" dirty="0">
                <a:ln/>
                <a:solidFill>
                  <a:srgbClr val="000000"/>
                </a:solidFill>
              </a:rPr>
              <a:t>Time Delay</a:t>
            </a:r>
          </a:p>
        </p:txBody>
      </p:sp>
      <p:sp>
        <p:nvSpPr>
          <p:cNvPr id="7" name="Down Arrow 6"/>
          <p:cNvSpPr/>
          <p:nvPr/>
        </p:nvSpPr>
        <p:spPr>
          <a:xfrm>
            <a:off x="7479531" y="2709193"/>
            <a:ext cx="484188" cy="1244600"/>
          </a:xfrm>
          <a:prstGeom prst="downArrow">
            <a:avLst/>
          </a:prstGeom>
          <a:gradFill flip="none" rotWithShape="1">
            <a:gsLst>
              <a:gs pos="7000">
                <a:schemeClr val="accent4">
                  <a:lumMod val="67000"/>
                </a:schemeClr>
              </a:gs>
              <a:gs pos="27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3643" y="4418978"/>
            <a:ext cx="100540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altLang="zh-CN" sz="11500" b="1" i="1" dirty="0">
                <a:ln/>
                <a:solidFill>
                  <a:srgbClr val="000000"/>
                </a:solidFill>
              </a:rPr>
              <a:t>0</a:t>
            </a:r>
            <a:endParaRPr lang="zh-CN" altLang="en-US" sz="11500" b="1" i="1" dirty="0">
              <a:ln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5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5G—</a:t>
            </a:r>
            <a:r>
              <a:rPr lang="zh-CN" altLang="en-US" sz="4000" dirty="0" smtClean="0"/>
              <a:t>用户需求：功耗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3" y="1340768"/>
            <a:ext cx="39274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4018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303" y="447858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不要</a:t>
            </a:r>
            <a:r>
              <a:rPr lang="zh-CN" altLang="en-US" sz="5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充电宝</a:t>
            </a:r>
            <a:r>
              <a:rPr lang="zh-CN" altLang="en-US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</a:t>
            </a:r>
            <a:endParaRPr lang="en-US" altLang="zh-CN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5401915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</a:t>
            </a:r>
            <a:r>
              <a:rPr lang="en-US" altLang="zh-CN" sz="5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5G</a:t>
            </a:r>
            <a:r>
              <a:rPr lang="zh-CN" altLang="en-US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</a:t>
            </a:r>
            <a:endParaRPr lang="en-US" altLang="zh-CN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</a:t>
            </a:r>
            <a:r>
              <a:rPr lang="en-US" altLang="zh-CN" sz="4000" dirty="0" smtClean="0"/>
              <a:t>G—</a:t>
            </a:r>
            <a:r>
              <a:rPr lang="zh-CN" altLang="en-US" sz="4000" dirty="0" smtClean="0"/>
              <a:t>势不可挡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rgbClr val="000000"/>
                </a:solidFill>
              </a:rPr>
              <a:t>       随着以上种种需求的</a:t>
            </a:r>
            <a:r>
              <a:rPr lang="zh-CN" altLang="en-US" dirty="0">
                <a:solidFill>
                  <a:srgbClr val="000000"/>
                </a:solidFill>
              </a:rPr>
              <a:t>出现</a:t>
            </a:r>
            <a:r>
              <a:rPr lang="zh-CN" altLang="en-US" dirty="0" smtClean="0">
                <a:solidFill>
                  <a:srgbClr val="000000"/>
                </a:solidFill>
              </a:rPr>
              <a:t>，我们可以断言的是，</a:t>
            </a:r>
            <a:r>
              <a:rPr lang="en-US" altLang="zh-CN" dirty="0" smtClean="0">
                <a:solidFill>
                  <a:srgbClr val="000000"/>
                </a:solidFill>
              </a:rPr>
              <a:t>5G</a:t>
            </a:r>
            <a:r>
              <a:rPr lang="zh-CN" altLang="en-US" dirty="0" smtClean="0">
                <a:solidFill>
                  <a:srgbClr val="000000"/>
                </a:solidFill>
              </a:rPr>
              <a:t>的来临是势不可挡的，并且我们相信，</a:t>
            </a:r>
            <a:r>
              <a:rPr lang="en-US" altLang="zh-CN" dirty="0" smtClean="0">
                <a:solidFill>
                  <a:srgbClr val="000000"/>
                </a:solidFill>
              </a:rPr>
              <a:t>5G</a:t>
            </a:r>
            <a:r>
              <a:rPr lang="zh-CN" altLang="en-US" dirty="0">
                <a:solidFill>
                  <a:srgbClr val="000000"/>
                </a:solidFill>
              </a:rPr>
              <a:t>技术将给人们的通信带来更大的便捷</a:t>
            </a:r>
            <a:r>
              <a:rPr lang="zh-CN" altLang="en-US" dirty="0" smtClean="0">
                <a:solidFill>
                  <a:srgbClr val="000000"/>
                </a:solidFill>
              </a:rPr>
              <a:t>，也带</a:t>
            </a:r>
            <a:r>
              <a:rPr lang="zh-CN" altLang="en-US" dirty="0">
                <a:solidFill>
                  <a:srgbClr val="000000"/>
                </a:solidFill>
              </a:rPr>
              <a:t>给我们更完美的信息</a:t>
            </a:r>
            <a:r>
              <a:rPr lang="zh-CN" altLang="en-US" dirty="0" smtClean="0">
                <a:solidFill>
                  <a:srgbClr val="000000"/>
                </a:solidFill>
              </a:rPr>
              <a:t>体验。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4268995"/>
            <a:ext cx="53483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</a:t>
            </a:r>
            <a:r>
              <a:rPr lang="zh-CN" altLang="en-US" sz="66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！</a:t>
            </a:r>
            <a:endParaRPr lang="en-US" altLang="zh-CN" sz="66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54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5d49b43a7ba584c02ae55ae2c8c6f6f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0084D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258</Words>
  <Application>Microsoft Office PowerPoint</Application>
  <PresentationFormat>On-screen Show (4:3)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宋体</vt:lpstr>
      <vt:lpstr>黑体</vt:lpstr>
      <vt:lpstr>Arial</vt:lpstr>
      <vt:lpstr>Microsoft Sans Serif</vt:lpstr>
      <vt:lpstr>e5d49b43a7ba584c02ae55ae2c8c6f6f</vt:lpstr>
      <vt:lpstr>从需求看5G</vt:lpstr>
      <vt:lpstr>5G—特性立方体</vt:lpstr>
      <vt:lpstr>5G—研发前景</vt:lpstr>
      <vt:lpstr>5G—网络需求</vt:lpstr>
      <vt:lpstr>5G—用户需求：速率</vt:lpstr>
      <vt:lpstr>5G—用户需求：范围</vt:lpstr>
      <vt:lpstr>5G—用户需求：时延</vt:lpstr>
      <vt:lpstr>5G—用户需求：功耗</vt:lpstr>
      <vt:lpstr>5G—势不可挡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ppt.glzy8.com提供海量PPT模板免费下载！</dc:title>
  <dc:subject/>
  <dc:creator>Eitima</dc:creator>
  <cp:keywords/>
  <dc:description/>
  <cp:lastModifiedBy>Eitima</cp:lastModifiedBy>
  <cp:revision>12</cp:revision>
  <dcterms:created xsi:type="dcterms:W3CDTF">2014-11-16T05:01:57Z</dcterms:created>
  <dcterms:modified xsi:type="dcterms:W3CDTF">2015-04-15T15:45:03Z</dcterms:modified>
  <cp:category/>
</cp:coreProperties>
</file>