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80" r:id="rId4"/>
    <p:sldId id="281" r:id="rId5"/>
    <p:sldId id="282" r:id="rId6"/>
    <p:sldId id="284" r:id="rId7"/>
    <p:sldId id="285" r:id="rId8"/>
    <p:sldId id="286" r:id="rId9"/>
    <p:sldId id="287" r:id="rId10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1984CC"/>
    <a:srgbClr val="03136A"/>
    <a:srgbClr val="35759D"/>
    <a:srgbClr val="35B19D"/>
    <a:srgbClr val="FFFF00"/>
    <a:srgbClr val="B3D3EA"/>
    <a:srgbClr val="78A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88" autoAdjust="0"/>
    <p:restoredTop sz="95596" autoAdjust="0"/>
  </p:normalViewPr>
  <p:slideViewPr>
    <p:cSldViewPr>
      <p:cViewPr varScale="1">
        <p:scale>
          <a:sx n="77" d="100"/>
          <a:sy n="77" d="100"/>
        </p:scale>
        <p:origin x="79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zh-CN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zh-CN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zh-CN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5319316-C827-48A6-A456-876850514B5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28318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C84D8C-A155-4127-BC71-067C15142288}" type="slidenum">
              <a:rPr lang="en-US" altLang="zh-CN"/>
              <a:pPr/>
              <a:t>1</a:t>
            </a:fld>
            <a:endParaRPr lang="en-US" altLang="zh-CN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4536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63D987-88DF-40C6-AFE4-CD8FEE8DBFEC}" type="slidenum">
              <a:rPr lang="en-US" altLang="zh-CN"/>
              <a:pPr/>
              <a:t>2</a:t>
            </a:fld>
            <a:endParaRPr lang="en-US" altLang="zh-CN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061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63D987-88DF-40C6-AFE4-CD8FEE8DBFEC}" type="slidenum">
              <a:rPr lang="en-US" altLang="zh-CN"/>
              <a:pPr/>
              <a:t>3</a:t>
            </a:fld>
            <a:endParaRPr lang="en-US" altLang="zh-CN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240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63D987-88DF-40C6-AFE4-CD8FEE8DBFEC}" type="slidenum">
              <a:rPr lang="en-US" altLang="zh-CN"/>
              <a:pPr/>
              <a:t>4</a:t>
            </a:fld>
            <a:endParaRPr lang="en-US" altLang="zh-CN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316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63D987-88DF-40C6-AFE4-CD8FEE8DBFEC}" type="slidenum">
              <a:rPr lang="en-US" altLang="zh-CN"/>
              <a:pPr/>
              <a:t>5</a:t>
            </a:fld>
            <a:endParaRPr lang="en-US" altLang="zh-CN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566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63D987-88DF-40C6-AFE4-CD8FEE8DBFEC}" type="slidenum">
              <a:rPr lang="en-US" altLang="zh-CN"/>
              <a:pPr/>
              <a:t>6</a:t>
            </a:fld>
            <a:endParaRPr lang="en-US" altLang="zh-CN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8392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63D987-88DF-40C6-AFE4-CD8FEE8DBFEC}" type="slidenum">
              <a:rPr lang="en-US" altLang="zh-CN"/>
              <a:pPr/>
              <a:t>7</a:t>
            </a:fld>
            <a:endParaRPr lang="en-US" altLang="zh-CN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4137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63D987-88DF-40C6-AFE4-CD8FEE8DBFEC}" type="slidenum">
              <a:rPr lang="en-US" altLang="zh-CN"/>
              <a:pPr/>
              <a:t>8</a:t>
            </a:fld>
            <a:endParaRPr lang="en-US" altLang="zh-CN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3607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63D987-88DF-40C6-AFE4-CD8FEE8DBFEC}" type="slidenum">
              <a:rPr lang="en-US" altLang="zh-CN"/>
              <a:pPr/>
              <a:t>9</a:t>
            </a:fld>
            <a:endParaRPr lang="en-US" altLang="zh-CN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524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381000"/>
            <a:ext cx="8382000" cy="704850"/>
          </a:xfrm>
          <a:effectLst>
            <a:outerShdw dist="28398" dir="1593903" algn="ctr" rotWithShape="0">
              <a:schemeClr val="accent1"/>
            </a:outerShdw>
          </a:effectLst>
        </p:spPr>
        <p:txBody>
          <a:bodyPr/>
          <a:lstStyle>
            <a:lvl1pPr>
              <a:defRPr sz="4000"/>
            </a:lvl1pPr>
          </a:lstStyle>
          <a:p>
            <a:r>
              <a:rPr lang="zh-CN" altLang="en-US" smtClean="0"/>
              <a:t>单击此处编辑母版标题样式</a:t>
            </a:r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1066800"/>
            <a:ext cx="8382000" cy="685800"/>
          </a:xfrm>
          <a:effectLst>
            <a:outerShdw dist="28398" dir="1593903" algn="ctr" rotWithShape="0">
              <a:schemeClr val="accent1"/>
            </a:outerShdw>
          </a:effectLst>
        </p:spPr>
        <p:txBody>
          <a:bodyPr/>
          <a:lstStyle>
            <a:lvl1pPr marL="0" indent="0">
              <a:buFontTx/>
              <a:buNone/>
              <a:defRPr sz="2800"/>
            </a:lvl1pPr>
          </a:lstStyle>
          <a:p>
            <a:r>
              <a:rPr lang="zh-CN" altLang="en-US" smtClean="0"/>
              <a:t>单击此处编辑母版副标题样式</a:t>
            </a:r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057900" y="152400"/>
            <a:ext cx="1943100" cy="57150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5676900" cy="57150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676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419600" y="1676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73152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altLang="zh-CN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76400"/>
            <a:ext cx="7315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accent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79841" y="1196752"/>
            <a:ext cx="8382000" cy="685800"/>
          </a:xfrm>
          <a:effectLst>
            <a:outerShdw dist="28398" dir="1593903" algn="ctr" rotWithShape="0">
              <a:schemeClr val="bg2"/>
            </a:outerShdw>
          </a:effectLst>
        </p:spPr>
        <p:txBody>
          <a:bodyPr/>
          <a:lstStyle/>
          <a:p>
            <a:r>
              <a:rPr lang="zh-CN" altLang="en-US" b="1" dirty="0">
                <a:ea typeface="宋体" pitchFamily="2" charset="-122"/>
              </a:rPr>
              <a:t>黄泽熙 </a:t>
            </a:r>
            <a:r>
              <a:rPr lang="zh-CN" altLang="en-US" b="1" dirty="0" smtClean="0">
                <a:ea typeface="宋体" pitchFamily="2" charset="-122"/>
              </a:rPr>
              <a:t>蒋仕心 邵琪佳</a:t>
            </a:r>
            <a:endParaRPr lang="zh-CN" altLang="en-US" b="1" dirty="0"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457200" y="361950"/>
            <a:ext cx="8382000" cy="704850"/>
          </a:xfrm>
          <a:effectLst>
            <a:outerShdw dist="28398" dir="1593903" algn="ctr" rotWithShape="0">
              <a:schemeClr val="bg2"/>
            </a:outerShdw>
          </a:effectLst>
        </p:spPr>
        <p:txBody>
          <a:bodyPr/>
          <a:lstStyle/>
          <a:p>
            <a:r>
              <a:rPr lang="zh-CN" altLang="en-US" sz="4800" b="1" dirty="0" smtClean="0">
                <a:ea typeface="宋体" pitchFamily="2" charset="-122"/>
              </a:rPr>
              <a:t>从需求看</a:t>
            </a:r>
            <a:r>
              <a:rPr lang="en-US" altLang="zh-CN" sz="4800" b="1" dirty="0" smtClean="0">
                <a:ea typeface="宋体" pitchFamily="2" charset="-122"/>
              </a:rPr>
              <a:t>5G</a:t>
            </a:r>
            <a:endParaRPr lang="en-US" altLang="zh-CN" sz="4800" b="1" dirty="0">
              <a:ea typeface="宋体" pitchFamily="2" charset="-122"/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489627" y="1772816"/>
            <a:ext cx="8382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1593903" algn="ctr" rotWithShape="0">
              <a:schemeClr val="bg2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sz="2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r>
              <a:rPr lang="en-US" altLang="zh-CN" kern="0" dirty="0" smtClean="0">
                <a:ea typeface="宋体" pitchFamily="2" charset="-122"/>
              </a:rPr>
              <a:t>April 16</a:t>
            </a:r>
            <a:r>
              <a:rPr lang="en-US" altLang="zh-CN" kern="0" baseline="30000" dirty="0" smtClean="0">
                <a:ea typeface="宋体" pitchFamily="2" charset="-122"/>
              </a:rPr>
              <a:t>th</a:t>
            </a:r>
            <a:r>
              <a:rPr lang="en-US" altLang="zh-CN" kern="0" dirty="0" smtClean="0">
                <a:ea typeface="宋体" pitchFamily="2" charset="-122"/>
              </a:rPr>
              <a:t> 2015</a:t>
            </a:r>
            <a:endParaRPr lang="zh-CN" altLang="en-US" kern="0" dirty="0">
              <a:ea typeface="宋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5G</a:t>
            </a:r>
            <a:r>
              <a:rPr lang="en-US" altLang="zh-CN" sz="4000" dirty="0" smtClean="0"/>
              <a:t>—</a:t>
            </a:r>
            <a:r>
              <a:rPr lang="zh-CN" altLang="en-US" sz="4000" dirty="0" smtClean="0"/>
              <a:t>特性立方体</a:t>
            </a:r>
            <a:endParaRPr lang="ru-RU" sz="4000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36602"/>
            <a:ext cx="7899495" cy="4400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 dirty="0"/>
              <a:t>5G</a:t>
            </a:r>
            <a:r>
              <a:rPr lang="en-US" altLang="zh-CN" sz="4000" dirty="0" smtClean="0"/>
              <a:t>—</a:t>
            </a:r>
            <a:r>
              <a:rPr lang="zh-CN" altLang="en-US" sz="4000" dirty="0" smtClean="0"/>
              <a:t>研发前景</a:t>
            </a:r>
            <a:endParaRPr lang="ru-RU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4788024" y="1619332"/>
            <a:ext cx="34563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dirty="0">
                <a:solidFill>
                  <a:srgbClr val="000000"/>
                </a:solidFill>
              </a:rPr>
              <a:t>2013</a:t>
            </a:r>
            <a:r>
              <a:rPr lang="zh-CN" altLang="en-US" dirty="0">
                <a:solidFill>
                  <a:srgbClr val="000000"/>
                </a:solidFill>
              </a:rPr>
              <a:t>年</a:t>
            </a:r>
            <a:r>
              <a:rPr lang="en-US" altLang="zh-CN" dirty="0">
                <a:solidFill>
                  <a:srgbClr val="000000"/>
                </a:solidFill>
              </a:rPr>
              <a:t>5</a:t>
            </a:r>
            <a:r>
              <a:rPr lang="zh-CN" altLang="en-US" dirty="0">
                <a:solidFill>
                  <a:srgbClr val="000000"/>
                </a:solidFill>
              </a:rPr>
              <a:t>月</a:t>
            </a:r>
            <a:r>
              <a:rPr lang="en-US" altLang="zh-CN" dirty="0">
                <a:solidFill>
                  <a:srgbClr val="000000"/>
                </a:solidFill>
              </a:rPr>
              <a:t>13</a:t>
            </a:r>
            <a:r>
              <a:rPr lang="zh-CN" altLang="en-US" dirty="0">
                <a:solidFill>
                  <a:srgbClr val="000000"/>
                </a:solidFill>
              </a:rPr>
              <a:t>日，韩国三星电子有限公司宣布，已成功开发第</a:t>
            </a:r>
            <a:r>
              <a:rPr lang="en-US" altLang="zh-CN" dirty="0">
                <a:solidFill>
                  <a:srgbClr val="000000"/>
                </a:solidFill>
              </a:rPr>
              <a:t>5</a:t>
            </a:r>
            <a:r>
              <a:rPr lang="zh-CN" altLang="en-US" dirty="0">
                <a:solidFill>
                  <a:srgbClr val="000000"/>
                </a:solidFill>
              </a:rPr>
              <a:t>代移动通信（</a:t>
            </a:r>
            <a:r>
              <a:rPr lang="en-US" altLang="zh-CN" dirty="0">
                <a:solidFill>
                  <a:srgbClr val="000000"/>
                </a:solidFill>
              </a:rPr>
              <a:t>5G</a:t>
            </a:r>
            <a:r>
              <a:rPr lang="zh-CN" altLang="en-US" dirty="0">
                <a:solidFill>
                  <a:srgbClr val="000000"/>
                </a:solidFill>
              </a:rPr>
              <a:t>）的核心技术，这一技术预计将于</a:t>
            </a:r>
            <a:r>
              <a:rPr lang="en-US" altLang="zh-CN" dirty="0" smtClean="0">
                <a:solidFill>
                  <a:srgbClr val="000000"/>
                </a:solidFill>
              </a:rPr>
              <a:t>202</a:t>
            </a:r>
            <a:r>
              <a:rPr lang="en-US" altLang="zh-CN" dirty="0">
                <a:solidFill>
                  <a:srgbClr val="000000"/>
                </a:solidFill>
              </a:rPr>
              <a:t>0</a:t>
            </a:r>
            <a:r>
              <a:rPr lang="zh-CN" altLang="en-US" dirty="0" smtClean="0">
                <a:solidFill>
                  <a:srgbClr val="000000"/>
                </a:solidFill>
              </a:rPr>
              <a:t>开始</a:t>
            </a:r>
            <a:r>
              <a:rPr lang="zh-CN" altLang="en-US" dirty="0">
                <a:solidFill>
                  <a:srgbClr val="000000"/>
                </a:solidFill>
              </a:rPr>
              <a:t>推向</a:t>
            </a:r>
            <a:r>
              <a:rPr lang="zh-CN" altLang="en-US" dirty="0" smtClean="0">
                <a:solidFill>
                  <a:srgbClr val="000000"/>
                </a:solidFill>
              </a:rPr>
              <a:t>商业化</a:t>
            </a:r>
            <a:r>
              <a:rPr lang="zh-CN" altLang="en-US" dirty="0">
                <a:solidFill>
                  <a:srgbClr val="000000"/>
                </a:solidFill>
              </a:rPr>
              <a:t>。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19332"/>
            <a:ext cx="4032448" cy="2169708"/>
          </a:xfrm>
          <a:prstGeom prst="rect">
            <a:avLst/>
          </a:prstGeom>
        </p:spPr>
      </p:pic>
      <p:pic>
        <p:nvPicPr>
          <p:cNvPr id="9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390" y="4149080"/>
            <a:ext cx="3986868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27584" y="4149080"/>
            <a:ext cx="34563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dirty="0">
                <a:solidFill>
                  <a:srgbClr val="000000"/>
                </a:solidFill>
              </a:rPr>
              <a:t>华为在</a:t>
            </a:r>
            <a:r>
              <a:rPr lang="en-US" altLang="zh-CN" dirty="0">
                <a:solidFill>
                  <a:srgbClr val="000000"/>
                </a:solidFill>
              </a:rPr>
              <a:t>2013</a:t>
            </a:r>
            <a:r>
              <a:rPr lang="zh-CN" altLang="en-US" dirty="0">
                <a:solidFill>
                  <a:srgbClr val="000000"/>
                </a:solidFill>
              </a:rPr>
              <a:t>年</a:t>
            </a:r>
            <a:r>
              <a:rPr lang="en-US" altLang="zh-CN" dirty="0">
                <a:solidFill>
                  <a:srgbClr val="000000"/>
                </a:solidFill>
              </a:rPr>
              <a:t>11</a:t>
            </a:r>
            <a:r>
              <a:rPr lang="zh-CN" altLang="en-US" dirty="0">
                <a:solidFill>
                  <a:srgbClr val="000000"/>
                </a:solidFill>
              </a:rPr>
              <a:t>月</a:t>
            </a:r>
            <a:r>
              <a:rPr lang="en-US" altLang="zh-CN" dirty="0">
                <a:solidFill>
                  <a:srgbClr val="000000"/>
                </a:solidFill>
              </a:rPr>
              <a:t>6</a:t>
            </a:r>
            <a:r>
              <a:rPr lang="zh-CN" altLang="en-US" dirty="0">
                <a:solidFill>
                  <a:srgbClr val="000000"/>
                </a:solidFill>
              </a:rPr>
              <a:t>日</a:t>
            </a:r>
            <a:r>
              <a:rPr lang="zh-CN" altLang="en-US" dirty="0" smtClean="0">
                <a:solidFill>
                  <a:srgbClr val="000000"/>
                </a:solidFill>
              </a:rPr>
              <a:t>宣布，将</a:t>
            </a:r>
            <a:r>
              <a:rPr lang="zh-CN" altLang="en-US" dirty="0">
                <a:solidFill>
                  <a:srgbClr val="000000"/>
                </a:solidFill>
              </a:rPr>
              <a:t>在</a:t>
            </a:r>
            <a:r>
              <a:rPr lang="en-US" altLang="zh-CN" dirty="0">
                <a:solidFill>
                  <a:srgbClr val="000000"/>
                </a:solidFill>
              </a:rPr>
              <a:t>2018</a:t>
            </a:r>
            <a:r>
              <a:rPr lang="zh-CN" altLang="en-US" dirty="0">
                <a:solidFill>
                  <a:srgbClr val="000000"/>
                </a:solidFill>
              </a:rPr>
              <a:t>年前投资</a:t>
            </a:r>
            <a:r>
              <a:rPr lang="en-US" altLang="zh-CN" dirty="0">
                <a:solidFill>
                  <a:srgbClr val="000000"/>
                </a:solidFill>
              </a:rPr>
              <a:t>6</a:t>
            </a:r>
            <a:r>
              <a:rPr lang="zh-CN" altLang="en-US" dirty="0">
                <a:solidFill>
                  <a:srgbClr val="000000"/>
                </a:solidFill>
              </a:rPr>
              <a:t>亿美元对</a:t>
            </a:r>
            <a:r>
              <a:rPr lang="en-US" altLang="zh-CN" dirty="0">
                <a:solidFill>
                  <a:srgbClr val="000000"/>
                </a:solidFill>
              </a:rPr>
              <a:t>5G</a:t>
            </a:r>
            <a:r>
              <a:rPr lang="zh-CN" altLang="en-US" dirty="0">
                <a:solidFill>
                  <a:srgbClr val="000000"/>
                </a:solidFill>
              </a:rPr>
              <a:t>的技术进行研发与</a:t>
            </a:r>
            <a:r>
              <a:rPr lang="zh-CN" altLang="en-US" dirty="0" smtClean="0">
                <a:solidFill>
                  <a:srgbClr val="000000"/>
                </a:solidFill>
              </a:rPr>
              <a:t>创新，并</a:t>
            </a:r>
            <a:r>
              <a:rPr lang="zh-CN" altLang="en-US" dirty="0">
                <a:solidFill>
                  <a:srgbClr val="000000"/>
                </a:solidFill>
              </a:rPr>
              <a:t>预言在</a:t>
            </a:r>
            <a:r>
              <a:rPr lang="en-US" altLang="zh-CN" dirty="0">
                <a:solidFill>
                  <a:srgbClr val="000000"/>
                </a:solidFill>
              </a:rPr>
              <a:t>2020</a:t>
            </a:r>
            <a:r>
              <a:rPr lang="zh-CN" altLang="en-US" dirty="0">
                <a:solidFill>
                  <a:srgbClr val="000000"/>
                </a:solidFill>
              </a:rPr>
              <a:t>年用户会享受</a:t>
            </a:r>
            <a:r>
              <a:rPr lang="zh-CN" altLang="en-US" dirty="0" smtClean="0">
                <a:solidFill>
                  <a:srgbClr val="000000"/>
                </a:solidFill>
              </a:rPr>
              <a:t>到商用</a:t>
            </a:r>
            <a:r>
              <a:rPr lang="en-US" altLang="zh-CN" dirty="0">
                <a:solidFill>
                  <a:srgbClr val="000000"/>
                </a:solidFill>
              </a:rPr>
              <a:t>5G</a:t>
            </a:r>
            <a:r>
              <a:rPr lang="zh-CN" altLang="en-US" dirty="0">
                <a:solidFill>
                  <a:srgbClr val="000000"/>
                </a:solidFill>
              </a:rPr>
              <a:t>移动网络。</a:t>
            </a:r>
          </a:p>
        </p:txBody>
      </p:sp>
    </p:spTree>
    <p:extLst>
      <p:ext uri="{BB962C8B-B14F-4D97-AF65-F5344CB8AC3E}">
        <p14:creationId xmlns:p14="http://schemas.microsoft.com/office/powerpoint/2010/main" val="1278277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 dirty="0"/>
              <a:t>5G</a:t>
            </a:r>
            <a:r>
              <a:rPr lang="en-US" altLang="zh-CN" sz="4000" dirty="0" smtClean="0"/>
              <a:t>—</a:t>
            </a:r>
            <a:r>
              <a:rPr lang="zh-CN" altLang="en-US" sz="4000" dirty="0"/>
              <a:t>网络需求</a:t>
            </a:r>
            <a:endParaRPr lang="ru-RU" sz="4000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67544" y="1556792"/>
            <a:ext cx="612068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 dirty="0" smtClean="0">
                <a:solidFill>
                  <a:srgbClr val="000000"/>
                </a:solidFill>
                <a:latin typeface="+mn-lt"/>
                <a:ea typeface="宋体" panose="02010600030101010101" pitchFamily="2" charset="-122"/>
              </a:rPr>
              <a:t>1.</a:t>
            </a:r>
            <a:r>
              <a:rPr lang="zh-CN" altLang="en-US" sz="2800" b="1" u="sng" dirty="0" smtClean="0">
                <a:solidFill>
                  <a:srgbClr val="000000"/>
                </a:solidFill>
                <a:latin typeface="+mn-lt"/>
                <a:ea typeface="宋体" panose="02010600030101010101" pitchFamily="2" charset="-122"/>
              </a:rPr>
              <a:t>频谱</a:t>
            </a:r>
            <a:r>
              <a:rPr lang="zh-CN" altLang="en-US" sz="2800" b="1" dirty="0" smtClean="0">
                <a:solidFill>
                  <a:srgbClr val="000000"/>
                </a:solidFill>
                <a:latin typeface="+mn-lt"/>
                <a:ea typeface="宋体" panose="02010600030101010101" pitchFamily="2" charset="-122"/>
              </a:rPr>
              <a:t>资源的有限性，亟需使用提高</a:t>
            </a: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1187624" y="2325268"/>
            <a:ext cx="2448272" cy="554319"/>
          </a:xfrm>
          <a:prstGeom prst="wedgeRoundRectCallout">
            <a:avLst>
              <a:gd name="adj1" fmla="val -52694"/>
              <a:gd name="adj2" fmla="val -92292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/>
            <a:r>
              <a:rPr lang="zh-CN" altLang="en-US" b="1" dirty="0">
                <a:solidFill>
                  <a:srgbClr val="000000"/>
                </a:solidFill>
              </a:rPr>
              <a:t>频率的分布曲线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611560" y="3005468"/>
            <a:ext cx="684076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 dirty="0" smtClean="0">
                <a:solidFill>
                  <a:srgbClr val="000000"/>
                </a:solidFill>
                <a:latin typeface="+mn-lt"/>
                <a:ea typeface="宋体" panose="02010600030101010101" pitchFamily="2" charset="-122"/>
              </a:rPr>
              <a:t>4G</a:t>
            </a:r>
            <a:r>
              <a:rPr lang="zh-CN" altLang="en-US" sz="2800" b="1" dirty="0" smtClean="0">
                <a:solidFill>
                  <a:srgbClr val="000000"/>
                </a:solidFill>
                <a:latin typeface="+mn-lt"/>
                <a:ea typeface="宋体" panose="02010600030101010101" pitchFamily="2" charset="-122"/>
              </a:rPr>
              <a:t>：</a:t>
            </a:r>
            <a:r>
              <a:rPr lang="en-US" altLang="zh-CN" sz="2800" b="1" dirty="0" smtClean="0">
                <a:solidFill>
                  <a:srgbClr val="000000"/>
                </a:solidFill>
                <a:latin typeface="+mn-lt"/>
                <a:ea typeface="宋体" panose="02010600030101010101" pitchFamily="2" charset="-122"/>
              </a:rPr>
              <a:t>MIMO</a:t>
            </a:r>
            <a:r>
              <a:rPr lang="zh-CN" altLang="en-US" sz="2800" b="1" dirty="0" smtClean="0">
                <a:solidFill>
                  <a:srgbClr val="000000"/>
                </a:solidFill>
                <a:latin typeface="+mn-lt"/>
                <a:ea typeface="宋体" panose="02010600030101010101" pitchFamily="2" charset="-122"/>
              </a:rPr>
              <a:t>（</a:t>
            </a:r>
            <a:r>
              <a:rPr lang="zh-CN" altLang="en-US" sz="2800" b="1" dirty="0" smtClean="0">
                <a:solidFill>
                  <a:srgbClr val="000000"/>
                </a:solidFill>
                <a:latin typeface="+mn-lt"/>
                <a:ea typeface="宋体" panose="02010600030101010101" pitchFamily="2" charset="-122"/>
              </a:rPr>
              <a:t>充分利用空间资源，天线实现多发多收）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67544" y="4361811"/>
            <a:ext cx="612068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dirty="0" smtClean="0">
                <a:solidFill>
                  <a:srgbClr val="000000"/>
                </a:solidFill>
                <a:latin typeface="+mn-ea"/>
              </a:rPr>
              <a:t>2.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网络融合，亟需</a:t>
            </a:r>
            <a:r>
              <a:rPr lang="en-US" altLang="zh-CN" sz="28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IPv6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使用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1211082" y="5016692"/>
            <a:ext cx="684076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+mn-lt"/>
                <a:ea typeface="宋体" panose="02010600030101010101" pitchFamily="2" charset="-122"/>
              </a:rPr>
              <a:t>网络</a:t>
            </a:r>
            <a:r>
              <a:rPr lang="zh-CN" altLang="en-US" sz="2800" b="1" dirty="0" smtClean="0">
                <a:solidFill>
                  <a:srgbClr val="000000"/>
                </a:solidFill>
                <a:latin typeface="+mn-lt"/>
                <a:ea typeface="宋体" panose="02010600030101010101" pitchFamily="2" charset="-122"/>
              </a:rPr>
              <a:t>融合？</a:t>
            </a:r>
            <a:r>
              <a:rPr lang="en-US" altLang="zh-CN" sz="2800" b="1" dirty="0" smtClean="0">
                <a:solidFill>
                  <a:srgbClr val="000000"/>
                </a:solidFill>
                <a:latin typeface="+mn-lt"/>
                <a:ea typeface="宋体" panose="02010600030101010101" pitchFamily="2" charset="-122"/>
              </a:rPr>
              <a:t>	IP</a:t>
            </a:r>
            <a:r>
              <a:rPr lang="zh-CN" altLang="en-US" sz="2800" b="1" dirty="0" smtClean="0">
                <a:solidFill>
                  <a:srgbClr val="000000"/>
                </a:solidFill>
                <a:latin typeface="+mn-lt"/>
                <a:ea typeface="宋体" panose="02010600030101010101" pitchFamily="2" charset="-122"/>
              </a:rPr>
              <a:t>？</a:t>
            </a:r>
            <a:endParaRPr lang="en-US" altLang="zh-CN" sz="2800" b="1" dirty="0">
              <a:solidFill>
                <a:srgbClr val="000000"/>
              </a:solidFill>
              <a:latin typeface="+mn-lt"/>
              <a:ea typeface="宋体" panose="02010600030101010101" pitchFamily="2" charset="-122"/>
            </a:endParaRP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216742" y="5635015"/>
            <a:ext cx="47529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00"/>
                </a:solidFill>
                <a:latin typeface="+mn-lt"/>
              </a:rPr>
              <a:t>IPv4                   IPv6</a:t>
            </a:r>
            <a:endParaRPr lang="en-US" altLang="zh-CN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4" name="Left-Right Arrow 3"/>
          <p:cNvSpPr/>
          <p:nvPr/>
        </p:nvSpPr>
        <p:spPr bwMode="auto">
          <a:xfrm>
            <a:off x="1985153" y="5635015"/>
            <a:ext cx="1216152" cy="484632"/>
          </a:xfrm>
          <a:prstGeom prst="leftRightArrow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endParaRPr kumimoji="0" lang="zh-CN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218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0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5G</a:t>
            </a:r>
            <a:r>
              <a:rPr lang="en-US" altLang="zh-CN" sz="4000" dirty="0" smtClean="0"/>
              <a:t>—</a:t>
            </a:r>
            <a:r>
              <a:rPr lang="zh-CN" altLang="en-US" sz="4000" dirty="0" smtClean="0"/>
              <a:t>用户需求：速率</a:t>
            </a:r>
            <a:endParaRPr lang="ru-RU" sz="4000" dirty="0"/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467544" y="1548298"/>
            <a:ext cx="193807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800" b="1" dirty="0" err="1" smtClean="0">
                <a:solidFill>
                  <a:srgbClr val="000000"/>
                </a:solidFill>
                <a:ea typeface="黑体" panose="02010609060101010101" pitchFamily="49" charset="-122"/>
              </a:rPr>
              <a:t>Message+voice+text</a:t>
            </a:r>
            <a:r>
              <a:rPr lang="en-US" altLang="zh-CN" sz="1800" b="1" dirty="0" smtClean="0">
                <a:solidFill>
                  <a:srgbClr val="000000"/>
                </a:solidFill>
                <a:ea typeface="黑体" panose="02010609060101010101" pitchFamily="49" charset="-122"/>
              </a:rPr>
              <a:t>(bps</a:t>
            </a:r>
            <a:r>
              <a:rPr lang="en-US" altLang="zh-CN" sz="1800" b="1" dirty="0">
                <a:solidFill>
                  <a:srgbClr val="000000"/>
                </a:solidFill>
                <a:ea typeface="黑体" panose="02010609060101010101" pitchFamily="49" charset="-122"/>
              </a:rPr>
              <a:t>)(2G)</a:t>
            </a:r>
            <a:endParaRPr lang="zh-CN" altLang="en-US" sz="1800" b="1" dirty="0">
              <a:solidFill>
                <a:srgbClr val="000000"/>
              </a:solidFill>
              <a:ea typeface="黑体" panose="02010609060101010101" pitchFamily="49" charset="-122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2555379" y="1629370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4976812" y="2802261"/>
            <a:ext cx="35274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800" b="1" dirty="0">
                <a:solidFill>
                  <a:srgbClr val="000000"/>
                </a:solidFill>
                <a:ea typeface="黑体" panose="02010609060101010101" pitchFamily="49" charset="-122"/>
              </a:rPr>
              <a:t>1080p video(Mbps)(4G)</a:t>
            </a:r>
            <a:endParaRPr lang="zh-CN" altLang="en-US" sz="1800" b="1" dirty="0">
              <a:solidFill>
                <a:srgbClr val="000000"/>
              </a:solidFill>
              <a:ea typeface="黑体" panose="02010609060101010101" pitchFamily="49" charset="-122"/>
            </a:endParaRPr>
          </a:p>
        </p:txBody>
      </p:sp>
      <p:sp>
        <p:nvSpPr>
          <p:cNvPr id="15" name="Bent Arrow 14"/>
          <p:cNvSpPr/>
          <p:nvPr/>
        </p:nvSpPr>
        <p:spPr>
          <a:xfrm rot="5400000">
            <a:off x="7439903" y="1844476"/>
            <a:ext cx="814388" cy="868363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6" name="TextBox 12"/>
          <p:cNvSpPr txBox="1">
            <a:spLocks noChangeArrowheads="1"/>
          </p:cNvSpPr>
          <p:nvPr/>
        </p:nvSpPr>
        <p:spPr bwMode="auto">
          <a:xfrm>
            <a:off x="3683036" y="1719106"/>
            <a:ext cx="35274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800" b="1" dirty="0">
                <a:solidFill>
                  <a:srgbClr val="000000"/>
                </a:solidFill>
                <a:ea typeface="黑体" panose="02010609060101010101" pitchFamily="49" charset="-122"/>
              </a:rPr>
              <a:t>Picture+480p video(Kbps)(3G)</a:t>
            </a:r>
            <a:endParaRPr lang="zh-CN" altLang="en-US" sz="1800" b="1" dirty="0">
              <a:solidFill>
                <a:srgbClr val="000000"/>
              </a:solidFill>
              <a:ea typeface="黑体" panose="02010609060101010101" pitchFamily="49" charset="-122"/>
            </a:endParaRPr>
          </a:p>
        </p:txBody>
      </p:sp>
      <p:sp>
        <p:nvSpPr>
          <p:cNvPr id="17" name="Left Arrow 16"/>
          <p:cNvSpPr/>
          <p:nvPr/>
        </p:nvSpPr>
        <p:spPr>
          <a:xfrm>
            <a:off x="3886200" y="2744317"/>
            <a:ext cx="977900" cy="4841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8" name="TextBox 11"/>
          <p:cNvSpPr txBox="1">
            <a:spLocks noChangeArrowheads="1"/>
          </p:cNvSpPr>
          <p:nvPr/>
        </p:nvSpPr>
        <p:spPr bwMode="auto">
          <a:xfrm>
            <a:off x="228600" y="2634961"/>
            <a:ext cx="35448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800" b="1" dirty="0">
                <a:solidFill>
                  <a:srgbClr val="000000"/>
                </a:solidFill>
                <a:ea typeface="黑体" panose="02010609060101010101" pitchFamily="49" charset="-122"/>
              </a:rPr>
              <a:t>UHDTV+3D Interaction Service(</a:t>
            </a:r>
            <a:r>
              <a:rPr lang="en-US" altLang="zh-CN" sz="1800" b="1" dirty="0" err="1">
                <a:solidFill>
                  <a:srgbClr val="000000"/>
                </a:solidFill>
                <a:ea typeface="黑体" panose="02010609060101010101" pitchFamily="49" charset="-122"/>
              </a:rPr>
              <a:t>Gbps</a:t>
            </a:r>
            <a:r>
              <a:rPr lang="en-US" altLang="zh-CN" sz="1800" b="1" dirty="0">
                <a:solidFill>
                  <a:srgbClr val="000000"/>
                </a:solidFill>
                <a:ea typeface="黑体" panose="02010609060101010101" pitchFamily="49" charset="-122"/>
              </a:rPr>
              <a:t>)(5G)</a:t>
            </a:r>
            <a:endParaRPr lang="zh-CN" altLang="en-US" sz="1800" b="1" dirty="0">
              <a:solidFill>
                <a:srgbClr val="000000"/>
              </a:solidFill>
              <a:ea typeface="黑体" panose="02010609060101010101" pitchFamily="49" charset="-122"/>
            </a:endParaRPr>
          </a:p>
        </p:txBody>
      </p:sp>
      <p:pic>
        <p:nvPicPr>
          <p:cNvPr id="19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58" y="1871463"/>
            <a:ext cx="7906983" cy="445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6532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3" grpId="0" animBg="1"/>
      <p:bldP spid="13" grpId="1" animBg="1"/>
      <p:bldP spid="14" grpId="0"/>
      <p:bldP spid="14" grpId="1"/>
      <p:bldP spid="15" grpId="0" animBg="1"/>
      <p:bldP spid="15" grpId="1" animBg="1"/>
      <p:bldP spid="16" grpId="0"/>
      <p:bldP spid="16" grpId="1"/>
      <p:bldP spid="17" grpId="0" animBg="1"/>
      <p:bldP spid="17" grpId="1" animBg="1"/>
      <p:bldP spid="18" grpId="0"/>
      <p:bldP spid="1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 dirty="0"/>
              <a:t>5G—</a:t>
            </a:r>
            <a:r>
              <a:rPr lang="zh-CN" altLang="en-US" sz="4000" dirty="0"/>
              <a:t>用户需求</a:t>
            </a:r>
            <a:r>
              <a:rPr lang="zh-CN" altLang="en-US" sz="4000" dirty="0" smtClean="0"/>
              <a:t>：范围</a:t>
            </a:r>
            <a:endParaRPr lang="ru-RU" sz="4000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75" b="10652"/>
          <a:stretch>
            <a:fillRect/>
          </a:stretch>
        </p:blipFill>
        <p:spPr bwMode="auto">
          <a:xfrm>
            <a:off x="774254" y="1484784"/>
            <a:ext cx="3552825" cy="237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11"/>
          <a:stretch>
            <a:fillRect/>
          </a:stretch>
        </p:blipFill>
        <p:spPr bwMode="auto">
          <a:xfrm>
            <a:off x="4716016" y="1484784"/>
            <a:ext cx="3290888" cy="237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41" y="4153371"/>
            <a:ext cx="3563938" cy="236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66"/>
          <a:stretch>
            <a:fillRect/>
          </a:stretch>
        </p:blipFill>
        <p:spPr bwMode="auto">
          <a:xfrm>
            <a:off x="4717604" y="4153371"/>
            <a:ext cx="3238500" cy="240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7270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 dirty="0"/>
              <a:t>5G—</a:t>
            </a:r>
            <a:r>
              <a:rPr lang="zh-CN" altLang="en-US" sz="4000" dirty="0"/>
              <a:t>用户需求</a:t>
            </a:r>
            <a:r>
              <a:rPr lang="zh-CN" altLang="en-US" sz="4000" dirty="0" smtClean="0"/>
              <a:t>：时延</a:t>
            </a:r>
            <a:endParaRPr lang="ru-RU" sz="4000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6048375" cy="521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6550737" y="1701155"/>
            <a:ext cx="2341283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en-US" altLang="zh-CN" sz="3200" b="1" dirty="0">
                <a:ln/>
                <a:solidFill>
                  <a:srgbClr val="000000"/>
                </a:solidFill>
              </a:rPr>
              <a:t>Time Delay</a:t>
            </a:r>
          </a:p>
        </p:txBody>
      </p:sp>
      <p:sp>
        <p:nvSpPr>
          <p:cNvPr id="7" name="Down Arrow 6"/>
          <p:cNvSpPr/>
          <p:nvPr/>
        </p:nvSpPr>
        <p:spPr>
          <a:xfrm>
            <a:off x="7479531" y="2709193"/>
            <a:ext cx="484188" cy="1244600"/>
          </a:xfrm>
          <a:prstGeom prst="downArrow">
            <a:avLst/>
          </a:prstGeom>
          <a:gradFill flip="none" rotWithShape="1">
            <a:gsLst>
              <a:gs pos="7000">
                <a:schemeClr val="accent4">
                  <a:lumMod val="67000"/>
                </a:schemeClr>
              </a:gs>
              <a:gs pos="27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63643" y="4418978"/>
            <a:ext cx="1005403" cy="186204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en-US" altLang="zh-CN" sz="11500" b="1" i="1" dirty="0">
                <a:ln/>
                <a:solidFill>
                  <a:srgbClr val="000000"/>
                </a:solidFill>
              </a:rPr>
              <a:t>0</a:t>
            </a:r>
            <a:endParaRPr lang="zh-CN" altLang="en-US" sz="11500" b="1" i="1" dirty="0">
              <a:ln/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058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 dirty="0" smtClean="0"/>
              <a:t>5G—</a:t>
            </a:r>
            <a:r>
              <a:rPr lang="zh-CN" altLang="en-US" sz="4000" dirty="0" smtClean="0"/>
              <a:t>用户需求：功耗</a:t>
            </a:r>
            <a:endParaRPr lang="ru-RU" sz="4000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03" y="1340768"/>
            <a:ext cx="3927475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40768"/>
            <a:ext cx="4040187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39303" y="4478585"/>
            <a:ext cx="43396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不要</a:t>
            </a:r>
            <a:r>
              <a:rPr lang="zh-CN" altLang="en-US" sz="5400" b="1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充电宝</a:t>
            </a:r>
            <a:r>
              <a:rPr lang="zh-CN" altLang="en-US" sz="5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！</a:t>
            </a:r>
            <a:endParaRPr lang="en-US" altLang="zh-CN" sz="5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724128" y="5401915"/>
            <a:ext cx="24929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要</a:t>
            </a:r>
            <a:r>
              <a:rPr lang="en-US" altLang="zh-CN" sz="5400" b="1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5G</a:t>
            </a:r>
            <a:r>
              <a:rPr lang="zh-CN" altLang="en-US" sz="5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！</a:t>
            </a:r>
            <a:endParaRPr lang="en-US" altLang="zh-CN" sz="5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531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5</a:t>
            </a:r>
            <a:r>
              <a:rPr lang="en-US" altLang="zh-CN" sz="4000" dirty="0" smtClean="0"/>
              <a:t>G—</a:t>
            </a:r>
            <a:r>
              <a:rPr lang="zh-CN" altLang="en-US" sz="4000" dirty="0" smtClean="0"/>
              <a:t>势不可挡</a:t>
            </a:r>
            <a:endParaRPr lang="ru-RU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1259632" y="2060848"/>
            <a:ext cx="66967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dirty="0" smtClean="0">
                <a:solidFill>
                  <a:srgbClr val="000000"/>
                </a:solidFill>
              </a:rPr>
              <a:t>       随着以上种种需求的</a:t>
            </a:r>
            <a:r>
              <a:rPr lang="zh-CN" altLang="en-US" dirty="0">
                <a:solidFill>
                  <a:srgbClr val="000000"/>
                </a:solidFill>
              </a:rPr>
              <a:t>出现</a:t>
            </a:r>
            <a:r>
              <a:rPr lang="zh-CN" altLang="en-US" dirty="0" smtClean="0">
                <a:solidFill>
                  <a:srgbClr val="000000"/>
                </a:solidFill>
              </a:rPr>
              <a:t>，我们可以断言的是，</a:t>
            </a:r>
            <a:r>
              <a:rPr lang="en-US" altLang="zh-CN" dirty="0" smtClean="0">
                <a:solidFill>
                  <a:srgbClr val="000000"/>
                </a:solidFill>
              </a:rPr>
              <a:t>5G</a:t>
            </a:r>
            <a:r>
              <a:rPr lang="zh-CN" altLang="en-US" dirty="0" smtClean="0">
                <a:solidFill>
                  <a:srgbClr val="000000"/>
                </a:solidFill>
              </a:rPr>
              <a:t>的来临是势不可挡的，并且我们相信，</a:t>
            </a:r>
            <a:r>
              <a:rPr lang="en-US" altLang="zh-CN" dirty="0" smtClean="0">
                <a:solidFill>
                  <a:srgbClr val="000000"/>
                </a:solidFill>
              </a:rPr>
              <a:t>5G</a:t>
            </a:r>
            <a:r>
              <a:rPr lang="zh-CN" altLang="en-US" dirty="0">
                <a:solidFill>
                  <a:srgbClr val="000000"/>
                </a:solidFill>
              </a:rPr>
              <a:t>技术将给人们的通信带来更大的便捷</a:t>
            </a:r>
            <a:r>
              <a:rPr lang="zh-CN" altLang="en-US" dirty="0" smtClean="0">
                <a:solidFill>
                  <a:srgbClr val="000000"/>
                </a:solidFill>
              </a:rPr>
              <a:t>，也带</a:t>
            </a:r>
            <a:r>
              <a:rPr lang="zh-CN" altLang="en-US" dirty="0">
                <a:solidFill>
                  <a:srgbClr val="000000"/>
                </a:solidFill>
              </a:rPr>
              <a:t>给我们更完美的信息</a:t>
            </a:r>
            <a:r>
              <a:rPr lang="zh-CN" altLang="en-US" dirty="0" smtClean="0">
                <a:solidFill>
                  <a:srgbClr val="000000"/>
                </a:solidFill>
              </a:rPr>
              <a:t>体验。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51720" y="4268995"/>
            <a:ext cx="534838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6600" b="1" i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Thank You</a:t>
            </a:r>
            <a:r>
              <a:rPr lang="zh-CN" altLang="en-US" sz="6600" b="1" i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！</a:t>
            </a:r>
            <a:endParaRPr lang="en-US" altLang="zh-CN" sz="6600" b="1" i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6548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e5d49b43a7ba584c02ae55ae2c8c6f6f">
  <a:themeElements>
    <a:clrScheme name="powerpoint-template-24 10">
      <a:dk1>
        <a:srgbClr val="4D4D4D"/>
      </a:dk1>
      <a:lt1>
        <a:srgbClr val="FFFFFF"/>
      </a:lt1>
      <a:dk2>
        <a:srgbClr val="4D4D4D"/>
      </a:dk2>
      <a:lt2>
        <a:srgbClr val="0045A3"/>
      </a:lt2>
      <a:accent1>
        <a:srgbClr val="005AB6"/>
      </a:accent1>
      <a:accent2>
        <a:srgbClr val="0073CF"/>
      </a:accent2>
      <a:accent3>
        <a:srgbClr val="FFFFFF"/>
      </a:accent3>
      <a:accent4>
        <a:srgbClr val="404040"/>
      </a:accent4>
      <a:accent5>
        <a:srgbClr val="AAB5D7"/>
      </a:accent5>
      <a:accent6>
        <a:srgbClr val="0068BB"/>
      </a:accent6>
      <a:hlink>
        <a:srgbClr val="0084D9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116DE4"/>
        </a:lt2>
        <a:accent1>
          <a:srgbClr val="235CAF"/>
        </a:accent1>
        <a:accent2>
          <a:srgbClr val="54A1EE"/>
        </a:accent2>
        <a:accent3>
          <a:srgbClr val="FFFFFF"/>
        </a:accent3>
        <a:accent4>
          <a:srgbClr val="404040"/>
        </a:accent4>
        <a:accent5>
          <a:srgbClr val="ACB5D4"/>
        </a:accent5>
        <a:accent6>
          <a:srgbClr val="4B91D8"/>
        </a:accent6>
        <a:hlink>
          <a:srgbClr val="1391E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246DD8"/>
        </a:lt2>
        <a:accent1>
          <a:srgbClr val="2FC5F1"/>
        </a:accent1>
        <a:accent2>
          <a:srgbClr val="218DEB"/>
        </a:accent2>
        <a:accent3>
          <a:srgbClr val="FFFFFF"/>
        </a:accent3>
        <a:accent4>
          <a:srgbClr val="404040"/>
        </a:accent4>
        <a:accent5>
          <a:srgbClr val="ADDFF7"/>
        </a:accent5>
        <a:accent6>
          <a:srgbClr val="1D7FD5"/>
        </a:accent6>
        <a:hlink>
          <a:srgbClr val="39A1E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4377BA"/>
        </a:lt2>
        <a:accent1>
          <a:srgbClr val="5793D1"/>
        </a:accent1>
        <a:accent2>
          <a:srgbClr val="5FA2DB"/>
        </a:accent2>
        <a:accent3>
          <a:srgbClr val="FFFFFF"/>
        </a:accent3>
        <a:accent4>
          <a:srgbClr val="404040"/>
        </a:accent4>
        <a:accent5>
          <a:srgbClr val="B4C8E5"/>
        </a:accent5>
        <a:accent6>
          <a:srgbClr val="5592C6"/>
        </a:accent6>
        <a:hlink>
          <a:srgbClr val="68AEE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0067B5"/>
        </a:lt2>
        <a:accent1>
          <a:srgbClr val="1881BF"/>
        </a:accent1>
        <a:accent2>
          <a:srgbClr val="39B0DA"/>
        </a:accent2>
        <a:accent3>
          <a:srgbClr val="FFFFFF"/>
        </a:accent3>
        <a:accent4>
          <a:srgbClr val="404040"/>
        </a:accent4>
        <a:accent5>
          <a:srgbClr val="ABC1DC"/>
        </a:accent5>
        <a:accent6>
          <a:srgbClr val="339FC5"/>
        </a:accent6>
        <a:hlink>
          <a:srgbClr val="40B0D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026788"/>
        </a:lt2>
        <a:accent1>
          <a:srgbClr val="0089B3"/>
        </a:accent1>
        <a:accent2>
          <a:srgbClr val="01A2CE"/>
        </a:accent2>
        <a:accent3>
          <a:srgbClr val="FFFFFF"/>
        </a:accent3>
        <a:accent4>
          <a:srgbClr val="404040"/>
        </a:accent4>
        <a:accent5>
          <a:srgbClr val="AAC4D6"/>
        </a:accent5>
        <a:accent6>
          <a:srgbClr val="0192BA"/>
        </a:accent6>
        <a:hlink>
          <a:srgbClr val="01B3D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036CB7"/>
        </a:lt2>
        <a:accent1>
          <a:srgbClr val="1878BD"/>
        </a:accent1>
        <a:accent2>
          <a:srgbClr val="3E8EC8"/>
        </a:accent2>
        <a:accent3>
          <a:srgbClr val="FFFFFF"/>
        </a:accent3>
        <a:accent4>
          <a:srgbClr val="404040"/>
        </a:accent4>
        <a:accent5>
          <a:srgbClr val="ABBEDB"/>
        </a:accent5>
        <a:accent6>
          <a:srgbClr val="3780B5"/>
        </a:accent6>
        <a:hlink>
          <a:srgbClr val="559CCE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036CB7"/>
        </a:lt2>
        <a:accent1>
          <a:srgbClr val="1878BD"/>
        </a:accent1>
        <a:accent2>
          <a:srgbClr val="3E8EC8"/>
        </a:accent2>
        <a:accent3>
          <a:srgbClr val="FFFFFF"/>
        </a:accent3>
        <a:accent4>
          <a:srgbClr val="404040"/>
        </a:accent4>
        <a:accent5>
          <a:srgbClr val="ABBEDB"/>
        </a:accent5>
        <a:accent6>
          <a:srgbClr val="3780B5"/>
        </a:accent6>
        <a:hlink>
          <a:srgbClr val="006AB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0045A3"/>
        </a:lt2>
        <a:accent1>
          <a:srgbClr val="005AB6"/>
        </a:accent1>
        <a:accent2>
          <a:srgbClr val="0073CF"/>
        </a:accent2>
        <a:accent3>
          <a:srgbClr val="FFFFFF"/>
        </a:accent3>
        <a:accent4>
          <a:srgbClr val="404040"/>
        </a:accent4>
        <a:accent5>
          <a:srgbClr val="AAB5D7"/>
        </a:accent5>
        <a:accent6>
          <a:srgbClr val="0068BB"/>
        </a:accent6>
        <a:hlink>
          <a:srgbClr val="0084D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205EDC"/>
        </a:lt2>
        <a:accent1>
          <a:srgbClr val="3488E9"/>
        </a:accent1>
        <a:accent2>
          <a:srgbClr val="50B3F5"/>
        </a:accent2>
        <a:accent3>
          <a:srgbClr val="FFFFFF"/>
        </a:accent3>
        <a:accent4>
          <a:srgbClr val="404040"/>
        </a:accent4>
        <a:accent5>
          <a:srgbClr val="AEC3F2"/>
        </a:accent5>
        <a:accent6>
          <a:srgbClr val="48A2DE"/>
        </a:accent6>
        <a:hlink>
          <a:srgbClr val="65D4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</TotalTime>
  <Words>258</Words>
  <Application>Microsoft Office PowerPoint</Application>
  <PresentationFormat>On-screen Show (4:3)</PresentationFormat>
  <Paragraphs>39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宋体</vt:lpstr>
      <vt:lpstr>黑体</vt:lpstr>
      <vt:lpstr>Arial</vt:lpstr>
      <vt:lpstr>Microsoft Sans Serif</vt:lpstr>
      <vt:lpstr>e5d49b43a7ba584c02ae55ae2c8c6f6f</vt:lpstr>
      <vt:lpstr>从需求看5G</vt:lpstr>
      <vt:lpstr>5G—特性立方体</vt:lpstr>
      <vt:lpstr>5G—研发前景</vt:lpstr>
      <vt:lpstr>5G—网络需求</vt:lpstr>
      <vt:lpstr>5G—用户需求：速率</vt:lpstr>
      <vt:lpstr>5G—用户需求：范围</vt:lpstr>
      <vt:lpstr>5G—用户需求：时延</vt:lpstr>
      <vt:lpstr>5G—用户需求：功耗</vt:lpstr>
      <vt:lpstr>5G—势不可挡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ppt.glzy8.com提供海量PPT模板免费下载！</dc:title>
  <dc:subject/>
  <dc:creator>Eitima</dc:creator>
  <cp:keywords/>
  <dc:description/>
  <cp:lastModifiedBy>Eitima</cp:lastModifiedBy>
  <cp:revision>12</cp:revision>
  <dcterms:created xsi:type="dcterms:W3CDTF">2014-11-16T05:01:57Z</dcterms:created>
  <dcterms:modified xsi:type="dcterms:W3CDTF">2015-04-15T15:45:03Z</dcterms:modified>
  <cp:category/>
</cp:coreProperties>
</file>