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74" r:id="rId2"/>
    <p:sldId id="275" r:id="rId3"/>
    <p:sldId id="256" r:id="rId4"/>
    <p:sldId id="257" r:id="rId5"/>
    <p:sldId id="273" r:id="rId6"/>
    <p:sldId id="272" r:id="rId7"/>
    <p:sldId id="264" r:id="rId8"/>
    <p:sldId id="265" r:id="rId9"/>
    <p:sldId id="266" r:id="rId10"/>
    <p:sldId id="267" r:id="rId11"/>
    <p:sldId id="268" r:id="rId12"/>
    <p:sldId id="269" r:id="rId13"/>
    <p:sldId id="270" r:id="rId14"/>
    <p:sldId id="271" r:id="rId15"/>
    <p:sldId id="259" r:id="rId16"/>
    <p:sldId id="260" r:id="rId17"/>
    <p:sldId id="261" r:id="rId18"/>
    <p:sldId id="262" r:id="rId19"/>
    <p:sldId id="263" r:id="rId20"/>
    <p:sldId id="276" r:id="rId2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6485" autoAdjust="0"/>
  </p:normalViewPr>
  <p:slideViewPr>
    <p:cSldViewPr snapToGrid="0">
      <p:cViewPr varScale="1">
        <p:scale>
          <a:sx n="114" d="100"/>
          <a:sy n="114" d="100"/>
        </p:scale>
        <p:origin x="15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image" Target="../media/image16.wmf"/><Relationship Id="rId3" Type="http://schemas.openxmlformats.org/officeDocument/2006/relationships/image" Target="../media/image6.wmf"/><Relationship Id="rId7" Type="http://schemas.openxmlformats.org/officeDocument/2006/relationships/image" Target="../media/image10.wmf"/><Relationship Id="rId12" Type="http://schemas.openxmlformats.org/officeDocument/2006/relationships/image" Target="../media/image15.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11" Type="http://schemas.openxmlformats.org/officeDocument/2006/relationships/image" Target="../media/image14.wmf"/><Relationship Id="rId5" Type="http://schemas.openxmlformats.org/officeDocument/2006/relationships/image" Target="../media/image8.wmf"/><Relationship Id="rId10" Type="http://schemas.openxmlformats.org/officeDocument/2006/relationships/image" Target="../media/image13.wmf"/><Relationship Id="rId4" Type="http://schemas.openxmlformats.org/officeDocument/2006/relationships/image" Target="../media/image7.wmf"/><Relationship Id="rId9" Type="http://schemas.openxmlformats.org/officeDocument/2006/relationships/image" Target="../media/image12.wmf"/><Relationship Id="rId14"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image" Target="../media/image4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ltLang="zh-CN"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en-US" dirty="0"/>
          </a:p>
        </p:txBody>
      </p:sp>
      <p:sp>
        <p:nvSpPr>
          <p:cNvPr id="4" name="Date Placeholder 3"/>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3355552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ltLang="zh-CN"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1621484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ltLang="zh-CN"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CN"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1CC4E9-5DDD-49E9-8B17-F4220B688038}" type="slidenum">
              <a:rPr lang="zh-CN" altLang="en-US" smtClean="0"/>
              <a:t>‹#›</a:t>
            </a:fld>
            <a:endParaRPr lang="zh-CN" alt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79724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ltLang="zh-CN"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CN" smtClean="0"/>
              <a:t>Click to edit Master text styles</a:t>
            </a:r>
          </a:p>
        </p:txBody>
      </p:sp>
      <p:sp>
        <p:nvSpPr>
          <p:cNvPr id="5" name="Date Placeholder 4"/>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4188721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ltLang="zh-CN"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CN"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CN" smtClean="0"/>
              <a:t>Click to edit Master text styles</a:t>
            </a:r>
          </a:p>
        </p:txBody>
      </p:sp>
      <p:sp>
        <p:nvSpPr>
          <p:cNvPr id="5" name="Date Placeholder 4"/>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1CC4E9-5DDD-49E9-8B17-F4220B688038}" type="slidenum">
              <a:rPr lang="zh-CN" altLang="en-US" smtClean="0"/>
              <a:t>‹#›</a:t>
            </a:fld>
            <a:endParaRPr lang="zh-CN" alt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53719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ltLang="zh-CN"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CN"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CN" smtClean="0"/>
              <a:t>Click to edit Master text styles</a:t>
            </a:r>
          </a:p>
        </p:txBody>
      </p:sp>
      <p:sp>
        <p:nvSpPr>
          <p:cNvPr id="5" name="Date Placeholder 4"/>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733017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Date Placeholder 3"/>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1527467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ltLang="zh-CN"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Date Placeholder 3"/>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1958543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ltLang="zh-CN"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Date Placeholder 3"/>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3899044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ltLang="zh-CN"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2351905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zh-CN"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5" name="Date Placeholder 4"/>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3818564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ltLang="zh-CN"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7" name="Date Placeholder 6"/>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3055134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ltLang="zh-CN" smtClean="0"/>
              <a:t>Click to edit Master title style</a:t>
            </a:r>
            <a:endParaRPr lang="en-US" dirty="0"/>
          </a:p>
        </p:txBody>
      </p:sp>
      <p:sp>
        <p:nvSpPr>
          <p:cNvPr id="3" name="Date Placeholder 2"/>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2252438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233145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ltLang="zh-CN"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2705833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ltLang="zh-CN"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ltLang="zh-CN"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185B807F-4682-4B15-B6E6-60DA3BD03CC7}" type="datetimeFigureOut">
              <a:rPr lang="zh-CN" altLang="en-US" smtClean="0"/>
              <a:t>2015/6/28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3387409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ltLang="zh-CN"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85B807F-4682-4B15-B6E6-60DA3BD03CC7}" type="datetimeFigureOut">
              <a:rPr lang="zh-CN" altLang="en-US" smtClean="0"/>
              <a:t>2015/6/28</a:t>
            </a:fld>
            <a:endParaRPr lang="zh-CN" alt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1CC4E9-5DDD-49E9-8B17-F4220B688038}" type="slidenum">
              <a:rPr lang="zh-CN" altLang="en-US" smtClean="0"/>
              <a:t>‹#›</a:t>
            </a:fld>
            <a:endParaRPr lang="zh-CN" altLang="en-US"/>
          </a:p>
        </p:txBody>
      </p:sp>
    </p:spTree>
    <p:extLst>
      <p:ext uri="{BB962C8B-B14F-4D97-AF65-F5344CB8AC3E}">
        <p14:creationId xmlns:p14="http://schemas.microsoft.com/office/powerpoint/2010/main" val="37662507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1.wmf"/><Relationship Id="rId5" Type="http://schemas.openxmlformats.org/officeDocument/2006/relationships/oleObject" Target="../embeddings/oleObject22.bin"/><Relationship Id="rId4" Type="http://schemas.openxmlformats.org/officeDocument/2006/relationships/image" Target="../media/image20.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4.wmf"/><Relationship Id="rId5" Type="http://schemas.openxmlformats.org/officeDocument/2006/relationships/oleObject" Target="../embeddings/oleObject25.bin"/><Relationship Id="rId4" Type="http://schemas.openxmlformats.org/officeDocument/2006/relationships/image" Target="../media/image23.wmf"/></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1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1.bin"/><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4.wmf"/><Relationship Id="rId2" Type="http://schemas.openxmlformats.org/officeDocument/2006/relationships/slideLayout" Target="../slideLayouts/slideLayout7.xml"/><Relationship Id="rId16" Type="http://schemas.openxmlformats.org/officeDocument/2006/relationships/image" Target="../media/image36.wmf"/><Relationship Id="rId1" Type="http://schemas.openxmlformats.org/officeDocument/2006/relationships/vmlDrawing" Target="../drawings/vmlDrawing7.vml"/><Relationship Id="rId6" Type="http://schemas.openxmlformats.org/officeDocument/2006/relationships/image" Target="../media/image31.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29.bin"/><Relationship Id="rId14" Type="http://schemas.openxmlformats.org/officeDocument/2006/relationships/image" Target="../media/image35.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3.bin"/><Relationship Id="rId7" Type="http://schemas.openxmlformats.org/officeDocument/2006/relationships/image" Target="../media/image38.wmf"/><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34.bin"/><Relationship Id="rId5" Type="http://schemas.openxmlformats.org/officeDocument/2006/relationships/image" Target="../media/image39.png"/><Relationship Id="rId4" Type="http://schemas.openxmlformats.org/officeDocument/2006/relationships/image" Target="../media/image37.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5.bin"/><Relationship Id="rId7" Type="http://schemas.openxmlformats.org/officeDocument/2006/relationships/image" Target="../media/image41.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36.bin"/><Relationship Id="rId5" Type="http://schemas.openxmlformats.org/officeDocument/2006/relationships/image" Target="../media/image42.png"/><Relationship Id="rId4" Type="http://schemas.openxmlformats.org/officeDocument/2006/relationships/image" Target="../media/image40.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7.bin"/><Relationship Id="rId7" Type="http://schemas.openxmlformats.org/officeDocument/2006/relationships/image" Target="../media/image44.wmf"/><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38.bin"/><Relationship Id="rId5" Type="http://schemas.openxmlformats.org/officeDocument/2006/relationships/image" Target="../media/image45.png"/><Relationship Id="rId4" Type="http://schemas.openxmlformats.org/officeDocument/2006/relationships/image" Target="../media/image43.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Excel_Worksheet1.xlsx"/></Relationships>
</file>

<file path=ppt/slides/_rels/slide4.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oleObject" Target="../embeddings/oleObject2.bin"/><Relationship Id="rId7" Type="http://schemas.openxmlformats.org/officeDocument/2006/relationships/package" Target="../embeddings/Microsoft_Excel_Worksheet3.xlsx"/><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package" Target="../embeddings/Microsoft_Excel_Worksheet2.xlsx"/></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9.bin"/><Relationship Id="rId18" Type="http://schemas.openxmlformats.org/officeDocument/2006/relationships/image" Target="../media/image11.wmf"/><Relationship Id="rId26" Type="http://schemas.openxmlformats.org/officeDocument/2006/relationships/oleObject" Target="../embeddings/oleObject15.bin"/><Relationship Id="rId3" Type="http://schemas.openxmlformats.org/officeDocument/2006/relationships/oleObject" Target="../embeddings/oleObject4.bin"/><Relationship Id="rId21" Type="http://schemas.openxmlformats.org/officeDocument/2006/relationships/oleObject" Target="../embeddings/oleObject13.bin"/><Relationship Id="rId7" Type="http://schemas.openxmlformats.org/officeDocument/2006/relationships/oleObject" Target="../embeddings/oleObject6.bin"/><Relationship Id="rId12" Type="http://schemas.openxmlformats.org/officeDocument/2006/relationships/image" Target="../media/image8.wmf"/><Relationship Id="rId17" Type="http://schemas.openxmlformats.org/officeDocument/2006/relationships/oleObject" Target="../embeddings/oleObject11.bin"/><Relationship Id="rId25" Type="http://schemas.openxmlformats.org/officeDocument/2006/relationships/image" Target="../media/image18.png"/><Relationship Id="rId33" Type="http://schemas.openxmlformats.org/officeDocument/2006/relationships/image" Target="../media/image17.wmf"/><Relationship Id="rId2" Type="http://schemas.openxmlformats.org/officeDocument/2006/relationships/slideLayout" Target="../slideLayouts/slideLayout7.xml"/><Relationship Id="rId16" Type="http://schemas.openxmlformats.org/officeDocument/2006/relationships/image" Target="../media/image10.wmf"/><Relationship Id="rId20" Type="http://schemas.openxmlformats.org/officeDocument/2006/relationships/image" Target="../media/image12.wmf"/><Relationship Id="rId29" Type="http://schemas.openxmlformats.org/officeDocument/2006/relationships/image" Target="../media/image16.wmf"/><Relationship Id="rId1" Type="http://schemas.openxmlformats.org/officeDocument/2006/relationships/vmlDrawing" Target="../drawings/vmlDrawing3.vml"/><Relationship Id="rId6" Type="http://schemas.openxmlformats.org/officeDocument/2006/relationships/image" Target="../media/image5.wmf"/><Relationship Id="rId11" Type="http://schemas.openxmlformats.org/officeDocument/2006/relationships/oleObject" Target="../embeddings/oleObject8.bin"/><Relationship Id="rId24" Type="http://schemas.openxmlformats.org/officeDocument/2006/relationships/image" Target="../media/image14.wmf"/><Relationship Id="rId32" Type="http://schemas.openxmlformats.org/officeDocument/2006/relationships/oleObject" Target="../embeddings/oleObject19.bin"/><Relationship Id="rId5" Type="http://schemas.openxmlformats.org/officeDocument/2006/relationships/oleObject" Target="../embeddings/oleObject5.bin"/><Relationship Id="rId15" Type="http://schemas.openxmlformats.org/officeDocument/2006/relationships/oleObject" Target="../embeddings/oleObject10.bin"/><Relationship Id="rId23" Type="http://schemas.openxmlformats.org/officeDocument/2006/relationships/oleObject" Target="../embeddings/oleObject14.bin"/><Relationship Id="rId28" Type="http://schemas.openxmlformats.org/officeDocument/2006/relationships/oleObject" Target="../embeddings/oleObject16.bin"/><Relationship Id="rId10" Type="http://schemas.openxmlformats.org/officeDocument/2006/relationships/image" Target="../media/image7.wmf"/><Relationship Id="rId19" Type="http://schemas.openxmlformats.org/officeDocument/2006/relationships/oleObject" Target="../embeddings/oleObject12.bin"/><Relationship Id="rId31" Type="http://schemas.openxmlformats.org/officeDocument/2006/relationships/oleObject" Target="../embeddings/oleObject18.bin"/><Relationship Id="rId4" Type="http://schemas.openxmlformats.org/officeDocument/2006/relationships/image" Target="../media/image4.wmf"/><Relationship Id="rId9" Type="http://schemas.openxmlformats.org/officeDocument/2006/relationships/oleObject" Target="../embeddings/oleObject7.bin"/><Relationship Id="rId14" Type="http://schemas.openxmlformats.org/officeDocument/2006/relationships/image" Target="../media/image9.wmf"/><Relationship Id="rId22" Type="http://schemas.openxmlformats.org/officeDocument/2006/relationships/image" Target="../media/image13.wmf"/><Relationship Id="rId27" Type="http://schemas.openxmlformats.org/officeDocument/2006/relationships/image" Target="../media/image15.wmf"/><Relationship Id="rId30" Type="http://schemas.openxmlformats.org/officeDocument/2006/relationships/oleObject" Target="../embeddings/oleObject17.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6760" y="436563"/>
            <a:ext cx="7772400" cy="2387600"/>
          </a:xfrm>
        </p:spPr>
        <p:txBody>
          <a:bodyPr>
            <a:normAutofit/>
          </a:bodyPr>
          <a:lstStyle/>
          <a:p>
            <a:pPr algn="ctr"/>
            <a:r>
              <a:rPr lang="zh-CN" altLang="en-US" dirty="0"/>
              <a:t/>
            </a:r>
            <a:br>
              <a:rPr lang="zh-CN" altLang="en-US" dirty="0"/>
            </a:br>
            <a:r>
              <a:rPr lang="zh-CN" altLang="en-US" sz="4000" dirty="0"/>
              <a:t> </a:t>
            </a:r>
            <a:r>
              <a:rPr lang="zh-CN" altLang="en-US" sz="4400" dirty="0">
                <a:latin typeface="华文新魏" panose="02010800040101010101" pitchFamily="2" charset="-122"/>
                <a:ea typeface="华文新魏" panose="02010800040101010101" pitchFamily="2" charset="-122"/>
              </a:rPr>
              <a:t>基于动态规划</a:t>
            </a:r>
            <a:r>
              <a:rPr lang="zh-CN" altLang="en-US" sz="4400" dirty="0" smtClean="0">
                <a:latin typeface="华文新魏" panose="02010800040101010101" pitchFamily="2" charset="-122"/>
                <a:ea typeface="华文新魏" panose="02010800040101010101" pitchFamily="2" charset="-122"/>
              </a:rPr>
              <a:t>方法的</a:t>
            </a:r>
            <a:r>
              <a:rPr lang="zh-CN" altLang="en-US" sz="4400" dirty="0">
                <a:latin typeface="华文新魏" panose="02010800040101010101" pitchFamily="2" charset="-122"/>
                <a:ea typeface="华文新魏" panose="02010800040101010101" pitchFamily="2" charset="-122"/>
              </a:rPr>
              <a:t>期末复习提分设计 </a:t>
            </a:r>
            <a:endParaRPr lang="zh-CN" altLang="en-US" sz="6600" dirty="0">
              <a:latin typeface="华文新魏" panose="02010800040101010101" pitchFamily="2" charset="-122"/>
              <a:ea typeface="华文新魏" panose="02010800040101010101" pitchFamily="2" charset="-122"/>
            </a:endParaRPr>
          </a:p>
        </p:txBody>
      </p:sp>
      <p:sp>
        <p:nvSpPr>
          <p:cNvPr id="3" name="Subtitle 2"/>
          <p:cNvSpPr>
            <a:spLocks noGrp="1"/>
          </p:cNvSpPr>
          <p:nvPr>
            <p:ph type="subTitle" idx="1"/>
          </p:nvPr>
        </p:nvSpPr>
        <p:spPr>
          <a:xfrm>
            <a:off x="2100883" y="3935431"/>
            <a:ext cx="6858000" cy="1655762"/>
          </a:xfrm>
        </p:spPr>
        <p:txBody>
          <a:bodyPr>
            <a:normAutofit/>
          </a:bodyPr>
          <a:lstStyle/>
          <a:p>
            <a:pPr algn="ctr"/>
            <a:r>
              <a:rPr lang="zh-CN" altLang="en-US" sz="2800" dirty="0">
                <a:latin typeface="华文新魏" panose="02010800040101010101" pitchFamily="2" charset="-122"/>
                <a:ea typeface="华文新魏" panose="02010800040101010101" pitchFamily="2" charset="-122"/>
              </a:rPr>
              <a:t>黄泽</a:t>
            </a:r>
            <a:r>
              <a:rPr lang="zh-CN" altLang="en-US" sz="2800" dirty="0" smtClean="0">
                <a:latin typeface="华文新魏" panose="02010800040101010101" pitchFamily="2" charset="-122"/>
                <a:ea typeface="华文新魏" panose="02010800040101010101" pitchFamily="2" charset="-122"/>
              </a:rPr>
              <a:t>熙 </a:t>
            </a:r>
            <a:r>
              <a:rPr lang="en-US" altLang="zh-CN" sz="2800" dirty="0" smtClean="0">
                <a:latin typeface="华文新魏" panose="02010800040101010101" pitchFamily="2" charset="-122"/>
                <a:ea typeface="华文新魏" panose="02010800040101010101" pitchFamily="2" charset="-122"/>
              </a:rPr>
              <a:t>	</a:t>
            </a:r>
            <a:r>
              <a:rPr lang="zh-CN" altLang="en-US" sz="2800" dirty="0" smtClean="0">
                <a:latin typeface="华文新魏" panose="02010800040101010101" pitchFamily="2" charset="-122"/>
                <a:ea typeface="华文新魏" panose="02010800040101010101" pitchFamily="2" charset="-122"/>
              </a:rPr>
              <a:t>王泊锟</a:t>
            </a:r>
            <a:endParaRPr lang="en-US" altLang="zh-CN" sz="2800" dirty="0" smtClean="0">
              <a:latin typeface="华文新魏" panose="02010800040101010101" pitchFamily="2" charset="-122"/>
              <a:ea typeface="华文新魏" panose="02010800040101010101" pitchFamily="2" charset="-122"/>
            </a:endParaRPr>
          </a:p>
          <a:p>
            <a:pPr algn="ctr"/>
            <a:endParaRPr lang="en-US" altLang="zh-CN" sz="2800" dirty="0" smtClean="0">
              <a:latin typeface="华文新魏" panose="02010800040101010101" pitchFamily="2" charset="-122"/>
              <a:ea typeface="华文新魏" panose="02010800040101010101" pitchFamily="2" charset="-122"/>
            </a:endParaRPr>
          </a:p>
          <a:p>
            <a:pPr algn="ctr"/>
            <a:r>
              <a:rPr lang="en-US" altLang="zh-CN" sz="2800" dirty="0" smtClean="0">
                <a:latin typeface="华文新魏" panose="02010800040101010101" pitchFamily="2" charset="-122"/>
                <a:ea typeface="华文新魏" panose="02010800040101010101" pitchFamily="2" charset="-122"/>
              </a:rPr>
              <a:t>2015.6.29</a:t>
            </a:r>
            <a:endParaRPr lang="zh-CN" altLang="en-US" sz="2800"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1508325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r>
              <a:rPr lang="zh-CN" altLang="zh-CN" sz="2400"/>
              <a:t>根据逆序的动态规划方法求解原理，在每一阶段作出决策时，需要考虑的是现有状态和做出现在决策所能产生的最大可能绩效pi，绩效来自于提分表3。</a:t>
            </a:r>
          </a:p>
        </p:txBody>
      </p:sp>
      <p:sp>
        <p:nvSpPr>
          <p:cNvPr id="10243" name="Rectangle 3"/>
          <p:cNvSpPr>
            <a:spLocks noGrp="1" noChangeArrowheads="1"/>
          </p:cNvSpPr>
          <p:nvPr>
            <p:ph idx="1"/>
          </p:nvPr>
        </p:nvSpPr>
        <p:spPr/>
        <p:txBody>
          <a:bodyPr>
            <a:normAutofit/>
          </a:bodyPr>
          <a:lstStyle/>
          <a:p>
            <a:endParaRPr lang="zh-CN" altLang="zh-CN"/>
          </a:p>
          <a:p>
            <a:endParaRPr lang="zh-CN" altLang="zh-CN"/>
          </a:p>
          <a:p>
            <a:endParaRPr lang="zh-CN" altLang="zh-CN"/>
          </a:p>
          <a:p>
            <a:endParaRPr lang="zh-CN" altLang="zh-CN"/>
          </a:p>
          <a:p>
            <a:r>
              <a:rPr lang="zh-CN" altLang="zh-CN" sz="2400"/>
              <a:t>每一阶段的迭代函数如下：</a:t>
            </a:r>
          </a:p>
          <a:p>
            <a:endParaRPr lang="zh-CN" altLang="zh-CN" sz="2400"/>
          </a:p>
          <a:p>
            <a:endParaRPr lang="zh-CN" altLang="zh-CN" sz="2400"/>
          </a:p>
          <a:p>
            <a:r>
              <a:rPr lang="zh-CN" altLang="zh-CN" sz="2400"/>
              <a:t>此外还有：</a:t>
            </a:r>
          </a:p>
        </p:txBody>
      </p:sp>
      <p:graphicFrame>
        <p:nvGraphicFramePr>
          <p:cNvPr id="10244" name="Object 4"/>
          <p:cNvGraphicFramePr>
            <a:graphicFrameLocks/>
          </p:cNvGraphicFramePr>
          <p:nvPr/>
        </p:nvGraphicFramePr>
        <p:xfrm>
          <a:off x="3005138" y="2006600"/>
          <a:ext cx="2363787" cy="1522413"/>
        </p:xfrm>
        <a:graphic>
          <a:graphicData uri="http://schemas.openxmlformats.org/presentationml/2006/ole">
            <mc:AlternateContent xmlns:mc="http://schemas.openxmlformats.org/markup-compatibility/2006">
              <mc:Choice xmlns:v="urn:schemas-microsoft-com:vml" Requires="v">
                <p:oleObj spid="_x0000_s10263" r:id="rId3" imgW="1384517" imgH="863597" progId="Equation.DSMT4">
                  <p:embed/>
                </p:oleObj>
              </mc:Choice>
              <mc:Fallback>
                <p:oleObj r:id="rId3" imgW="1384517" imgH="863597"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5138" y="2006600"/>
                        <a:ext cx="2363787" cy="152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5" name="图片 29"/>
          <p:cNvGraphicFramePr>
            <a:graphicFrameLocks/>
          </p:cNvGraphicFramePr>
          <p:nvPr/>
        </p:nvGraphicFramePr>
        <p:xfrm>
          <a:off x="2678113" y="4184650"/>
          <a:ext cx="3382962" cy="825500"/>
        </p:xfrm>
        <a:graphic>
          <a:graphicData uri="http://schemas.openxmlformats.org/presentationml/2006/ole">
            <mc:AlternateContent xmlns:mc="http://schemas.openxmlformats.org/markup-compatibility/2006">
              <mc:Choice xmlns:v="urn:schemas-microsoft-com:vml" Requires="v">
                <p:oleObj spid="_x0000_s10264" r:id="rId5" imgW="2171837" imgH="431957" progId="Equation.DSMT4">
                  <p:embed/>
                </p:oleObj>
              </mc:Choice>
              <mc:Fallback>
                <p:oleObj r:id="rId5" imgW="2171837" imgH="431957" progId="Equation.DSMT4">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78113" y="4184650"/>
                        <a:ext cx="33829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46" name="Picture 2"/>
          <p:cNvGraphicFramePr>
            <a:graphicFrameLocks/>
          </p:cNvGraphicFramePr>
          <p:nvPr>
            <p:extLst>
              <p:ext uri="{D42A27DB-BD31-4B8C-83A1-F6EECF244321}">
                <p14:modId xmlns:p14="http://schemas.microsoft.com/office/powerpoint/2010/main" val="4234825185"/>
              </p:ext>
            </p:extLst>
          </p:nvPr>
        </p:nvGraphicFramePr>
        <p:xfrm>
          <a:off x="4203357" y="5190811"/>
          <a:ext cx="1035050" cy="539750"/>
        </p:xfrm>
        <a:graphic>
          <a:graphicData uri="http://schemas.openxmlformats.org/presentationml/2006/ole">
            <mc:AlternateContent xmlns:mc="http://schemas.openxmlformats.org/markup-compatibility/2006">
              <mc:Choice xmlns:v="urn:schemas-microsoft-com:vml" Requires="v">
                <p:oleObj spid="_x0000_s10265" r:id="rId7" imgW="622887" imgH="432297" progId="Equation.DSMT4">
                  <p:embed/>
                </p:oleObj>
              </mc:Choice>
              <mc:Fallback>
                <p:oleObj r:id="rId7" imgW="622887" imgH="432297" progId="Equation.DSMT4">
                  <p:embed/>
                  <p:pic>
                    <p:nvPicPr>
                      <p:cNvPr id="0" name=""/>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03357" y="5190811"/>
                        <a:ext cx="103505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8476485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endParaRPr lang="zh-CN" altLang="zh-CN"/>
          </a:p>
        </p:txBody>
      </p:sp>
      <p:sp>
        <p:nvSpPr>
          <p:cNvPr id="11267" name="Rectangle 3"/>
          <p:cNvSpPr>
            <a:spLocks noGrp="1" noChangeArrowheads="1"/>
          </p:cNvSpPr>
          <p:nvPr>
            <p:ph idx="1"/>
          </p:nvPr>
        </p:nvSpPr>
        <p:spPr/>
        <p:txBody>
          <a:bodyPr/>
          <a:lstStyle/>
          <a:p>
            <a:r>
              <a:rPr lang="zh-CN" altLang="zh-CN"/>
              <a:t>每一阶段在决策取最佳值后，迭代函数为：</a:t>
            </a:r>
          </a:p>
          <a:p>
            <a:endParaRPr lang="zh-CN" altLang="zh-CN"/>
          </a:p>
          <a:p>
            <a:endParaRPr lang="zh-CN" altLang="zh-CN"/>
          </a:p>
          <a:p>
            <a:endParaRPr lang="zh-CN" altLang="zh-CN"/>
          </a:p>
          <a:p>
            <a:r>
              <a:rPr lang="zh-CN" altLang="zh-CN"/>
              <a:t>其中最后一个阶段时有：</a:t>
            </a:r>
          </a:p>
        </p:txBody>
      </p:sp>
      <p:sp>
        <p:nvSpPr>
          <p:cNvPr id="6" name="Date Placeholder 3"/>
          <p:cNvSpPr>
            <a:spLocks noGrp="1"/>
          </p:cNvSpPr>
          <p:nvPr>
            <p:ph type="dt" sz="half" idx="10"/>
          </p:nvPr>
        </p:nvSpPr>
        <p:spPr/>
        <p:txBody>
          <a:bodyPr/>
          <a:lstStyle/>
          <a:p>
            <a:fld id="{545BAAE2-5AA0-4A91-BDEA-1F297FCB1C48}" type="datetime1">
              <a:rPr lang="zh-CN" altLang="en-US"/>
              <a:pPr/>
              <a:t>2015/6/28</a:t>
            </a:fld>
            <a:endParaRPr lang="zh-CN" altLang="en-US" sz="1800">
              <a:solidFill>
                <a:schemeClr val="tx1"/>
              </a:solidFill>
            </a:endParaRPr>
          </a:p>
        </p:txBody>
      </p:sp>
      <p:graphicFrame>
        <p:nvGraphicFramePr>
          <p:cNvPr id="11268" name="图片 34"/>
          <p:cNvGraphicFramePr>
            <a:graphicFrameLocks/>
          </p:cNvGraphicFramePr>
          <p:nvPr/>
        </p:nvGraphicFramePr>
        <p:xfrm>
          <a:off x="2073275" y="2819400"/>
          <a:ext cx="3602038" cy="471488"/>
        </p:xfrm>
        <a:graphic>
          <a:graphicData uri="http://schemas.openxmlformats.org/presentationml/2006/ole">
            <mc:AlternateContent xmlns:mc="http://schemas.openxmlformats.org/markup-compatibility/2006">
              <mc:Choice xmlns:v="urn:schemas-microsoft-com:vml" Requires="v">
                <p:oleObj spid="_x0000_s11280" r:id="rId3" imgW="2311517" imgH="241517" progId="Equation.DSMT4">
                  <p:embed/>
                </p:oleObj>
              </mc:Choice>
              <mc:Fallback>
                <p:oleObj r:id="rId3" imgW="2311517" imgH="241517"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3275" y="2819400"/>
                        <a:ext cx="3602038"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69" name="图片 31"/>
          <p:cNvGraphicFramePr>
            <a:graphicFrameLocks/>
          </p:cNvGraphicFramePr>
          <p:nvPr/>
        </p:nvGraphicFramePr>
        <p:xfrm>
          <a:off x="2074863" y="4564063"/>
          <a:ext cx="2462212" cy="498475"/>
        </p:xfrm>
        <a:graphic>
          <a:graphicData uri="http://schemas.openxmlformats.org/presentationml/2006/ole">
            <mc:AlternateContent xmlns:mc="http://schemas.openxmlformats.org/markup-compatibility/2006">
              <mc:Choice xmlns:v="urn:schemas-microsoft-com:vml" Requires="v">
                <p:oleObj spid="_x0000_s11281" r:id="rId5" imgW="1385608" imgH="241707" progId="Equation.DSMT4">
                  <p:embed/>
                </p:oleObj>
              </mc:Choice>
              <mc:Fallback>
                <p:oleObj r:id="rId5" imgW="1385608" imgH="241707" progId="Equation.DSMT4">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74863" y="4564063"/>
                        <a:ext cx="2462212"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52832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Date Placeholder 3"/>
          <p:cNvSpPr>
            <a:spLocks noGrp="1"/>
          </p:cNvSpPr>
          <p:nvPr>
            <p:ph type="dt" sz="half" idx="10"/>
          </p:nvPr>
        </p:nvSpPr>
        <p:spPr/>
        <p:txBody>
          <a:bodyPr/>
          <a:lstStyle/>
          <a:p>
            <a:fld id="{545BAAE2-5AA0-4A91-BDEA-1F297FCB1C48}" type="datetime1">
              <a:rPr lang="zh-CN" altLang="en-US"/>
              <a:pPr/>
              <a:t>2015/6/28</a:t>
            </a:fld>
            <a:endParaRPr lang="zh-CN" altLang="en-US" sz="1800">
              <a:solidFill>
                <a:schemeClr val="tx1"/>
              </a:solidFill>
            </a:endParaRPr>
          </a:p>
        </p:txBody>
      </p:sp>
      <p:sp>
        <p:nvSpPr>
          <p:cNvPr id="12290" name="Text Box 2"/>
          <p:cNvSpPr txBox="1">
            <a:spLocks noChangeArrowheads="1"/>
          </p:cNvSpPr>
          <p:nvPr/>
        </p:nvSpPr>
        <p:spPr bwMode="auto">
          <a:xfrm>
            <a:off x="1308129" y="457200"/>
            <a:ext cx="508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r>
              <a:rPr lang="zh-CN" altLang="zh-CN" sz="2400" b="1" dirty="0">
                <a:latin typeface="宋体" panose="02010600030101010101" pitchFamily="2" charset="-122"/>
                <a:sym typeface="宋体" panose="02010600030101010101" pitchFamily="2" charset="-122"/>
              </a:rPr>
              <a:t>从最后一个阶段（最后一科）开始。</a:t>
            </a:r>
          </a:p>
        </p:txBody>
      </p:sp>
      <p:sp>
        <p:nvSpPr>
          <p:cNvPr id="12291" name="Text Box 3"/>
          <p:cNvSpPr txBox="1">
            <a:spLocks noChangeArrowheads="1"/>
          </p:cNvSpPr>
          <p:nvPr/>
        </p:nvSpPr>
        <p:spPr bwMode="auto">
          <a:xfrm>
            <a:off x="485393" y="1102639"/>
            <a:ext cx="8053387"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endParaRPr lang="zh-CN" altLang="zh-CN" sz="1200" b="1" dirty="0">
              <a:latin typeface="宋体" panose="02010600030101010101" pitchFamily="2" charset="-122"/>
              <a:sym typeface="宋体" panose="02010600030101010101" pitchFamily="2" charset="-122"/>
            </a:endParaRPr>
          </a:p>
          <a:p>
            <a:r>
              <a:rPr lang="zh-CN" altLang="zh-CN" sz="2400" b="1" dirty="0">
                <a:latin typeface="宋体" panose="02010600030101010101" pitchFamily="2" charset="-122"/>
                <a:sym typeface="宋体" panose="02010600030101010101" pitchFamily="2" charset="-122"/>
              </a:rPr>
              <a:t>在</a:t>
            </a:r>
            <a:r>
              <a:rPr lang="zh-CN" altLang="zh-CN" sz="2400" b="1" dirty="0">
                <a:latin typeface="Times New Roman" panose="02020603050405020304" pitchFamily="18" charset="0"/>
                <a:cs typeface="Times New Roman" panose="02020603050405020304" pitchFamily="18" charset="0"/>
                <a:sym typeface="Times New Roman" panose="02020603050405020304" pitchFamily="18" charset="0"/>
              </a:rPr>
              <a:t>n=3</a:t>
            </a:r>
            <a:r>
              <a:rPr lang="zh-CN" altLang="zh-CN" sz="2400" b="1" dirty="0">
                <a:latin typeface="宋体" panose="02010600030101010101" pitchFamily="2" charset="-122"/>
                <a:sym typeface="宋体" panose="02010600030101010101" pitchFamily="2" charset="-122"/>
              </a:rPr>
              <a:t>时，由于不必再考虑后续过程，根据不同的状态变量    可直接给出不同情况下的最优决策变量如下表：</a:t>
            </a:r>
            <a:endParaRPr lang="zh-CN" altLang="zh-CN" sz="2400" dirty="0"/>
          </a:p>
        </p:txBody>
      </p:sp>
      <p:graphicFrame>
        <p:nvGraphicFramePr>
          <p:cNvPr id="12292" name="Group 4"/>
          <p:cNvGraphicFramePr>
            <a:graphicFrameLocks noGrp="1"/>
          </p:cNvGraphicFramePr>
          <p:nvPr>
            <p:extLst>
              <p:ext uri="{D42A27DB-BD31-4B8C-83A1-F6EECF244321}">
                <p14:modId xmlns:p14="http://schemas.microsoft.com/office/powerpoint/2010/main" val="1300589938"/>
              </p:ext>
            </p:extLst>
          </p:nvPr>
        </p:nvGraphicFramePr>
        <p:xfrm>
          <a:off x="2229644" y="2418068"/>
          <a:ext cx="4395788" cy="3000375"/>
        </p:xfrm>
        <a:graphic>
          <a:graphicData uri="http://schemas.openxmlformats.org/drawingml/2006/table">
            <a:tbl>
              <a:tblPr/>
              <a:tblGrid>
                <a:gridCol w="1465263"/>
                <a:gridCol w="1465262"/>
                <a:gridCol w="1465263"/>
              </a:tblGrid>
              <a:tr h="333375">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ctr" defTabSz="914400" rtl="0" eaLnBrk="1" fontAlgn="base" latinLnBrk="0" hangingPunct="1">
                        <a:lnSpc>
                          <a:spcPct val="90000"/>
                        </a:lnSpc>
                        <a:spcBef>
                          <a:spcPts val="1000"/>
                        </a:spcBef>
                        <a:spcAft>
                          <a:spcPct val="0"/>
                        </a:spcAft>
                        <a:buClrTx/>
                        <a:buSzTx/>
                        <a:buFont typeface="Arial" panose="020B0604020202020204" pitchFamily="34" charset="0"/>
                        <a:buNone/>
                        <a:tabLst/>
                      </a:pPr>
                      <a:endParaRPr kumimoji="0" lang="zh-CN" altLang="zh-CN" sz="1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endParaRP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endPar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endParaRP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ctr" defTabSz="914400" rtl="0" eaLnBrk="1" fontAlgn="base" latinLnBrk="0" hangingPunct="1">
                        <a:lnSpc>
                          <a:spcPct val="90000"/>
                        </a:lnSpc>
                        <a:spcBef>
                          <a:spcPts val="1000"/>
                        </a:spcBef>
                        <a:spcAft>
                          <a:spcPct val="0"/>
                        </a:spcAft>
                        <a:buClrTx/>
                        <a:buSzTx/>
                        <a:buFont typeface="Arial" panose="020B0604020202020204" pitchFamily="34" charset="0"/>
                        <a:buNone/>
                        <a:tabLst/>
                      </a:pPr>
                      <a:endPar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endParaRP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r>
              <a:tr h="333375">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0</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0.72</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0</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r>
              <a:tr h="333375">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1</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1.2</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1</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r>
              <a:tr h="333375">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2</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1.56</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2</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r>
              <a:tr h="333375">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3</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1.8</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3</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r>
              <a:tr h="333375">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4</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1.8</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4</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r>
              <a:tr h="333375">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5</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1.8</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5</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r>
              <a:tr h="333375">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6</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1.8</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6</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r>
              <a:tr h="333375">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7</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1.8</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a:lnSpc>
                          <a:spcPct val="90000"/>
                        </a:lnSpc>
                        <a:spcBef>
                          <a:spcPts val="500"/>
                        </a:spcBef>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nSpc>
                          <a:spcPct val="90000"/>
                        </a:lnSpc>
                        <a:spcBef>
                          <a:spcPts val="500"/>
                        </a:spcBef>
                        <a:defRPr>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nSpc>
                          <a:spcPct val="90000"/>
                        </a:lnSpc>
                        <a:spcBef>
                          <a:spcPts val="500"/>
                        </a:spcBef>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marL="0" marR="0" lvl="0" indent="0" algn="l" defTabSz="914400" rtl="0" eaLnBrk="1" fontAlgn="base" latinLnBrk="0" hangingPunct="1">
                        <a:lnSpc>
                          <a:spcPct val="90000"/>
                        </a:lnSpc>
                        <a:spcBef>
                          <a:spcPts val="1000"/>
                        </a:spcBef>
                        <a:spcAft>
                          <a:spcPct val="0"/>
                        </a:spcAft>
                        <a:buClrTx/>
                        <a:buSzTx/>
                        <a:buFont typeface="Arial" panose="020B0604020202020204" pitchFamily="34" charset="0"/>
                        <a:buNone/>
                        <a:tabLst/>
                      </a:pPr>
                      <a:r>
                        <a:rPr kumimoji="0" lang="zh-CN" altLang="zh-CN" sz="1200" b="1" i="0" u="none" strike="noStrike" cap="none" normalizeH="0" baseline="0" dirty="0" smtClean="0">
                          <a:ln>
                            <a:noFill/>
                          </a:ln>
                          <a:solidFill>
                            <a:schemeClr val="tx1"/>
                          </a:solidFill>
                          <a:effectLst/>
                          <a:latin typeface="宋体" panose="02010600030101010101" pitchFamily="2" charset="-122"/>
                          <a:ea typeface="宋体" panose="02010600030101010101" pitchFamily="2" charset="-122"/>
                          <a:sym typeface="宋体" panose="02010600030101010101" pitchFamily="2" charset="-122"/>
                        </a:rPr>
                        <a:t>7</a:t>
                      </a:r>
                    </a:p>
                  </a:txBody>
                  <a:tcPr horzOverflow="overflow">
                    <a:lnL w="6350" cap="flat" cmpd="sng" algn="ctr">
                      <a:solidFill>
                        <a:srgbClr val="080000"/>
                      </a:solidFill>
                      <a:prstDash val="solid"/>
                      <a:round/>
                      <a:headEnd type="none" w="med" len="med"/>
                      <a:tailEnd type="none" w="med" len="med"/>
                    </a:lnL>
                    <a:lnR w="6350" cap="flat" cmpd="sng" algn="ctr">
                      <a:solidFill>
                        <a:srgbClr val="080000"/>
                      </a:solidFill>
                      <a:prstDash val="solid"/>
                      <a:round/>
                      <a:headEnd type="none" w="med" len="med"/>
                      <a:tailEnd type="none" w="med" len="med"/>
                    </a:lnR>
                    <a:lnT w="6350" cap="flat" cmpd="sng" algn="ctr">
                      <a:solidFill>
                        <a:srgbClr val="080000"/>
                      </a:solidFill>
                      <a:prstDash val="solid"/>
                      <a:round/>
                      <a:headEnd type="none" w="med" len="med"/>
                      <a:tailEnd type="none" w="med" len="med"/>
                    </a:lnT>
                    <a:lnB w="6350" cap="flat" cmpd="sng" algn="ctr">
                      <a:solidFill>
                        <a:srgbClr val="080000"/>
                      </a:solidFill>
                      <a:prstDash val="solid"/>
                      <a:round/>
                      <a:headEnd type="none" w="med" len="med"/>
                      <a:tailEnd type="none" w="med" len="med"/>
                    </a:lnB>
                    <a:lnTlToBr>
                      <a:noFill/>
                    </a:lnTlToBr>
                    <a:lnBlToTr>
                      <a:noFill/>
                    </a:lnBlToTr>
                    <a:noFill/>
                  </a:tcPr>
                </a:tc>
              </a:tr>
            </a:tbl>
          </a:graphicData>
        </a:graphic>
      </p:graphicFrame>
      <p:pic>
        <p:nvPicPr>
          <p:cNvPr id="12386" name="Picture 98"/>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2563" y="2356884"/>
            <a:ext cx="247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87" name="Picture 9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0506" y="2416415"/>
            <a:ext cx="4476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88" name="Picture 100"/>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6239" y="2433084"/>
            <a:ext cx="350837"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9653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endParaRPr lang="zh-CN" altLang="zh-CN"/>
          </a:p>
        </p:txBody>
      </p:sp>
      <p:sp>
        <p:nvSpPr>
          <p:cNvPr id="14339" name="Rectangle 3"/>
          <p:cNvSpPr>
            <a:spLocks noGrp="1" noChangeArrowheads="1"/>
          </p:cNvSpPr>
          <p:nvPr>
            <p:ph idx="1"/>
          </p:nvPr>
        </p:nvSpPr>
        <p:spPr/>
        <p:txBody>
          <a:bodyPr/>
          <a:lstStyle/>
          <a:p>
            <a:endParaRPr lang="zh-CN" altLang="zh-CN"/>
          </a:p>
        </p:txBody>
      </p:sp>
      <p:sp>
        <p:nvSpPr>
          <p:cNvPr id="5" name="Date Placeholder 3"/>
          <p:cNvSpPr>
            <a:spLocks noGrp="1"/>
          </p:cNvSpPr>
          <p:nvPr>
            <p:ph type="dt" sz="half" idx="10"/>
          </p:nvPr>
        </p:nvSpPr>
        <p:spPr/>
        <p:txBody>
          <a:bodyPr/>
          <a:lstStyle/>
          <a:p>
            <a:fld id="{545BAAE2-5AA0-4A91-BDEA-1F297FCB1C48}" type="datetime1">
              <a:rPr lang="zh-CN" altLang="en-US"/>
              <a:pPr/>
              <a:t>2015/6/28</a:t>
            </a:fld>
            <a:endParaRPr lang="zh-CN" altLang="en-US" sz="1800">
              <a:solidFill>
                <a:schemeClr val="tx1"/>
              </a:solidFill>
            </a:endParaRPr>
          </a:p>
        </p:txBody>
      </p:sp>
      <p:pic>
        <p:nvPicPr>
          <p:cNvPr id="14340" name="Picture 4" descr="QQ截图201506282138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12263" cy="680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33640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endParaRPr lang="zh-CN" altLang="zh-CN"/>
          </a:p>
        </p:txBody>
      </p:sp>
      <p:sp>
        <p:nvSpPr>
          <p:cNvPr id="15363" name="Rectangle 3"/>
          <p:cNvSpPr>
            <a:spLocks noGrp="1" noChangeArrowheads="1"/>
          </p:cNvSpPr>
          <p:nvPr>
            <p:ph idx="1"/>
          </p:nvPr>
        </p:nvSpPr>
        <p:spPr/>
        <p:txBody>
          <a:bodyPr/>
          <a:lstStyle/>
          <a:p>
            <a:endParaRPr lang="zh-CN" altLang="zh-CN"/>
          </a:p>
        </p:txBody>
      </p:sp>
      <p:sp>
        <p:nvSpPr>
          <p:cNvPr id="5" name="Date Placeholder 3"/>
          <p:cNvSpPr>
            <a:spLocks noGrp="1"/>
          </p:cNvSpPr>
          <p:nvPr>
            <p:ph type="dt" sz="half" idx="10"/>
          </p:nvPr>
        </p:nvSpPr>
        <p:spPr/>
        <p:txBody>
          <a:bodyPr/>
          <a:lstStyle/>
          <a:p>
            <a:fld id="{545BAAE2-5AA0-4A91-BDEA-1F297FCB1C48}" type="datetime1">
              <a:rPr lang="zh-CN" altLang="en-US"/>
              <a:pPr/>
              <a:t>2015/6/28</a:t>
            </a:fld>
            <a:endParaRPr lang="zh-CN" altLang="en-US" sz="1800">
              <a:solidFill>
                <a:schemeClr val="tx1"/>
              </a:solidFill>
            </a:endParaRPr>
          </a:p>
        </p:txBody>
      </p:sp>
      <p:pic>
        <p:nvPicPr>
          <p:cNvPr id="15364" name="Picture 4" descr="QQ截图201506282140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288" y="186175"/>
            <a:ext cx="9018587" cy="534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7957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2143" y="266646"/>
            <a:ext cx="4303165" cy="461665"/>
          </a:xfrm>
          <a:prstGeom prst="rect">
            <a:avLst/>
          </a:prstGeom>
          <a:noFill/>
        </p:spPr>
        <p:txBody>
          <a:bodyPr wrap="square" rtlCol="0">
            <a:spAutoFit/>
          </a:bodyPr>
          <a:lstStyle/>
          <a:p>
            <a:r>
              <a:rPr lang="zh-CN" altLang="en-US" sz="2400" dirty="0">
                <a:latin typeface="华文新魏" panose="02010800040101010101" pitchFamily="2" charset="-122"/>
                <a:ea typeface="华文新魏" panose="02010800040101010101" pitchFamily="2" charset="-122"/>
              </a:rPr>
              <a:t>结课后方案的</a:t>
            </a:r>
            <a:r>
              <a:rPr lang="zh-CN" altLang="en-US" sz="2400" dirty="0" smtClean="0">
                <a:latin typeface="华文新魏" panose="02010800040101010101" pitchFamily="2" charset="-122"/>
                <a:ea typeface="华文新魏" panose="02010800040101010101" pitchFamily="2" charset="-122"/>
              </a:rPr>
              <a:t>设计：递推公式</a:t>
            </a:r>
            <a:endParaRPr lang="zh-CN" altLang="en-US" sz="2400" dirty="0">
              <a:latin typeface="华文新魏" panose="02010800040101010101" pitchFamily="2" charset="-122"/>
              <a:ea typeface="华文新魏" panose="02010800040101010101" pitchFamily="2" charset="-122"/>
            </a:endParaRPr>
          </a:p>
        </p:txBody>
      </p:sp>
      <p:sp>
        <p:nvSpPr>
          <p:cNvPr id="7" name="TextBox 6"/>
          <p:cNvSpPr txBox="1"/>
          <p:nvPr/>
        </p:nvSpPr>
        <p:spPr>
          <a:xfrm>
            <a:off x="5810128" y="1390888"/>
            <a:ext cx="2609785" cy="1200329"/>
          </a:xfrm>
          <a:prstGeom prst="rect">
            <a:avLst/>
          </a:prstGeom>
          <a:noFill/>
        </p:spPr>
        <p:txBody>
          <a:bodyPr wrap="square" rtlCol="0">
            <a:spAutoFit/>
          </a:bodyPr>
          <a:lstStyle/>
          <a:p>
            <a:pPr algn="ctr"/>
            <a:r>
              <a:rPr lang="zh-CN" altLang="en-US" dirty="0" smtClean="0"/>
              <a:t>结课后的</a:t>
            </a:r>
            <a:r>
              <a:rPr lang="en-US" altLang="zh-CN" dirty="0" smtClean="0"/>
              <a:t>3</a:t>
            </a:r>
            <a:r>
              <a:rPr lang="zh-CN" altLang="en-US" dirty="0" smtClean="0"/>
              <a:t>个阶段</a:t>
            </a:r>
            <a:endParaRPr lang="en-US" altLang="zh-CN" dirty="0" smtClean="0"/>
          </a:p>
          <a:p>
            <a:pPr algn="ctr"/>
            <a:r>
              <a:rPr lang="en-US" altLang="zh-CN" dirty="0" smtClean="0"/>
              <a:t>6.29-7.2</a:t>
            </a:r>
            <a:r>
              <a:rPr lang="zh-CN" altLang="en-US" dirty="0" smtClean="0"/>
              <a:t>：复习课程</a:t>
            </a:r>
            <a:r>
              <a:rPr lang="en-US" altLang="zh-CN" dirty="0"/>
              <a:t>3</a:t>
            </a:r>
            <a:endParaRPr lang="en-US" altLang="zh-CN" dirty="0" smtClean="0"/>
          </a:p>
          <a:p>
            <a:pPr algn="ctr"/>
            <a:r>
              <a:rPr lang="en-US" altLang="zh-CN" dirty="0" smtClean="0"/>
              <a:t>7.3-7.10</a:t>
            </a:r>
            <a:r>
              <a:rPr lang="zh-CN" altLang="en-US" dirty="0" smtClean="0"/>
              <a:t>：复习课程</a:t>
            </a:r>
            <a:r>
              <a:rPr lang="en-US" altLang="zh-CN" dirty="0" smtClean="0"/>
              <a:t>2</a:t>
            </a:r>
          </a:p>
          <a:p>
            <a:pPr algn="ctr"/>
            <a:r>
              <a:rPr lang="en-US" altLang="zh-CN" dirty="0" smtClean="0"/>
              <a:t>7.11-7.15</a:t>
            </a:r>
            <a:r>
              <a:rPr lang="zh-CN" altLang="en-US" dirty="0" smtClean="0"/>
              <a:t>：复习课程</a:t>
            </a:r>
            <a:r>
              <a:rPr lang="en-US" altLang="zh-CN" dirty="0"/>
              <a:t>1</a:t>
            </a:r>
            <a:endParaRPr lang="zh-CN" altLang="en-US" dirty="0"/>
          </a:p>
        </p:txBody>
      </p:sp>
      <p:sp>
        <p:nvSpPr>
          <p:cNvPr id="8" name="TextBox 7"/>
          <p:cNvSpPr txBox="1"/>
          <p:nvPr/>
        </p:nvSpPr>
        <p:spPr>
          <a:xfrm>
            <a:off x="882031" y="1390888"/>
            <a:ext cx="3792519" cy="369332"/>
          </a:xfrm>
          <a:prstGeom prst="rect">
            <a:avLst/>
          </a:prstGeom>
          <a:noFill/>
        </p:spPr>
        <p:txBody>
          <a:bodyPr wrap="square" rtlCol="0">
            <a:spAutoFit/>
          </a:bodyPr>
          <a:lstStyle/>
          <a:p>
            <a:r>
              <a:rPr lang="zh-CN" altLang="en-US" dirty="0" smtClean="0"/>
              <a:t>决策变量：本阶段的休息天数     </a:t>
            </a:r>
            <a:r>
              <a:rPr lang="en-US" altLang="zh-CN" dirty="0" smtClean="0"/>
              <a:t>.</a:t>
            </a:r>
            <a:endParaRPr lang="zh-CN" altLang="en-US" dirty="0"/>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Object 9"/>
          <p:cNvGraphicFramePr>
            <a:graphicFrameLocks noChangeAspect="1"/>
          </p:cNvGraphicFramePr>
          <p:nvPr>
            <p:extLst>
              <p:ext uri="{D42A27DB-BD31-4B8C-83A1-F6EECF244321}">
                <p14:modId xmlns:p14="http://schemas.microsoft.com/office/powerpoint/2010/main" val="2143691876"/>
              </p:ext>
            </p:extLst>
          </p:nvPr>
        </p:nvGraphicFramePr>
        <p:xfrm>
          <a:off x="3995018" y="1398271"/>
          <a:ext cx="267036" cy="376992"/>
        </p:xfrm>
        <a:graphic>
          <a:graphicData uri="http://schemas.openxmlformats.org/presentationml/2006/ole">
            <mc:AlternateContent xmlns:mc="http://schemas.openxmlformats.org/markup-compatibility/2006">
              <mc:Choice xmlns:v="urn:schemas-microsoft-com:vml" Requires="v">
                <p:oleObj spid="_x0000_s4185" name="Equation" r:id="rId3" imgW="165028" imgH="228501" progId="Equation.DSMT4">
                  <p:embed/>
                </p:oleObj>
              </mc:Choice>
              <mc:Fallback>
                <p:oleObj name="Equation" r:id="rId3" imgW="165028" imgH="228501"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018" y="1398271"/>
                        <a:ext cx="267036" cy="376992"/>
                      </a:xfrm>
                      <a:prstGeom prst="rect">
                        <a:avLst/>
                      </a:prstGeom>
                      <a:noFill/>
                    </p:spPr>
                  </p:pic>
                </p:oleObj>
              </mc:Fallback>
            </mc:AlternateContent>
          </a:graphicData>
        </a:graphic>
      </p:graphicFrame>
      <p:sp>
        <p:nvSpPr>
          <p:cNvPr id="11" name="TextBox 10"/>
          <p:cNvSpPr txBox="1"/>
          <p:nvPr/>
        </p:nvSpPr>
        <p:spPr>
          <a:xfrm>
            <a:off x="882030" y="1806386"/>
            <a:ext cx="4070296" cy="369332"/>
          </a:xfrm>
          <a:prstGeom prst="rect">
            <a:avLst/>
          </a:prstGeom>
          <a:noFill/>
        </p:spPr>
        <p:txBody>
          <a:bodyPr wrap="square" rtlCol="0">
            <a:spAutoFit/>
          </a:bodyPr>
          <a:lstStyle/>
          <a:p>
            <a:r>
              <a:rPr lang="zh-CN" altLang="en-US" dirty="0"/>
              <a:t>状态</a:t>
            </a:r>
            <a:r>
              <a:rPr lang="zh-CN" altLang="en-US" dirty="0" smtClean="0"/>
              <a:t>变量：上一阶段的休息天数    </a:t>
            </a:r>
            <a:r>
              <a:rPr lang="en-US" altLang="zh-CN" dirty="0" smtClean="0"/>
              <a:t>.</a:t>
            </a:r>
            <a:endParaRPr lang="zh-CN" altLang="en-US" dirty="0"/>
          </a:p>
        </p:txBody>
      </p:sp>
      <p:graphicFrame>
        <p:nvGraphicFramePr>
          <p:cNvPr id="12" name="Object 11"/>
          <p:cNvGraphicFramePr>
            <a:graphicFrameLocks noChangeAspect="1"/>
          </p:cNvGraphicFramePr>
          <p:nvPr>
            <p:extLst>
              <p:ext uri="{D42A27DB-BD31-4B8C-83A1-F6EECF244321}">
                <p14:modId xmlns:p14="http://schemas.microsoft.com/office/powerpoint/2010/main" val="2531143635"/>
              </p:ext>
            </p:extLst>
          </p:nvPr>
        </p:nvGraphicFramePr>
        <p:xfrm>
          <a:off x="4138229" y="1797893"/>
          <a:ext cx="247650" cy="377825"/>
        </p:xfrm>
        <a:graphic>
          <a:graphicData uri="http://schemas.openxmlformats.org/presentationml/2006/ole">
            <mc:AlternateContent xmlns:mc="http://schemas.openxmlformats.org/markup-compatibility/2006">
              <mc:Choice xmlns:v="urn:schemas-microsoft-com:vml" Requires="v">
                <p:oleObj spid="_x0000_s4186" name="Equation" r:id="rId5" imgW="152280" imgH="228600" progId="Equation.DSMT4">
                  <p:embed/>
                </p:oleObj>
              </mc:Choice>
              <mc:Fallback>
                <p:oleObj name="Equation" r:id="rId5" imgW="152280" imgH="228600" progId="Equation.DSMT4">
                  <p:embed/>
                  <p:pic>
                    <p:nvPicPr>
                      <p:cNvPr id="0" name=""/>
                      <p:cNvPicPr>
                        <a:picLocks noChangeAspect="1" noChangeArrowheads="1"/>
                      </p:cNvPicPr>
                      <p:nvPr/>
                    </p:nvPicPr>
                    <p:blipFill>
                      <a:blip r:embed="rId6"/>
                      <a:srcRect/>
                      <a:stretch>
                        <a:fillRect/>
                      </a:stretch>
                    </p:blipFill>
                    <p:spPr bwMode="auto">
                      <a:xfrm>
                        <a:off x="4138229" y="1797893"/>
                        <a:ext cx="247650" cy="377825"/>
                      </a:xfrm>
                      <a:prstGeom prst="rect">
                        <a:avLst/>
                      </a:prstGeom>
                      <a:noFill/>
                    </p:spPr>
                  </p:pic>
                </p:oleObj>
              </mc:Fallback>
            </mc:AlternateContent>
          </a:graphicData>
        </a:graphic>
      </p:graphicFrame>
      <p:sp>
        <p:nvSpPr>
          <p:cNvPr id="13" name="Rectangle 4"/>
          <p:cNvSpPr>
            <a:spLocks noChangeArrowheads="1"/>
          </p:cNvSpPr>
          <p:nvPr/>
        </p:nvSpPr>
        <p:spPr bwMode="auto">
          <a:xfrm>
            <a:off x="3114941" y="2652748"/>
            <a:ext cx="1238737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14" name="Object 13"/>
          <p:cNvGraphicFramePr>
            <a:graphicFrameLocks noChangeAspect="1"/>
          </p:cNvGraphicFramePr>
          <p:nvPr>
            <p:extLst>
              <p:ext uri="{D42A27DB-BD31-4B8C-83A1-F6EECF244321}">
                <p14:modId xmlns:p14="http://schemas.microsoft.com/office/powerpoint/2010/main" val="1994885648"/>
              </p:ext>
            </p:extLst>
          </p:nvPr>
        </p:nvGraphicFramePr>
        <p:xfrm>
          <a:off x="2898571" y="2301977"/>
          <a:ext cx="875571" cy="390880"/>
        </p:xfrm>
        <a:graphic>
          <a:graphicData uri="http://schemas.openxmlformats.org/presentationml/2006/ole">
            <mc:AlternateContent xmlns:mc="http://schemas.openxmlformats.org/markup-compatibility/2006">
              <mc:Choice xmlns:v="urn:schemas-microsoft-com:vml" Requires="v">
                <p:oleObj spid="_x0000_s4187" name="Equation" r:id="rId7" imgW="533169" imgH="228501" progId="Equation.DSMT4">
                  <p:embed/>
                </p:oleObj>
              </mc:Choice>
              <mc:Fallback>
                <p:oleObj name="Equation" r:id="rId7" imgW="533169" imgH="228501"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8571" y="2301977"/>
                        <a:ext cx="875571" cy="390880"/>
                      </a:xfrm>
                      <a:prstGeom prst="rect">
                        <a:avLst/>
                      </a:prstGeom>
                      <a:noFill/>
                    </p:spPr>
                  </p:pic>
                </p:oleObj>
              </mc:Fallback>
            </mc:AlternateContent>
          </a:graphicData>
        </a:graphic>
      </p:graphicFrame>
      <p:sp>
        <p:nvSpPr>
          <p:cNvPr id="15" name="Rectangle 6"/>
          <p:cNvSpPr>
            <a:spLocks noChangeArrowheads="1"/>
          </p:cNvSpPr>
          <p:nvPr/>
        </p:nvSpPr>
        <p:spPr bwMode="auto">
          <a:xfrm>
            <a:off x="1530692" y="4744073"/>
            <a:ext cx="1107834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16" name="Object 15"/>
          <p:cNvGraphicFramePr>
            <a:graphicFrameLocks noChangeAspect="1"/>
          </p:cNvGraphicFramePr>
          <p:nvPr>
            <p:extLst>
              <p:ext uri="{D42A27DB-BD31-4B8C-83A1-F6EECF244321}">
                <p14:modId xmlns:p14="http://schemas.microsoft.com/office/powerpoint/2010/main" val="3880633712"/>
              </p:ext>
            </p:extLst>
          </p:nvPr>
        </p:nvGraphicFramePr>
        <p:xfrm>
          <a:off x="1619949" y="3500340"/>
          <a:ext cx="5598263" cy="610971"/>
        </p:xfrm>
        <a:graphic>
          <a:graphicData uri="http://schemas.openxmlformats.org/presentationml/2006/ole">
            <mc:AlternateContent xmlns:mc="http://schemas.openxmlformats.org/markup-compatibility/2006">
              <mc:Choice xmlns:v="urn:schemas-microsoft-com:vml" Requires="v">
                <p:oleObj spid="_x0000_s4188" name="Equation" r:id="rId9" imgW="2184120" imgH="241200" progId="Equation.DSMT4">
                  <p:embed/>
                </p:oleObj>
              </mc:Choice>
              <mc:Fallback>
                <p:oleObj name="Equation" r:id="rId9" imgW="2184120" imgH="241200" progId="Equation.DSMT4">
                  <p:embed/>
                  <p:pic>
                    <p:nvPicPr>
                      <p:cNvPr id="0" name="Object 5"/>
                      <p:cNvPicPr>
                        <a:picLocks noChangeAspect="1" noChangeArrowheads="1"/>
                      </p:cNvPicPr>
                      <p:nvPr/>
                    </p:nvPicPr>
                    <p:blipFill>
                      <a:blip r:embed="rId10"/>
                      <a:srcRect/>
                      <a:stretch>
                        <a:fillRect/>
                      </a:stretch>
                    </p:blipFill>
                    <p:spPr bwMode="auto">
                      <a:xfrm>
                        <a:off x="1619949" y="3500340"/>
                        <a:ext cx="5598263" cy="610971"/>
                      </a:xfrm>
                      <a:prstGeom prst="rect">
                        <a:avLst/>
                      </a:prstGeom>
                      <a:noFill/>
                    </p:spPr>
                  </p:pic>
                </p:oleObj>
              </mc:Fallback>
            </mc:AlternateContent>
          </a:graphicData>
        </a:graphic>
      </p:graphicFrame>
      <p:sp>
        <p:nvSpPr>
          <p:cNvPr id="1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3" name="Rectangle 15"/>
          <p:cNvSpPr>
            <a:spLocks noChangeArrowheads="1"/>
          </p:cNvSpPr>
          <p:nvPr/>
        </p:nvSpPr>
        <p:spPr bwMode="auto">
          <a:xfrm>
            <a:off x="2185149" y="269000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4" name="Object 23"/>
          <p:cNvGraphicFramePr>
            <a:graphicFrameLocks noChangeAspect="1"/>
          </p:cNvGraphicFramePr>
          <p:nvPr>
            <p:extLst>
              <p:ext uri="{D42A27DB-BD31-4B8C-83A1-F6EECF244321}">
                <p14:modId xmlns:p14="http://schemas.microsoft.com/office/powerpoint/2010/main" val="3617775577"/>
              </p:ext>
            </p:extLst>
          </p:nvPr>
        </p:nvGraphicFramePr>
        <p:xfrm>
          <a:off x="1195091" y="2736295"/>
          <a:ext cx="890587" cy="333375"/>
        </p:xfrm>
        <a:graphic>
          <a:graphicData uri="http://schemas.openxmlformats.org/presentationml/2006/ole">
            <mc:AlternateContent xmlns:mc="http://schemas.openxmlformats.org/markup-compatibility/2006">
              <mc:Choice xmlns:v="urn:schemas-microsoft-com:vml" Requires="v">
                <p:oleObj spid="_x0000_s4189" name="Equation" r:id="rId11" imgW="634680" imgH="241200" progId="Equation.DSMT4">
                  <p:embed/>
                </p:oleObj>
              </mc:Choice>
              <mc:Fallback>
                <p:oleObj name="Equation" r:id="rId11" imgW="634680" imgH="241200" progId="Equation.DSMT4">
                  <p:embed/>
                  <p:pic>
                    <p:nvPicPr>
                      <p:cNvPr id="0" name="Object 14"/>
                      <p:cNvPicPr>
                        <a:picLocks noChangeAspect="1" noChangeArrowheads="1"/>
                      </p:cNvPicPr>
                      <p:nvPr/>
                    </p:nvPicPr>
                    <p:blipFill>
                      <a:blip r:embed="rId12"/>
                      <a:srcRect/>
                      <a:stretch>
                        <a:fillRect/>
                      </a:stretch>
                    </p:blipFill>
                    <p:spPr bwMode="auto">
                      <a:xfrm>
                        <a:off x="1195091" y="2736295"/>
                        <a:ext cx="890587" cy="333375"/>
                      </a:xfrm>
                      <a:prstGeom prst="rect">
                        <a:avLst/>
                      </a:prstGeom>
                      <a:noFill/>
                    </p:spPr>
                  </p:pic>
                </p:oleObj>
              </mc:Fallback>
            </mc:AlternateContent>
          </a:graphicData>
        </a:graphic>
      </p:graphicFrame>
      <p:sp>
        <p:nvSpPr>
          <p:cNvPr id="26" name="TextBox 25"/>
          <p:cNvSpPr txBox="1"/>
          <p:nvPr/>
        </p:nvSpPr>
        <p:spPr>
          <a:xfrm>
            <a:off x="882030" y="2705052"/>
            <a:ext cx="7074105" cy="646331"/>
          </a:xfrm>
          <a:prstGeom prst="rect">
            <a:avLst/>
          </a:prstGeom>
          <a:noFill/>
        </p:spPr>
        <p:txBody>
          <a:bodyPr wrap="square" rtlCol="0">
            <a:spAutoFit/>
          </a:bodyPr>
          <a:lstStyle/>
          <a:p>
            <a:r>
              <a:rPr lang="zh-CN" altLang="en-US" dirty="0" smtClean="0"/>
              <a:t>记              为该阶段之后包括该阶段在内的提分总值，             为该阶段的提分值，那么有  </a:t>
            </a:r>
            <a:endParaRPr lang="zh-CN" altLang="en-US" dirty="0"/>
          </a:p>
        </p:txBody>
      </p:sp>
      <p:sp>
        <p:nvSpPr>
          <p:cNvPr id="27"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8" name="Object 27"/>
          <p:cNvGraphicFramePr>
            <a:graphicFrameLocks noChangeAspect="1"/>
          </p:cNvGraphicFramePr>
          <p:nvPr>
            <p:extLst>
              <p:ext uri="{D42A27DB-BD31-4B8C-83A1-F6EECF244321}">
                <p14:modId xmlns:p14="http://schemas.microsoft.com/office/powerpoint/2010/main" val="3814198465"/>
              </p:ext>
            </p:extLst>
          </p:nvPr>
        </p:nvGraphicFramePr>
        <p:xfrm>
          <a:off x="6409060" y="2745178"/>
          <a:ext cx="871957" cy="315608"/>
        </p:xfrm>
        <a:graphic>
          <a:graphicData uri="http://schemas.openxmlformats.org/presentationml/2006/ole">
            <mc:AlternateContent xmlns:mc="http://schemas.openxmlformats.org/markup-compatibility/2006">
              <mc:Choice xmlns:v="urn:schemas-microsoft-com:vml" Requires="v">
                <p:oleObj spid="_x0000_s4190" name="Equation" r:id="rId13" imgW="634725" imgH="241195" progId="Equation.DSMT4">
                  <p:embed/>
                </p:oleObj>
              </mc:Choice>
              <mc:Fallback>
                <p:oleObj name="Equation" r:id="rId13" imgW="634725" imgH="241195" progId="Equation.DSMT4">
                  <p:embed/>
                  <p:pic>
                    <p:nvPicPr>
                      <p:cNvPr id="0"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09060" y="2745178"/>
                        <a:ext cx="871957" cy="315608"/>
                      </a:xfrm>
                      <a:prstGeom prst="rect">
                        <a:avLst/>
                      </a:prstGeom>
                      <a:noFill/>
                    </p:spPr>
                  </p:pic>
                </p:oleObj>
              </mc:Fallback>
            </mc:AlternateContent>
          </a:graphicData>
        </a:graphic>
      </p:graphicFrame>
      <p:sp>
        <p:nvSpPr>
          <p:cNvPr id="29" name="Rectangle 25"/>
          <p:cNvSpPr>
            <a:spLocks noChangeArrowheads="1"/>
          </p:cNvSpPr>
          <p:nvPr/>
        </p:nvSpPr>
        <p:spPr bwMode="auto">
          <a:xfrm>
            <a:off x="2409203" y="4429458"/>
            <a:ext cx="1077862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30" name="Object 29"/>
          <p:cNvGraphicFramePr>
            <a:graphicFrameLocks noChangeAspect="1"/>
          </p:cNvGraphicFramePr>
          <p:nvPr>
            <p:extLst>
              <p:ext uri="{D42A27DB-BD31-4B8C-83A1-F6EECF244321}">
                <p14:modId xmlns:p14="http://schemas.microsoft.com/office/powerpoint/2010/main" val="1906431071"/>
              </p:ext>
            </p:extLst>
          </p:nvPr>
        </p:nvGraphicFramePr>
        <p:xfrm>
          <a:off x="2138803" y="4848661"/>
          <a:ext cx="4494152" cy="518556"/>
        </p:xfrm>
        <a:graphic>
          <a:graphicData uri="http://schemas.openxmlformats.org/presentationml/2006/ole">
            <mc:AlternateContent xmlns:mc="http://schemas.openxmlformats.org/markup-compatibility/2006">
              <mc:Choice xmlns:v="urn:schemas-microsoft-com:vml" Requires="v">
                <p:oleObj spid="_x0000_s4191" name="Equation" r:id="rId15" imgW="1993900" imgH="228600" progId="Equation.DSMT4">
                  <p:embed/>
                </p:oleObj>
              </mc:Choice>
              <mc:Fallback>
                <p:oleObj name="Equation" r:id="rId15" imgW="1993900" imgH="228600" progId="Equation.DSMT4">
                  <p:embed/>
                  <p:pic>
                    <p:nvPicPr>
                      <p:cNvPr id="0" name="Object 2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38803" y="4848661"/>
                        <a:ext cx="4494152" cy="518556"/>
                      </a:xfrm>
                      <a:prstGeom prst="rect">
                        <a:avLst/>
                      </a:prstGeom>
                      <a:noFill/>
                    </p:spPr>
                  </p:pic>
                </p:oleObj>
              </mc:Fallback>
            </mc:AlternateContent>
          </a:graphicData>
        </a:graphic>
      </p:graphicFrame>
      <p:sp>
        <p:nvSpPr>
          <p:cNvPr id="31" name="TextBox 30"/>
          <p:cNvSpPr txBox="1"/>
          <p:nvPr/>
        </p:nvSpPr>
        <p:spPr>
          <a:xfrm>
            <a:off x="991312" y="4429458"/>
            <a:ext cx="4409630" cy="369332"/>
          </a:xfrm>
          <a:prstGeom prst="rect">
            <a:avLst/>
          </a:prstGeom>
          <a:noFill/>
        </p:spPr>
        <p:txBody>
          <a:bodyPr wrap="square" rtlCol="0">
            <a:spAutoFit/>
          </a:bodyPr>
          <a:lstStyle/>
          <a:p>
            <a:r>
              <a:rPr lang="zh-CN" altLang="en-US" dirty="0" smtClean="0"/>
              <a:t>对于每阶段而言，本阶段内的提分值满足</a:t>
            </a:r>
            <a:endParaRPr lang="zh-CN" altLang="en-US" dirty="0"/>
          </a:p>
        </p:txBody>
      </p:sp>
    </p:spTree>
    <p:extLst>
      <p:ext uri="{BB962C8B-B14F-4D97-AF65-F5344CB8AC3E}">
        <p14:creationId xmlns:p14="http://schemas.microsoft.com/office/powerpoint/2010/main" val="3705729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7"/>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wipe(down)">
                                      <p:cBhvr>
                                        <p:cTn id="16" dur="500"/>
                                        <p:tgtEl>
                                          <p:spTgt spid="11"/>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par>
                                <p:cTn id="20" presetID="22" presetClass="entr" presetSubtype="4"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ipe(down)">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wipe(down)">
                                      <p:cBhvr>
                                        <p:cTn id="35" dur="500"/>
                                        <p:tgtEl>
                                          <p:spTgt spid="24"/>
                                        </p:tgtEl>
                                      </p:cBhvr>
                                    </p:animEffect>
                                  </p:childTnLst>
                                </p:cTn>
                              </p:par>
                              <p:par>
                                <p:cTn id="36" presetID="22" presetClass="entr" presetSubtype="4"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wipe(down)">
                                      <p:cBhvr>
                                        <p:cTn id="38" dur="500"/>
                                        <p:tgtEl>
                                          <p:spTgt spid="28"/>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wipe(down)">
                                      <p:cBhvr>
                                        <p:cTn id="41" dur="500"/>
                                        <p:tgtEl>
                                          <p:spTgt spid="26"/>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wipe(down)">
                                      <p:cBhvr>
                                        <p:cTn id="46" dur="5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animEffect transition="in" filter="wipe(down)">
                                      <p:cBhvr>
                                        <p:cTn id="51" dur="500"/>
                                        <p:tgtEl>
                                          <p:spTgt spid="31"/>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nodeType="click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wipe(down)">
                                      <p:cBhvr>
                                        <p:cTn id="56"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11" grpId="0"/>
      <p:bldP spid="26" grpId="0"/>
      <p:bldP spid="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1596" y="318214"/>
            <a:ext cx="4303165" cy="461665"/>
          </a:xfrm>
          <a:prstGeom prst="rect">
            <a:avLst/>
          </a:prstGeom>
          <a:noFill/>
        </p:spPr>
        <p:txBody>
          <a:bodyPr wrap="square" rtlCol="0">
            <a:spAutoFit/>
          </a:bodyPr>
          <a:lstStyle/>
          <a:p>
            <a:r>
              <a:rPr lang="zh-CN" altLang="en-US" sz="2400" dirty="0">
                <a:latin typeface="华文新魏" panose="02010800040101010101" pitchFamily="2" charset="-122"/>
                <a:ea typeface="华文新魏" panose="02010800040101010101" pitchFamily="2" charset="-122"/>
              </a:rPr>
              <a:t>结课后方案的</a:t>
            </a:r>
            <a:r>
              <a:rPr lang="zh-CN" altLang="en-US" sz="2400" dirty="0" smtClean="0">
                <a:latin typeface="华文新魏" panose="02010800040101010101" pitchFamily="2" charset="-122"/>
                <a:ea typeface="华文新魏" panose="02010800040101010101" pitchFamily="2" charset="-122"/>
              </a:rPr>
              <a:t>设计：第</a:t>
            </a:r>
            <a:r>
              <a:rPr lang="zh-CN" altLang="en-US" sz="2400" dirty="0">
                <a:latin typeface="华文新魏" panose="02010800040101010101" pitchFamily="2" charset="-122"/>
                <a:ea typeface="华文新魏" panose="02010800040101010101" pitchFamily="2" charset="-122"/>
              </a:rPr>
              <a:t>三</a:t>
            </a:r>
            <a:r>
              <a:rPr lang="zh-CN" altLang="en-US" sz="2400" dirty="0" smtClean="0">
                <a:latin typeface="华文新魏" panose="02010800040101010101" pitchFamily="2" charset="-122"/>
                <a:ea typeface="华文新魏" panose="02010800040101010101" pitchFamily="2" charset="-122"/>
              </a:rPr>
              <a:t>阶段</a:t>
            </a:r>
            <a:endParaRPr lang="zh-CN" altLang="en-US" sz="2400" dirty="0">
              <a:latin typeface="华文新魏" panose="02010800040101010101" pitchFamily="2" charset="-122"/>
              <a:ea typeface="华文新魏" panose="02010800040101010101" pitchFamily="2" charset="-122"/>
            </a:endParaRPr>
          </a:p>
        </p:txBody>
      </p:sp>
      <p:sp>
        <p:nvSpPr>
          <p:cNvPr id="3" name="Rectangle 2"/>
          <p:cNvSpPr>
            <a:spLocks noChangeArrowheads="1"/>
          </p:cNvSpPr>
          <p:nvPr/>
        </p:nvSpPr>
        <p:spPr bwMode="auto">
          <a:xfrm>
            <a:off x="3254929" y="1098957"/>
            <a:ext cx="979123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4" name="Object 3"/>
          <p:cNvGraphicFramePr>
            <a:graphicFrameLocks noChangeAspect="1"/>
          </p:cNvGraphicFramePr>
          <p:nvPr>
            <p:extLst>
              <p:ext uri="{D42A27DB-BD31-4B8C-83A1-F6EECF244321}">
                <p14:modId xmlns:p14="http://schemas.microsoft.com/office/powerpoint/2010/main" val="2590469189"/>
              </p:ext>
            </p:extLst>
          </p:nvPr>
        </p:nvGraphicFramePr>
        <p:xfrm>
          <a:off x="2776413" y="1098957"/>
          <a:ext cx="2038348" cy="362373"/>
        </p:xfrm>
        <a:graphic>
          <a:graphicData uri="http://schemas.openxmlformats.org/presentationml/2006/ole">
            <mc:AlternateContent xmlns:mc="http://schemas.openxmlformats.org/markup-compatibility/2006">
              <mc:Choice xmlns:v="urn:schemas-microsoft-com:vml" Requires="v">
                <p:oleObj spid="_x0000_s5153" name="Equation" r:id="rId3" imgW="1295400" imgH="228600" progId="Equation.DSMT4">
                  <p:embed/>
                </p:oleObj>
              </mc:Choice>
              <mc:Fallback>
                <p:oleObj name="Equation" r:id="rId3" imgW="1295400" imgH="2286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6413" y="1098957"/>
                        <a:ext cx="2038348" cy="362373"/>
                      </a:xfrm>
                      <a:prstGeom prst="rect">
                        <a:avLst/>
                      </a:prstGeom>
                      <a:noFill/>
                    </p:spPr>
                  </p:pic>
                </p:oleObj>
              </mc:Fallback>
            </mc:AlternateContent>
          </a:graphicData>
        </a:graphic>
      </p:graphicFrame>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1596" y="1637822"/>
            <a:ext cx="6104762" cy="4428571"/>
          </a:xfrm>
          <a:prstGeom prst="rect">
            <a:avLst/>
          </a:prstGeom>
        </p:spPr>
      </p:pic>
      <p:sp>
        <p:nvSpPr>
          <p:cNvPr id="12" name="Rectangle 9"/>
          <p:cNvSpPr>
            <a:spLocks noChangeArrowheads="1"/>
          </p:cNvSpPr>
          <p:nvPr/>
        </p:nvSpPr>
        <p:spPr bwMode="auto">
          <a:xfrm>
            <a:off x="6616358" y="2965389"/>
            <a:ext cx="957765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13" name="Object 12"/>
          <p:cNvGraphicFramePr>
            <a:graphicFrameLocks noChangeAspect="1"/>
          </p:cNvGraphicFramePr>
          <p:nvPr>
            <p:extLst>
              <p:ext uri="{D42A27DB-BD31-4B8C-83A1-F6EECF244321}">
                <p14:modId xmlns:p14="http://schemas.microsoft.com/office/powerpoint/2010/main" val="2070589566"/>
              </p:ext>
            </p:extLst>
          </p:nvPr>
        </p:nvGraphicFramePr>
        <p:xfrm>
          <a:off x="6616358" y="2965390"/>
          <a:ext cx="2337211" cy="1478422"/>
        </p:xfrm>
        <a:graphic>
          <a:graphicData uri="http://schemas.openxmlformats.org/presentationml/2006/ole">
            <mc:AlternateContent xmlns:mc="http://schemas.openxmlformats.org/markup-compatibility/2006">
              <mc:Choice xmlns:v="urn:schemas-microsoft-com:vml" Requires="v">
                <p:oleObj spid="_x0000_s5154" name="Equation" r:id="rId6" imgW="2044700" imgH="1295400" progId="Equation.DSMT4">
                  <p:embed/>
                </p:oleObj>
              </mc:Choice>
              <mc:Fallback>
                <p:oleObj name="Equation" r:id="rId6" imgW="2044700" imgH="12954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16358" y="2965390"/>
                        <a:ext cx="2337211" cy="1478422"/>
                      </a:xfrm>
                      <a:prstGeom prst="rect">
                        <a:avLst/>
                      </a:prstGeom>
                      <a:noFill/>
                    </p:spPr>
                  </p:pic>
                </p:oleObj>
              </mc:Fallback>
            </mc:AlternateContent>
          </a:graphicData>
        </a:graphic>
      </p:graphicFrame>
    </p:spTree>
    <p:extLst>
      <p:ext uri="{BB962C8B-B14F-4D97-AF65-F5344CB8AC3E}">
        <p14:creationId xmlns:p14="http://schemas.microsoft.com/office/powerpoint/2010/main" val="354357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nodePh="1">
                                  <p:stCondLst>
                                    <p:cond delay="0"/>
                                  </p:stCondLst>
                                  <p:endCondLst>
                                    <p:cond evt="begin" delay="0">
                                      <p:tn val="15"/>
                                    </p:cond>
                                  </p:end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par>
                                <p:cTn id="18" presetID="22" presetClass="entr" presetSubtype="4"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down)">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317" y="281035"/>
            <a:ext cx="4303165" cy="461665"/>
          </a:xfrm>
          <a:prstGeom prst="rect">
            <a:avLst/>
          </a:prstGeom>
          <a:noFill/>
        </p:spPr>
        <p:txBody>
          <a:bodyPr wrap="square" rtlCol="0">
            <a:spAutoFit/>
          </a:bodyPr>
          <a:lstStyle/>
          <a:p>
            <a:r>
              <a:rPr lang="zh-CN" altLang="en-US" sz="2400" dirty="0">
                <a:latin typeface="华文新魏" panose="02010800040101010101" pitchFamily="2" charset="-122"/>
                <a:ea typeface="华文新魏" panose="02010800040101010101" pitchFamily="2" charset="-122"/>
              </a:rPr>
              <a:t>结课后方案的</a:t>
            </a:r>
            <a:r>
              <a:rPr lang="zh-CN" altLang="en-US" sz="2400" dirty="0" smtClean="0">
                <a:latin typeface="华文新魏" panose="02010800040101010101" pitchFamily="2" charset="-122"/>
                <a:ea typeface="华文新魏" panose="02010800040101010101" pitchFamily="2" charset="-122"/>
              </a:rPr>
              <a:t>设计：第</a:t>
            </a:r>
            <a:r>
              <a:rPr lang="zh-CN" altLang="en-US" sz="2400" dirty="0">
                <a:latin typeface="华文新魏" panose="02010800040101010101" pitchFamily="2" charset="-122"/>
                <a:ea typeface="华文新魏" panose="02010800040101010101" pitchFamily="2" charset="-122"/>
              </a:rPr>
              <a:t>二</a:t>
            </a:r>
            <a:r>
              <a:rPr lang="zh-CN" altLang="en-US" sz="2400" dirty="0" smtClean="0">
                <a:latin typeface="华文新魏" panose="02010800040101010101" pitchFamily="2" charset="-122"/>
                <a:ea typeface="华文新魏" panose="02010800040101010101" pitchFamily="2" charset="-122"/>
              </a:rPr>
              <a:t>阶段</a:t>
            </a:r>
            <a:endParaRPr lang="zh-CN" altLang="en-US" sz="2400" dirty="0">
              <a:latin typeface="华文新魏" panose="02010800040101010101" pitchFamily="2" charset="-122"/>
              <a:ea typeface="华文新魏" panose="02010800040101010101" pitchFamily="2" charset="-122"/>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54996568"/>
              </p:ext>
            </p:extLst>
          </p:nvPr>
        </p:nvGraphicFramePr>
        <p:xfrm>
          <a:off x="2325688" y="1089025"/>
          <a:ext cx="2940050" cy="384175"/>
        </p:xfrm>
        <a:graphic>
          <a:graphicData uri="http://schemas.openxmlformats.org/presentationml/2006/ole">
            <mc:AlternateContent xmlns:mc="http://schemas.openxmlformats.org/markup-compatibility/2006">
              <mc:Choice xmlns:v="urn:schemas-microsoft-com:vml" Requires="v">
                <p:oleObj spid="_x0000_s6168" name="Equation" r:id="rId3" imgW="1866600" imgH="241200" progId="Equation.DSMT4">
                  <p:embed/>
                </p:oleObj>
              </mc:Choice>
              <mc:Fallback>
                <p:oleObj name="Equation" r:id="rId3" imgW="1866600" imgH="241200" progId="Equation.DSMT4">
                  <p:embed/>
                  <p:pic>
                    <p:nvPicPr>
                      <p:cNvPr id="0" name=""/>
                      <p:cNvPicPr>
                        <a:picLocks noChangeAspect="1" noChangeArrowheads="1"/>
                      </p:cNvPicPr>
                      <p:nvPr/>
                    </p:nvPicPr>
                    <p:blipFill>
                      <a:blip r:embed="rId4"/>
                      <a:srcRect/>
                      <a:stretch>
                        <a:fillRect/>
                      </a:stretch>
                    </p:blipFill>
                    <p:spPr bwMode="auto">
                      <a:xfrm>
                        <a:off x="2325688" y="1089025"/>
                        <a:ext cx="2940050" cy="384175"/>
                      </a:xfrm>
                      <a:prstGeom prst="rect">
                        <a:avLst/>
                      </a:prstGeom>
                      <a:noFill/>
                    </p:spPr>
                  </p:pic>
                </p:oleObj>
              </mc:Fallback>
            </mc:AlternateContent>
          </a:graphicData>
        </a:graphic>
      </p:graphicFrame>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2612" y="1649791"/>
            <a:ext cx="8758106" cy="3683486"/>
          </a:xfrm>
          <a:prstGeom prst="rect">
            <a:avLst/>
          </a:prstGeom>
        </p:spPr>
      </p:pic>
      <p:sp>
        <p:nvSpPr>
          <p:cNvPr id="7" name="Rectangle 5"/>
          <p:cNvSpPr>
            <a:spLocks noChangeArrowheads="1"/>
          </p:cNvSpPr>
          <p:nvPr/>
        </p:nvSpPr>
        <p:spPr bwMode="auto">
          <a:xfrm>
            <a:off x="2036015" y="5564263"/>
            <a:ext cx="1052420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8" name="Object 7"/>
          <p:cNvGraphicFramePr>
            <a:graphicFrameLocks noChangeAspect="1"/>
          </p:cNvGraphicFramePr>
          <p:nvPr>
            <p:extLst>
              <p:ext uri="{D42A27DB-BD31-4B8C-83A1-F6EECF244321}">
                <p14:modId xmlns:p14="http://schemas.microsoft.com/office/powerpoint/2010/main" val="2822706960"/>
              </p:ext>
            </p:extLst>
          </p:nvPr>
        </p:nvGraphicFramePr>
        <p:xfrm>
          <a:off x="2036016" y="5564264"/>
          <a:ext cx="3719126" cy="817899"/>
        </p:xfrm>
        <a:graphic>
          <a:graphicData uri="http://schemas.openxmlformats.org/presentationml/2006/ole">
            <mc:AlternateContent xmlns:mc="http://schemas.openxmlformats.org/markup-compatibility/2006">
              <mc:Choice xmlns:v="urn:schemas-microsoft-com:vml" Requires="v">
                <p:oleObj spid="_x0000_s6169" name="Equation" r:id="rId6" imgW="2298700" imgH="508000" progId="Equation.DSMT4">
                  <p:embed/>
                </p:oleObj>
              </mc:Choice>
              <mc:Fallback>
                <p:oleObj name="Equation" r:id="rId6" imgW="2298700" imgH="50800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36016" y="5564264"/>
                        <a:ext cx="3719126" cy="817899"/>
                      </a:xfrm>
                      <a:prstGeom prst="rect">
                        <a:avLst/>
                      </a:prstGeom>
                      <a:noFill/>
                    </p:spPr>
                  </p:pic>
                </p:oleObj>
              </mc:Fallback>
            </mc:AlternateContent>
          </a:graphicData>
        </a:graphic>
      </p:graphicFrame>
    </p:spTree>
    <p:extLst>
      <p:ext uri="{BB962C8B-B14F-4D97-AF65-F5344CB8AC3E}">
        <p14:creationId xmlns:p14="http://schemas.microsoft.com/office/powerpoint/2010/main" val="2577730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1262" y="271972"/>
            <a:ext cx="4303165" cy="461665"/>
          </a:xfrm>
          <a:prstGeom prst="rect">
            <a:avLst/>
          </a:prstGeom>
          <a:noFill/>
        </p:spPr>
        <p:txBody>
          <a:bodyPr wrap="square" rtlCol="0">
            <a:spAutoFit/>
          </a:bodyPr>
          <a:lstStyle/>
          <a:p>
            <a:r>
              <a:rPr lang="zh-CN" altLang="en-US" sz="2400" dirty="0">
                <a:latin typeface="华文新魏" panose="02010800040101010101" pitchFamily="2" charset="-122"/>
                <a:ea typeface="华文新魏" panose="02010800040101010101" pitchFamily="2" charset="-122"/>
              </a:rPr>
              <a:t>结课后方案的</a:t>
            </a:r>
            <a:r>
              <a:rPr lang="zh-CN" altLang="en-US" sz="2400" dirty="0" smtClean="0">
                <a:latin typeface="华文新魏" panose="02010800040101010101" pitchFamily="2" charset="-122"/>
                <a:ea typeface="华文新魏" panose="02010800040101010101" pitchFamily="2" charset="-122"/>
              </a:rPr>
              <a:t>设计：第</a:t>
            </a:r>
            <a:r>
              <a:rPr lang="zh-CN" altLang="en-US" sz="2400" dirty="0">
                <a:latin typeface="华文新魏" panose="02010800040101010101" pitchFamily="2" charset="-122"/>
                <a:ea typeface="华文新魏" panose="02010800040101010101" pitchFamily="2" charset="-122"/>
              </a:rPr>
              <a:t>一</a:t>
            </a:r>
            <a:r>
              <a:rPr lang="zh-CN" altLang="en-US" sz="2400" dirty="0" smtClean="0">
                <a:latin typeface="华文新魏" panose="02010800040101010101" pitchFamily="2" charset="-122"/>
                <a:ea typeface="华文新魏" panose="02010800040101010101" pitchFamily="2" charset="-122"/>
              </a:rPr>
              <a:t>阶段</a:t>
            </a:r>
            <a:endParaRPr lang="zh-CN" altLang="en-US" sz="2400" dirty="0">
              <a:latin typeface="华文新魏" panose="02010800040101010101" pitchFamily="2" charset="-122"/>
              <a:ea typeface="华文新魏" panose="02010800040101010101" pitchFamily="2" charset="-122"/>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4105549156"/>
              </p:ext>
            </p:extLst>
          </p:nvPr>
        </p:nvGraphicFramePr>
        <p:xfrm>
          <a:off x="2405063" y="1089025"/>
          <a:ext cx="2779712" cy="384175"/>
        </p:xfrm>
        <a:graphic>
          <a:graphicData uri="http://schemas.openxmlformats.org/presentationml/2006/ole">
            <mc:AlternateContent xmlns:mc="http://schemas.openxmlformats.org/markup-compatibility/2006">
              <mc:Choice xmlns:v="urn:schemas-microsoft-com:vml" Requires="v">
                <p:oleObj spid="_x0000_s7188" name="Equation" r:id="rId3" imgW="1765080" imgH="241200" progId="Equation.DSMT4">
                  <p:embed/>
                </p:oleObj>
              </mc:Choice>
              <mc:Fallback>
                <p:oleObj name="Equation" r:id="rId3" imgW="1765080" imgH="241200" progId="Equation.DSMT4">
                  <p:embed/>
                  <p:pic>
                    <p:nvPicPr>
                      <p:cNvPr id="0" name=""/>
                      <p:cNvPicPr>
                        <a:picLocks noChangeAspect="1" noChangeArrowheads="1"/>
                      </p:cNvPicPr>
                      <p:nvPr/>
                    </p:nvPicPr>
                    <p:blipFill>
                      <a:blip r:embed="rId4"/>
                      <a:srcRect/>
                      <a:stretch>
                        <a:fillRect/>
                      </a:stretch>
                    </p:blipFill>
                    <p:spPr bwMode="auto">
                      <a:xfrm>
                        <a:off x="2405063" y="1089025"/>
                        <a:ext cx="2779712" cy="384175"/>
                      </a:xfrm>
                      <a:prstGeom prst="rect">
                        <a:avLst/>
                      </a:prstGeom>
                      <a:noFill/>
                    </p:spPr>
                  </p:pic>
                </p:oleObj>
              </mc:Fallback>
            </mc:AlternateContent>
          </a:graphicData>
        </a:graphic>
      </p:graphicFrame>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3613" y="1814618"/>
            <a:ext cx="8758106" cy="1273362"/>
          </a:xfrm>
          <a:prstGeom prst="rect">
            <a:avLst/>
          </a:prstGeom>
        </p:spPr>
      </p:pic>
      <p:graphicFrame>
        <p:nvGraphicFramePr>
          <p:cNvPr id="5" name="Object 4"/>
          <p:cNvGraphicFramePr>
            <a:graphicFrameLocks noChangeAspect="1"/>
          </p:cNvGraphicFramePr>
          <p:nvPr>
            <p:extLst>
              <p:ext uri="{D42A27DB-BD31-4B8C-83A1-F6EECF244321}">
                <p14:modId xmlns:p14="http://schemas.microsoft.com/office/powerpoint/2010/main" val="3291366592"/>
              </p:ext>
            </p:extLst>
          </p:nvPr>
        </p:nvGraphicFramePr>
        <p:xfrm>
          <a:off x="2065513" y="3429398"/>
          <a:ext cx="4232275" cy="388937"/>
        </p:xfrm>
        <a:graphic>
          <a:graphicData uri="http://schemas.openxmlformats.org/presentationml/2006/ole">
            <mc:AlternateContent xmlns:mc="http://schemas.openxmlformats.org/markup-compatibility/2006">
              <mc:Choice xmlns:v="urn:schemas-microsoft-com:vml" Requires="v">
                <p:oleObj spid="_x0000_s7189" name="Equation" r:id="rId6" imgW="2616120" imgH="241200" progId="Equation.DSMT4">
                  <p:embed/>
                </p:oleObj>
              </mc:Choice>
              <mc:Fallback>
                <p:oleObj name="Equation" r:id="rId6" imgW="2616120" imgH="241200" progId="Equation.DSMT4">
                  <p:embed/>
                  <p:pic>
                    <p:nvPicPr>
                      <p:cNvPr id="0" name=""/>
                      <p:cNvPicPr>
                        <a:picLocks noChangeAspect="1" noChangeArrowheads="1"/>
                      </p:cNvPicPr>
                      <p:nvPr/>
                    </p:nvPicPr>
                    <p:blipFill>
                      <a:blip r:embed="rId7"/>
                      <a:srcRect/>
                      <a:stretch>
                        <a:fillRect/>
                      </a:stretch>
                    </p:blipFill>
                    <p:spPr bwMode="auto">
                      <a:xfrm>
                        <a:off x="2065513" y="3429398"/>
                        <a:ext cx="4232275" cy="388937"/>
                      </a:xfrm>
                      <a:prstGeom prst="rect">
                        <a:avLst/>
                      </a:prstGeom>
                      <a:noFill/>
                    </p:spPr>
                  </p:pic>
                </p:oleObj>
              </mc:Fallback>
            </mc:AlternateContent>
          </a:graphicData>
        </a:graphic>
      </p:graphicFrame>
      <p:sp>
        <p:nvSpPr>
          <p:cNvPr id="6" name="Rectangle 5"/>
          <p:cNvSpPr/>
          <p:nvPr/>
        </p:nvSpPr>
        <p:spPr>
          <a:xfrm>
            <a:off x="725646" y="4260421"/>
            <a:ext cx="7722067" cy="923330"/>
          </a:xfrm>
          <a:prstGeom prst="rect">
            <a:avLst/>
          </a:prstGeom>
        </p:spPr>
        <p:txBody>
          <a:bodyPr wrap="square">
            <a:spAutoFit/>
          </a:bodyPr>
          <a:lstStyle/>
          <a:p>
            <a:pPr indent="304800" algn="just">
              <a:spcAft>
                <a:spcPts val="0"/>
              </a:spcAft>
            </a:pPr>
            <a:r>
              <a:rPr lang="zh-CN" altLang="zh-CN" kern="100" dirty="0">
                <a:latin typeface="Times New Roman" panose="02020603050405020304" pitchFamily="18" charset="0"/>
              </a:rPr>
              <a:t>根据上述求解过程，我们可以得到的最终最佳方案为：</a:t>
            </a:r>
          </a:p>
          <a:p>
            <a:pPr indent="304800" algn="just">
              <a:spcAft>
                <a:spcPts val="0"/>
              </a:spcAft>
            </a:pPr>
            <a:r>
              <a:rPr lang="zh-CN" altLang="zh-CN" kern="100" dirty="0">
                <a:latin typeface="Times New Roman" panose="02020603050405020304" pitchFamily="18" charset="0"/>
              </a:rPr>
              <a:t>方案一：第</a:t>
            </a:r>
            <a:r>
              <a:rPr lang="en-US" altLang="zh-CN" kern="100" dirty="0">
                <a:latin typeface="Times New Roman" panose="02020603050405020304" pitchFamily="18" charset="0"/>
              </a:rPr>
              <a:t>1</a:t>
            </a:r>
            <a:r>
              <a:rPr lang="zh-CN" altLang="zh-CN" kern="100" dirty="0">
                <a:latin typeface="Times New Roman" panose="02020603050405020304" pitchFamily="18" charset="0"/>
              </a:rPr>
              <a:t>阶段：休息</a:t>
            </a:r>
            <a:r>
              <a:rPr lang="en-US" altLang="zh-CN" kern="100" dirty="0">
                <a:latin typeface="Times New Roman" panose="02020603050405020304" pitchFamily="18" charset="0"/>
              </a:rPr>
              <a:t>0</a:t>
            </a:r>
            <a:r>
              <a:rPr lang="zh-CN" altLang="zh-CN" kern="100" dirty="0">
                <a:latin typeface="Times New Roman" panose="02020603050405020304" pitchFamily="18" charset="0"/>
              </a:rPr>
              <a:t>天；第</a:t>
            </a:r>
            <a:r>
              <a:rPr lang="en-US" altLang="zh-CN" kern="100" dirty="0">
                <a:latin typeface="Times New Roman" panose="02020603050405020304" pitchFamily="18" charset="0"/>
              </a:rPr>
              <a:t>2</a:t>
            </a:r>
            <a:r>
              <a:rPr lang="zh-CN" altLang="zh-CN" kern="100" dirty="0">
                <a:latin typeface="Times New Roman" panose="02020603050405020304" pitchFamily="18" charset="0"/>
              </a:rPr>
              <a:t>阶段：休息</a:t>
            </a:r>
            <a:r>
              <a:rPr lang="en-US" altLang="zh-CN" kern="100" dirty="0">
                <a:latin typeface="Times New Roman" panose="02020603050405020304" pitchFamily="18" charset="0"/>
              </a:rPr>
              <a:t>3</a:t>
            </a:r>
            <a:r>
              <a:rPr lang="zh-CN" altLang="zh-CN" kern="100" dirty="0">
                <a:latin typeface="Times New Roman" panose="02020603050405020304" pitchFamily="18" charset="0"/>
              </a:rPr>
              <a:t>天；第三阶段：休息</a:t>
            </a:r>
            <a:r>
              <a:rPr lang="en-US" altLang="zh-CN" kern="100" dirty="0">
                <a:latin typeface="Times New Roman" panose="02020603050405020304" pitchFamily="18" charset="0"/>
              </a:rPr>
              <a:t>0</a:t>
            </a:r>
            <a:r>
              <a:rPr lang="zh-CN" altLang="zh-CN" kern="100" dirty="0">
                <a:latin typeface="Times New Roman" panose="02020603050405020304" pitchFamily="18" charset="0"/>
              </a:rPr>
              <a:t>天</a:t>
            </a:r>
          </a:p>
          <a:p>
            <a:pPr indent="304800" algn="just">
              <a:spcAft>
                <a:spcPts val="0"/>
              </a:spcAft>
            </a:pPr>
            <a:r>
              <a:rPr lang="zh-CN" altLang="zh-CN" kern="100" dirty="0">
                <a:latin typeface="Times New Roman" panose="02020603050405020304" pitchFamily="18" charset="0"/>
              </a:rPr>
              <a:t>总的提分表现为</a:t>
            </a:r>
            <a:r>
              <a:rPr lang="en-US" altLang="zh-CN" kern="100" dirty="0">
                <a:latin typeface="Times New Roman" panose="02020603050405020304" pitchFamily="18" charset="0"/>
              </a:rPr>
              <a:t>7.3175</a:t>
            </a:r>
            <a:r>
              <a:rPr lang="zh-CN" altLang="zh-CN" kern="100" dirty="0">
                <a:latin typeface="Times New Roman" panose="02020603050405020304" pitchFamily="18" charset="0"/>
              </a:rPr>
              <a:t>分</a:t>
            </a:r>
            <a:r>
              <a:rPr lang="en-US" altLang="zh-CN" kern="100" dirty="0">
                <a:latin typeface="Times New Roman" panose="02020603050405020304" pitchFamily="18" charset="0"/>
              </a:rPr>
              <a:t>.</a:t>
            </a:r>
            <a:endParaRPr lang="zh-CN" altLang="zh-CN" kern="100" dirty="0">
              <a:latin typeface="Times New Roman" panose="02020603050405020304" pitchFamily="18" charset="0"/>
            </a:endParaRPr>
          </a:p>
        </p:txBody>
      </p:sp>
    </p:spTree>
    <p:extLst>
      <p:ext uri="{BB962C8B-B14F-4D97-AF65-F5344CB8AC3E}">
        <p14:creationId xmlns:p14="http://schemas.microsoft.com/office/powerpoint/2010/main" val="378010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2255" y="281587"/>
            <a:ext cx="4303165" cy="523220"/>
          </a:xfrm>
          <a:prstGeom prst="rect">
            <a:avLst/>
          </a:prstGeom>
          <a:noFill/>
        </p:spPr>
        <p:txBody>
          <a:bodyPr wrap="square" rtlCol="0">
            <a:spAutoFit/>
          </a:bodyPr>
          <a:lstStyle/>
          <a:p>
            <a:r>
              <a:rPr lang="zh-CN" altLang="en-US" sz="2800" dirty="0" smtClean="0">
                <a:latin typeface="华文新魏" panose="02010800040101010101" pitchFamily="2" charset="-122"/>
                <a:ea typeface="华文新魏" panose="02010800040101010101" pitchFamily="2" charset="-122"/>
              </a:rPr>
              <a:t>结论</a:t>
            </a:r>
            <a:endParaRPr lang="zh-CN" altLang="en-US" sz="2800" dirty="0">
              <a:latin typeface="华文新魏" panose="02010800040101010101" pitchFamily="2" charset="-122"/>
              <a:ea typeface="华文新魏" panose="02010800040101010101" pitchFamily="2" charset="-122"/>
            </a:endParaRPr>
          </a:p>
        </p:txBody>
      </p:sp>
      <p:sp>
        <p:nvSpPr>
          <p:cNvPr id="3" name="TextBox 2"/>
          <p:cNvSpPr txBox="1"/>
          <p:nvPr/>
        </p:nvSpPr>
        <p:spPr>
          <a:xfrm>
            <a:off x="1115735" y="1308683"/>
            <a:ext cx="6920918" cy="369332"/>
          </a:xfrm>
          <a:prstGeom prst="rect">
            <a:avLst/>
          </a:prstGeom>
          <a:noFill/>
        </p:spPr>
        <p:txBody>
          <a:bodyPr wrap="square" rtlCol="0">
            <a:spAutoFit/>
          </a:bodyPr>
          <a:lstStyle/>
          <a:p>
            <a:r>
              <a:rPr lang="zh-CN" altLang="en-US" dirty="0" smtClean="0"/>
              <a:t>由于问题中的关系是离散的，因此不能通过分析的方法得到结果。</a:t>
            </a:r>
            <a:endParaRPr lang="zh-CN" altLang="en-US" dirty="0"/>
          </a:p>
        </p:txBody>
      </p:sp>
      <p:sp>
        <p:nvSpPr>
          <p:cNvPr id="5" name="TextBox 4"/>
          <p:cNvSpPr txBox="1"/>
          <p:nvPr/>
        </p:nvSpPr>
        <p:spPr>
          <a:xfrm>
            <a:off x="1644243" y="2061770"/>
            <a:ext cx="2474752" cy="369332"/>
          </a:xfrm>
          <a:prstGeom prst="rect">
            <a:avLst/>
          </a:prstGeom>
          <a:noFill/>
        </p:spPr>
        <p:txBody>
          <a:bodyPr wrap="square" rtlCol="0">
            <a:spAutoFit/>
          </a:bodyPr>
          <a:lstStyle/>
          <a:p>
            <a:r>
              <a:rPr lang="zh-CN" altLang="en-US" dirty="0" smtClean="0"/>
              <a:t>穷举法</a:t>
            </a:r>
            <a:endParaRPr lang="zh-CN" altLang="en-US" dirty="0"/>
          </a:p>
        </p:txBody>
      </p:sp>
      <p:sp>
        <p:nvSpPr>
          <p:cNvPr id="6" name="TextBox 5"/>
          <p:cNvSpPr txBox="1"/>
          <p:nvPr/>
        </p:nvSpPr>
        <p:spPr>
          <a:xfrm>
            <a:off x="1115735" y="2685767"/>
            <a:ext cx="3196206" cy="369332"/>
          </a:xfrm>
          <a:prstGeom prst="rect">
            <a:avLst/>
          </a:prstGeom>
          <a:noFill/>
        </p:spPr>
        <p:txBody>
          <a:bodyPr wrap="square" rtlCol="0">
            <a:spAutoFit/>
          </a:bodyPr>
          <a:lstStyle/>
          <a:p>
            <a:r>
              <a:rPr lang="zh-CN" altLang="en-US" dirty="0" smtClean="0"/>
              <a:t>结课前：</a:t>
            </a:r>
            <a:r>
              <a:rPr lang="en-US" altLang="zh-CN" dirty="0" smtClean="0"/>
              <a:t>432</a:t>
            </a:r>
            <a:r>
              <a:rPr lang="zh-CN" altLang="en-US" dirty="0" smtClean="0"/>
              <a:t>次计算</a:t>
            </a:r>
            <a:endParaRPr lang="zh-CN" altLang="en-US" dirty="0"/>
          </a:p>
        </p:txBody>
      </p:sp>
      <p:sp>
        <p:nvSpPr>
          <p:cNvPr id="7" name="TextBox 6"/>
          <p:cNvSpPr txBox="1"/>
          <p:nvPr/>
        </p:nvSpPr>
        <p:spPr>
          <a:xfrm>
            <a:off x="1115735" y="3450238"/>
            <a:ext cx="3196206" cy="369332"/>
          </a:xfrm>
          <a:prstGeom prst="rect">
            <a:avLst/>
          </a:prstGeom>
          <a:noFill/>
        </p:spPr>
        <p:txBody>
          <a:bodyPr wrap="square" rtlCol="0">
            <a:spAutoFit/>
          </a:bodyPr>
          <a:lstStyle/>
          <a:p>
            <a:r>
              <a:rPr lang="zh-CN" altLang="en-US" dirty="0" smtClean="0"/>
              <a:t>结课后：</a:t>
            </a:r>
            <a:r>
              <a:rPr lang="en-US" altLang="zh-CN" dirty="0" smtClean="0"/>
              <a:t>90</a:t>
            </a:r>
            <a:r>
              <a:rPr lang="zh-CN" altLang="en-US" dirty="0" smtClean="0"/>
              <a:t>次计算</a:t>
            </a:r>
            <a:endParaRPr lang="zh-CN" altLang="en-US" dirty="0"/>
          </a:p>
        </p:txBody>
      </p:sp>
      <p:sp>
        <p:nvSpPr>
          <p:cNvPr id="8" name="TextBox 7"/>
          <p:cNvSpPr txBox="1"/>
          <p:nvPr/>
        </p:nvSpPr>
        <p:spPr>
          <a:xfrm>
            <a:off x="5680745" y="2054134"/>
            <a:ext cx="2474752" cy="369332"/>
          </a:xfrm>
          <a:prstGeom prst="rect">
            <a:avLst/>
          </a:prstGeom>
          <a:noFill/>
        </p:spPr>
        <p:txBody>
          <a:bodyPr wrap="square" rtlCol="0">
            <a:spAutoFit/>
          </a:bodyPr>
          <a:lstStyle/>
          <a:p>
            <a:r>
              <a:rPr lang="zh-CN" altLang="en-US" dirty="0" smtClean="0"/>
              <a:t>动态规划法</a:t>
            </a:r>
            <a:endParaRPr lang="zh-CN" altLang="en-US" dirty="0"/>
          </a:p>
        </p:txBody>
      </p:sp>
      <p:sp>
        <p:nvSpPr>
          <p:cNvPr id="10" name="TextBox 9"/>
          <p:cNvSpPr txBox="1"/>
          <p:nvPr/>
        </p:nvSpPr>
        <p:spPr>
          <a:xfrm>
            <a:off x="5252905" y="2614919"/>
            <a:ext cx="3196206" cy="369332"/>
          </a:xfrm>
          <a:prstGeom prst="rect">
            <a:avLst/>
          </a:prstGeom>
          <a:noFill/>
        </p:spPr>
        <p:txBody>
          <a:bodyPr wrap="square" rtlCol="0">
            <a:spAutoFit/>
          </a:bodyPr>
          <a:lstStyle/>
          <a:p>
            <a:r>
              <a:rPr lang="zh-CN" altLang="en-US" dirty="0" smtClean="0"/>
              <a:t>结课前：</a:t>
            </a:r>
            <a:r>
              <a:rPr lang="en-US" altLang="zh-CN" dirty="0" smtClean="0"/>
              <a:t>49</a:t>
            </a:r>
            <a:r>
              <a:rPr lang="zh-CN" altLang="en-US" dirty="0" smtClean="0"/>
              <a:t>次计算</a:t>
            </a:r>
            <a:endParaRPr lang="zh-CN" altLang="en-US" dirty="0"/>
          </a:p>
        </p:txBody>
      </p:sp>
      <p:sp>
        <p:nvSpPr>
          <p:cNvPr id="11" name="TextBox 10"/>
          <p:cNvSpPr txBox="1"/>
          <p:nvPr/>
        </p:nvSpPr>
        <p:spPr>
          <a:xfrm>
            <a:off x="5252905" y="3452601"/>
            <a:ext cx="3196206" cy="369332"/>
          </a:xfrm>
          <a:prstGeom prst="rect">
            <a:avLst/>
          </a:prstGeom>
          <a:noFill/>
        </p:spPr>
        <p:txBody>
          <a:bodyPr wrap="square" rtlCol="0">
            <a:spAutoFit/>
          </a:bodyPr>
          <a:lstStyle/>
          <a:p>
            <a:r>
              <a:rPr lang="zh-CN" altLang="en-US" dirty="0" smtClean="0"/>
              <a:t>结课后：</a:t>
            </a:r>
            <a:r>
              <a:rPr lang="en-US" altLang="zh-CN" dirty="0" smtClean="0"/>
              <a:t>27</a:t>
            </a:r>
            <a:r>
              <a:rPr lang="zh-CN" altLang="en-US" dirty="0" smtClean="0"/>
              <a:t>次计算</a:t>
            </a:r>
            <a:endParaRPr lang="zh-CN" altLang="en-US" dirty="0"/>
          </a:p>
        </p:txBody>
      </p:sp>
      <p:sp>
        <p:nvSpPr>
          <p:cNvPr id="12" name="TextBox 11"/>
          <p:cNvSpPr txBox="1"/>
          <p:nvPr/>
        </p:nvSpPr>
        <p:spPr>
          <a:xfrm>
            <a:off x="1115735" y="4414008"/>
            <a:ext cx="6920918" cy="923330"/>
          </a:xfrm>
          <a:prstGeom prst="rect">
            <a:avLst/>
          </a:prstGeom>
          <a:noFill/>
        </p:spPr>
        <p:txBody>
          <a:bodyPr wrap="square" rtlCol="0">
            <a:spAutoFit/>
          </a:bodyPr>
          <a:lstStyle/>
          <a:p>
            <a:r>
              <a:rPr lang="zh-CN" altLang="en-US" dirty="0" smtClean="0"/>
              <a:t>当问题的规模更大时，动态规划算法的优势也更大。在实际情况中，往往是若干个数量级的差距。从这个问题中也能看出动态规划算法的优越性。</a:t>
            </a:r>
            <a:endParaRPr lang="zh-CN" altLang="en-US" dirty="0"/>
          </a:p>
        </p:txBody>
      </p:sp>
    </p:spTree>
    <p:extLst>
      <p:ext uri="{BB962C8B-B14F-4D97-AF65-F5344CB8AC3E}">
        <p14:creationId xmlns:p14="http://schemas.microsoft.com/office/powerpoint/2010/main" val="3405977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wipe(down)">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8623" y="1140902"/>
            <a:ext cx="7566870" cy="461665"/>
          </a:xfrm>
          <a:prstGeom prst="rect">
            <a:avLst/>
          </a:prstGeom>
          <a:noFill/>
        </p:spPr>
        <p:txBody>
          <a:bodyPr wrap="square" rtlCol="0">
            <a:spAutoFit/>
          </a:bodyPr>
          <a:lstStyle/>
          <a:p>
            <a:pPr marL="285750" indent="-285750">
              <a:buFont typeface="Wingdings" panose="05000000000000000000" pitchFamily="2" charset="2"/>
              <a:buChar char="l"/>
            </a:pPr>
            <a:r>
              <a:rPr lang="zh-CN" altLang="en-US" sz="2400" dirty="0" smtClean="0"/>
              <a:t>问题的描述：对期末考试的复习过程的定量分析</a:t>
            </a:r>
            <a:endParaRPr lang="zh-CN" altLang="en-US" sz="2400" dirty="0"/>
          </a:p>
        </p:txBody>
      </p:sp>
      <p:sp>
        <p:nvSpPr>
          <p:cNvPr id="5" name="TextBox 4"/>
          <p:cNvSpPr txBox="1"/>
          <p:nvPr/>
        </p:nvSpPr>
        <p:spPr>
          <a:xfrm>
            <a:off x="1048623" y="2006367"/>
            <a:ext cx="7566870" cy="461665"/>
          </a:xfrm>
          <a:prstGeom prst="rect">
            <a:avLst/>
          </a:prstGeom>
          <a:noFill/>
        </p:spPr>
        <p:txBody>
          <a:bodyPr wrap="square" rtlCol="0">
            <a:spAutoFit/>
          </a:bodyPr>
          <a:lstStyle/>
          <a:p>
            <a:pPr marL="285750" indent="-285750">
              <a:buFont typeface="Wingdings" panose="05000000000000000000" pitchFamily="2" charset="2"/>
              <a:buChar char="l"/>
            </a:pPr>
            <a:r>
              <a:rPr lang="zh-CN" altLang="en-US" sz="2400" dirty="0" smtClean="0"/>
              <a:t>动态规划：动态规划理论知识的介绍</a:t>
            </a:r>
            <a:endParaRPr lang="zh-CN" altLang="en-US" sz="2400" dirty="0"/>
          </a:p>
        </p:txBody>
      </p:sp>
      <p:sp>
        <p:nvSpPr>
          <p:cNvPr id="6" name="TextBox 5"/>
          <p:cNvSpPr txBox="1"/>
          <p:nvPr/>
        </p:nvSpPr>
        <p:spPr>
          <a:xfrm>
            <a:off x="1048623" y="2871832"/>
            <a:ext cx="7566870" cy="461665"/>
          </a:xfrm>
          <a:prstGeom prst="rect">
            <a:avLst/>
          </a:prstGeom>
          <a:noFill/>
        </p:spPr>
        <p:txBody>
          <a:bodyPr wrap="square" rtlCol="0">
            <a:spAutoFit/>
          </a:bodyPr>
          <a:lstStyle/>
          <a:p>
            <a:pPr marL="342900" indent="-342900">
              <a:buFont typeface="Wingdings" panose="05000000000000000000" pitchFamily="2" charset="2"/>
              <a:buChar char="l"/>
            </a:pPr>
            <a:r>
              <a:rPr lang="zh-CN" altLang="en-US" sz="2400" dirty="0" smtClean="0"/>
              <a:t>模型一：结课前方案的设计</a:t>
            </a:r>
            <a:endParaRPr lang="zh-CN" altLang="en-US" sz="2400" dirty="0"/>
          </a:p>
        </p:txBody>
      </p:sp>
      <p:sp>
        <p:nvSpPr>
          <p:cNvPr id="7" name="TextBox 6"/>
          <p:cNvSpPr txBox="1"/>
          <p:nvPr/>
        </p:nvSpPr>
        <p:spPr>
          <a:xfrm>
            <a:off x="1048623" y="3737297"/>
            <a:ext cx="7566870" cy="461665"/>
          </a:xfrm>
          <a:prstGeom prst="rect">
            <a:avLst/>
          </a:prstGeom>
          <a:noFill/>
        </p:spPr>
        <p:txBody>
          <a:bodyPr wrap="square" rtlCol="0">
            <a:spAutoFit/>
          </a:bodyPr>
          <a:lstStyle/>
          <a:p>
            <a:pPr marL="342900" indent="-342900">
              <a:buFont typeface="Wingdings" panose="05000000000000000000" pitchFamily="2" charset="2"/>
              <a:buChar char="l"/>
            </a:pPr>
            <a:r>
              <a:rPr lang="zh-CN" altLang="en-US" sz="2400" dirty="0" smtClean="0"/>
              <a:t>模型二：结课后方案的设计</a:t>
            </a:r>
            <a:endParaRPr lang="zh-CN" altLang="en-US" sz="2400" dirty="0"/>
          </a:p>
        </p:txBody>
      </p:sp>
      <p:sp>
        <p:nvSpPr>
          <p:cNvPr id="8" name="TextBox 7"/>
          <p:cNvSpPr txBox="1"/>
          <p:nvPr/>
        </p:nvSpPr>
        <p:spPr>
          <a:xfrm>
            <a:off x="1048623" y="4686652"/>
            <a:ext cx="7566870" cy="461665"/>
          </a:xfrm>
          <a:prstGeom prst="rect">
            <a:avLst/>
          </a:prstGeom>
          <a:noFill/>
        </p:spPr>
        <p:txBody>
          <a:bodyPr wrap="square" rtlCol="0">
            <a:spAutoFit/>
          </a:bodyPr>
          <a:lstStyle/>
          <a:p>
            <a:pPr marL="342900" indent="-342900">
              <a:buFont typeface="Wingdings" panose="05000000000000000000" pitchFamily="2" charset="2"/>
              <a:buChar char="l"/>
            </a:pPr>
            <a:r>
              <a:rPr lang="zh-CN" altLang="en-US" sz="2400" dirty="0" smtClean="0"/>
              <a:t>小结：计算次数的比较</a:t>
            </a:r>
            <a:endParaRPr lang="zh-CN" altLang="en-US" sz="2400" dirty="0"/>
          </a:p>
        </p:txBody>
      </p:sp>
    </p:spTree>
    <p:extLst>
      <p:ext uri="{BB962C8B-B14F-4D97-AF65-F5344CB8AC3E}">
        <p14:creationId xmlns:p14="http://schemas.microsoft.com/office/powerpoint/2010/main" val="115366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97134" y="2640164"/>
            <a:ext cx="5120184" cy="1323439"/>
          </a:xfrm>
          <a:prstGeom prst="rect">
            <a:avLst/>
          </a:prstGeom>
          <a:noFill/>
        </p:spPr>
        <p:txBody>
          <a:bodyPr wrap="none" lIns="91440" tIns="45720" rIns="91440" bIns="45720">
            <a:spAutoFit/>
          </a:bodyPr>
          <a:lstStyle/>
          <a:p>
            <a:pPr algn="ctr"/>
            <a:r>
              <a:rPr lang="en-US" altLang="zh-CN" sz="8000" b="0" cap="none" spc="0" dirty="0" smtClean="0">
                <a:ln w="0"/>
                <a:solidFill>
                  <a:schemeClr val="accent1"/>
                </a:solidFill>
                <a:effectLst>
                  <a:outerShdw blurRad="38100" dist="25400" dir="5400000" algn="ctr" rotWithShape="0">
                    <a:srgbClr val="6E747A">
                      <a:alpha val="43000"/>
                    </a:srgbClr>
                  </a:outerShdw>
                </a:effectLst>
              </a:rPr>
              <a:t>Thank you</a:t>
            </a:r>
            <a:r>
              <a:rPr lang="zh-CN" altLang="en-US" sz="6600" b="0" cap="none" spc="0" dirty="0" smtClean="0">
                <a:ln w="0"/>
                <a:solidFill>
                  <a:schemeClr val="accent1"/>
                </a:solidFill>
                <a:effectLst>
                  <a:outerShdw blurRad="38100" dist="25400" dir="5400000" algn="ctr" rotWithShape="0">
                    <a:srgbClr val="6E747A">
                      <a:alpha val="43000"/>
                    </a:srgbClr>
                  </a:outerShdw>
                </a:effectLst>
              </a:rPr>
              <a:t>！</a:t>
            </a:r>
            <a:endParaRPr lang="en-US" altLang="zh-CN" sz="6600" b="0"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679189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031631" y="1612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Object 4"/>
          <p:cNvGraphicFramePr>
            <a:graphicFrameLocks noChangeAspect="1"/>
          </p:cNvGraphicFramePr>
          <p:nvPr>
            <p:extLst>
              <p:ext uri="{D42A27DB-BD31-4B8C-83A1-F6EECF244321}">
                <p14:modId xmlns:p14="http://schemas.microsoft.com/office/powerpoint/2010/main" val="1247706902"/>
              </p:ext>
            </p:extLst>
          </p:nvPr>
        </p:nvGraphicFramePr>
        <p:xfrm>
          <a:off x="695846" y="1324052"/>
          <a:ext cx="7767594" cy="951400"/>
        </p:xfrm>
        <a:graphic>
          <a:graphicData uri="http://schemas.openxmlformats.org/presentationml/2006/ole">
            <mc:AlternateContent xmlns:mc="http://schemas.openxmlformats.org/markup-compatibility/2006">
              <mc:Choice xmlns:v="urn:schemas-microsoft-com:vml" Requires="v">
                <p:oleObj spid="_x0000_s1043" name="Worksheet" r:id="rId4" imgW="6162543" imgH="695250" progId="Excel.Sheet.12">
                  <p:embed/>
                </p:oleObj>
              </mc:Choice>
              <mc:Fallback>
                <p:oleObj name="Worksheet" r:id="rId4" imgW="6162543" imgH="695250" progId="Excel.Sheet.12">
                  <p:embed/>
                  <p:pic>
                    <p:nvPicPr>
                      <p:cNvPr id="0" name="Object 1"/>
                      <p:cNvPicPr>
                        <a:picLocks noChangeAspect="1" noChangeArrowheads="1"/>
                      </p:cNvPicPr>
                      <p:nvPr/>
                    </p:nvPicPr>
                    <p:blipFill>
                      <a:blip r:embed="rId5"/>
                      <a:srcRect/>
                      <a:stretch>
                        <a:fillRect/>
                      </a:stretch>
                    </p:blipFill>
                    <p:spPr bwMode="auto">
                      <a:xfrm>
                        <a:off x="695846" y="1324052"/>
                        <a:ext cx="7767594" cy="951400"/>
                      </a:xfrm>
                      <a:prstGeom prst="rect">
                        <a:avLst/>
                      </a:prstGeom>
                      <a:noFill/>
                    </p:spPr>
                  </p:pic>
                </p:oleObj>
              </mc:Fallback>
            </mc:AlternateContent>
          </a:graphicData>
        </a:graphic>
      </p:graphicFrame>
      <p:sp>
        <p:nvSpPr>
          <p:cNvPr id="6" name="TextBox 5"/>
          <p:cNvSpPr txBox="1"/>
          <p:nvPr/>
        </p:nvSpPr>
        <p:spPr>
          <a:xfrm>
            <a:off x="471136" y="523597"/>
            <a:ext cx="4303165" cy="461665"/>
          </a:xfrm>
          <a:prstGeom prst="rect">
            <a:avLst/>
          </a:prstGeom>
          <a:noFill/>
        </p:spPr>
        <p:txBody>
          <a:bodyPr wrap="square" rtlCol="0">
            <a:spAutoFit/>
          </a:bodyPr>
          <a:lstStyle/>
          <a:p>
            <a:r>
              <a:rPr lang="zh-CN" altLang="en-US" sz="2400" dirty="0" smtClean="0">
                <a:latin typeface="华文新魏" panose="02010800040101010101" pitchFamily="2" charset="-122"/>
                <a:ea typeface="华文新魏" panose="02010800040101010101" pitchFamily="2" charset="-122"/>
              </a:rPr>
              <a:t>问题的</a:t>
            </a:r>
            <a:r>
              <a:rPr lang="zh-CN" altLang="en-US" sz="2400" dirty="0">
                <a:latin typeface="华文新魏" panose="02010800040101010101" pitchFamily="2" charset="-122"/>
                <a:ea typeface="华文新魏" panose="02010800040101010101" pitchFamily="2" charset="-122"/>
              </a:rPr>
              <a:t>描述</a:t>
            </a:r>
            <a:r>
              <a:rPr lang="zh-CN" altLang="en-US" sz="2400" dirty="0" smtClean="0">
                <a:latin typeface="华文新魏" panose="02010800040101010101" pitchFamily="2" charset="-122"/>
                <a:ea typeface="华文新魏" panose="02010800040101010101" pitchFamily="2" charset="-122"/>
              </a:rPr>
              <a:t>：复习时间的划分</a:t>
            </a:r>
            <a:endParaRPr lang="zh-CN" altLang="en-US" sz="2400" dirty="0">
              <a:latin typeface="华文新魏" panose="02010800040101010101" pitchFamily="2" charset="-122"/>
              <a:ea typeface="华文新魏" panose="02010800040101010101" pitchFamily="2" charset="-122"/>
            </a:endParaRPr>
          </a:p>
        </p:txBody>
      </p:sp>
      <p:sp>
        <p:nvSpPr>
          <p:cNvPr id="2" name="TextBox 1"/>
          <p:cNvSpPr txBox="1"/>
          <p:nvPr/>
        </p:nvSpPr>
        <p:spPr>
          <a:xfrm>
            <a:off x="1382323" y="4115466"/>
            <a:ext cx="2092586" cy="984885"/>
          </a:xfrm>
          <a:prstGeom prst="rect">
            <a:avLst/>
          </a:prstGeom>
          <a:noFill/>
        </p:spPr>
        <p:txBody>
          <a:bodyPr wrap="square" rtlCol="0">
            <a:spAutoFit/>
          </a:bodyPr>
          <a:lstStyle/>
          <a:p>
            <a:r>
              <a:rPr lang="en-US" altLang="zh-CN" sz="2000" dirty="0"/>
              <a:t>6</a:t>
            </a:r>
            <a:r>
              <a:rPr lang="zh-CN" altLang="zh-CN" sz="2000" dirty="0"/>
              <a:t>月</a:t>
            </a:r>
            <a:r>
              <a:rPr lang="en-US" altLang="zh-CN" sz="2000" dirty="0"/>
              <a:t>22</a:t>
            </a:r>
            <a:r>
              <a:rPr lang="zh-CN" altLang="zh-CN" sz="2000" dirty="0"/>
              <a:t>日</a:t>
            </a:r>
            <a:r>
              <a:rPr lang="en-US" altLang="zh-CN" sz="2000" dirty="0"/>
              <a:t>-6</a:t>
            </a:r>
            <a:r>
              <a:rPr lang="zh-CN" altLang="zh-CN" sz="2000" dirty="0"/>
              <a:t>月</a:t>
            </a:r>
            <a:r>
              <a:rPr lang="en-US" altLang="zh-CN" sz="2000" dirty="0"/>
              <a:t>28</a:t>
            </a:r>
            <a:r>
              <a:rPr lang="zh-CN" altLang="zh-CN" sz="2000" dirty="0" smtClean="0"/>
              <a:t>日</a:t>
            </a:r>
            <a:r>
              <a:rPr lang="en-US" altLang="zh-CN" dirty="0" smtClean="0"/>
              <a:t>			</a:t>
            </a:r>
            <a:endParaRPr lang="zh-CN" altLang="en-US" dirty="0"/>
          </a:p>
        </p:txBody>
      </p:sp>
      <p:sp>
        <p:nvSpPr>
          <p:cNvPr id="7" name="TextBox 6"/>
          <p:cNvSpPr txBox="1"/>
          <p:nvPr/>
        </p:nvSpPr>
        <p:spPr>
          <a:xfrm>
            <a:off x="1382322" y="4753704"/>
            <a:ext cx="2092587" cy="954107"/>
          </a:xfrm>
          <a:prstGeom prst="rect">
            <a:avLst/>
          </a:prstGeom>
          <a:noFill/>
        </p:spPr>
        <p:txBody>
          <a:bodyPr wrap="square" rtlCol="0">
            <a:spAutoFit/>
          </a:bodyPr>
          <a:lstStyle/>
          <a:p>
            <a:r>
              <a:rPr lang="en-US" altLang="zh-CN" sz="2000" dirty="0"/>
              <a:t>6</a:t>
            </a:r>
            <a:r>
              <a:rPr lang="zh-CN" altLang="zh-CN" sz="2000" dirty="0"/>
              <a:t>月</a:t>
            </a:r>
            <a:r>
              <a:rPr lang="en-US" altLang="zh-CN" sz="2000" dirty="0" smtClean="0"/>
              <a:t>29</a:t>
            </a:r>
            <a:r>
              <a:rPr lang="zh-CN" altLang="zh-CN" sz="2000" dirty="0" smtClean="0"/>
              <a:t>日</a:t>
            </a:r>
            <a:r>
              <a:rPr lang="en-US" altLang="zh-CN" sz="2000" dirty="0" smtClean="0"/>
              <a:t>-7</a:t>
            </a:r>
            <a:r>
              <a:rPr lang="zh-CN" altLang="zh-CN" sz="2000" dirty="0" smtClean="0"/>
              <a:t>月</a:t>
            </a:r>
            <a:r>
              <a:rPr lang="en-US" altLang="zh-CN" sz="2000" dirty="0" smtClean="0"/>
              <a:t>15</a:t>
            </a:r>
            <a:r>
              <a:rPr lang="zh-CN" altLang="zh-CN" sz="2000" dirty="0" smtClean="0"/>
              <a:t>日</a:t>
            </a:r>
            <a:r>
              <a:rPr lang="en-US" altLang="zh-CN" dirty="0" smtClean="0"/>
              <a:t>			</a:t>
            </a:r>
            <a:endParaRPr lang="zh-CN" altLang="en-US" dirty="0"/>
          </a:p>
        </p:txBody>
      </p:sp>
      <p:sp>
        <p:nvSpPr>
          <p:cNvPr id="9" name="TextBox 8"/>
          <p:cNvSpPr txBox="1"/>
          <p:nvPr/>
        </p:nvSpPr>
        <p:spPr>
          <a:xfrm>
            <a:off x="5603631" y="4107373"/>
            <a:ext cx="2249071" cy="923330"/>
          </a:xfrm>
          <a:prstGeom prst="rect">
            <a:avLst/>
          </a:prstGeom>
          <a:noFill/>
        </p:spPr>
        <p:txBody>
          <a:bodyPr wrap="square" rtlCol="0">
            <a:spAutoFit/>
          </a:bodyPr>
          <a:lstStyle/>
          <a:p>
            <a:r>
              <a:rPr lang="zh-CN" altLang="en-US" dirty="0" smtClean="0"/>
              <a:t>结课前自由复习时间</a:t>
            </a:r>
            <a:r>
              <a:rPr lang="en-US" altLang="zh-CN" dirty="0" smtClean="0"/>
              <a:t>			</a:t>
            </a:r>
            <a:endParaRPr lang="zh-CN" altLang="en-US" dirty="0"/>
          </a:p>
        </p:txBody>
      </p:sp>
      <p:sp>
        <p:nvSpPr>
          <p:cNvPr id="10" name="Right Arrow 9"/>
          <p:cNvSpPr/>
          <p:nvPr/>
        </p:nvSpPr>
        <p:spPr>
          <a:xfrm>
            <a:off x="3944764" y="4162124"/>
            <a:ext cx="1189011" cy="302817"/>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Right Arrow 10"/>
          <p:cNvSpPr/>
          <p:nvPr/>
        </p:nvSpPr>
        <p:spPr>
          <a:xfrm>
            <a:off x="3944765" y="4844303"/>
            <a:ext cx="1189011" cy="302817"/>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1"/>
          <p:cNvSpPr txBox="1"/>
          <p:nvPr/>
        </p:nvSpPr>
        <p:spPr>
          <a:xfrm>
            <a:off x="5603631" y="4753704"/>
            <a:ext cx="2249071" cy="923330"/>
          </a:xfrm>
          <a:prstGeom prst="rect">
            <a:avLst/>
          </a:prstGeom>
          <a:noFill/>
        </p:spPr>
        <p:txBody>
          <a:bodyPr wrap="square" rtlCol="0">
            <a:spAutoFit/>
          </a:bodyPr>
          <a:lstStyle/>
          <a:p>
            <a:r>
              <a:rPr lang="zh-CN" altLang="en-US" dirty="0" smtClean="0"/>
              <a:t>结课后考前冲刺时间</a:t>
            </a:r>
            <a:r>
              <a:rPr lang="en-US" altLang="zh-CN" dirty="0" smtClean="0"/>
              <a:t>			</a:t>
            </a:r>
            <a:endParaRPr lang="zh-CN" altLang="en-US" dirty="0"/>
          </a:p>
        </p:txBody>
      </p:sp>
      <p:sp>
        <p:nvSpPr>
          <p:cNvPr id="13" name="TextBox 12"/>
          <p:cNvSpPr txBox="1"/>
          <p:nvPr/>
        </p:nvSpPr>
        <p:spPr>
          <a:xfrm>
            <a:off x="2101763" y="2484918"/>
            <a:ext cx="6031248" cy="369332"/>
          </a:xfrm>
          <a:prstGeom prst="rect">
            <a:avLst/>
          </a:prstGeom>
          <a:noFill/>
        </p:spPr>
        <p:txBody>
          <a:bodyPr wrap="square" rtlCol="0">
            <a:spAutoFit/>
          </a:bodyPr>
          <a:lstStyle/>
          <a:p>
            <a:r>
              <a:rPr lang="zh-CN" altLang="en-US" dirty="0" smtClean="0"/>
              <a:t>课程</a:t>
            </a:r>
            <a:r>
              <a:rPr lang="en-US" altLang="zh-CN" dirty="0" smtClean="0"/>
              <a:t>1</a:t>
            </a:r>
            <a:r>
              <a:rPr lang="zh-CN" altLang="en-US" dirty="0" smtClean="0"/>
              <a:t>：英语</a:t>
            </a:r>
            <a:r>
              <a:rPr lang="en-US" altLang="zh-CN" dirty="0" smtClean="0"/>
              <a:t>+</a:t>
            </a:r>
            <a:r>
              <a:rPr lang="zh-CN" altLang="en-US" dirty="0" smtClean="0"/>
              <a:t>数分，学分</a:t>
            </a:r>
            <a:r>
              <a:rPr lang="en-US" altLang="zh-CN" dirty="0" smtClean="0"/>
              <a:t>11</a:t>
            </a:r>
            <a:r>
              <a:rPr lang="zh-CN" altLang="en-US" dirty="0" smtClean="0"/>
              <a:t>，考试时间</a:t>
            </a:r>
            <a:r>
              <a:rPr lang="en-US" altLang="zh-CN" dirty="0" smtClean="0"/>
              <a:t>7.15</a:t>
            </a:r>
            <a:endParaRPr lang="zh-CN" altLang="en-US" dirty="0"/>
          </a:p>
        </p:txBody>
      </p:sp>
      <p:sp>
        <p:nvSpPr>
          <p:cNvPr id="14" name="TextBox 13"/>
          <p:cNvSpPr txBox="1"/>
          <p:nvPr/>
        </p:nvSpPr>
        <p:spPr>
          <a:xfrm>
            <a:off x="2085064" y="2986759"/>
            <a:ext cx="6031248" cy="369332"/>
          </a:xfrm>
          <a:prstGeom prst="rect">
            <a:avLst/>
          </a:prstGeom>
          <a:noFill/>
        </p:spPr>
        <p:txBody>
          <a:bodyPr wrap="square" rtlCol="0">
            <a:spAutoFit/>
          </a:bodyPr>
          <a:lstStyle/>
          <a:p>
            <a:r>
              <a:rPr lang="zh-CN" altLang="en-US" dirty="0" smtClean="0"/>
              <a:t>课程</a:t>
            </a:r>
            <a:r>
              <a:rPr lang="en-US" altLang="zh-CN" dirty="0" smtClean="0"/>
              <a:t>2</a:t>
            </a:r>
            <a:r>
              <a:rPr lang="zh-CN" altLang="en-US" dirty="0" smtClean="0"/>
              <a:t>：大物</a:t>
            </a:r>
            <a:r>
              <a:rPr lang="en-US" altLang="zh-CN" dirty="0" smtClean="0"/>
              <a:t>+</a:t>
            </a:r>
            <a:r>
              <a:rPr lang="zh-CN" altLang="en-US" dirty="0" smtClean="0"/>
              <a:t>电分，学分</a:t>
            </a:r>
            <a:r>
              <a:rPr lang="en-US" altLang="zh-CN" dirty="0" smtClean="0"/>
              <a:t>11</a:t>
            </a:r>
            <a:r>
              <a:rPr lang="zh-CN" altLang="en-US" dirty="0" smtClean="0"/>
              <a:t>，考试时间</a:t>
            </a:r>
            <a:r>
              <a:rPr lang="en-US" altLang="zh-CN" dirty="0" smtClean="0"/>
              <a:t>7.10</a:t>
            </a:r>
            <a:endParaRPr lang="zh-CN" altLang="en-US" dirty="0"/>
          </a:p>
        </p:txBody>
      </p:sp>
      <p:sp>
        <p:nvSpPr>
          <p:cNvPr id="16" name="TextBox 15"/>
          <p:cNvSpPr txBox="1"/>
          <p:nvPr/>
        </p:nvSpPr>
        <p:spPr>
          <a:xfrm>
            <a:off x="2085064" y="3495821"/>
            <a:ext cx="6031248" cy="369332"/>
          </a:xfrm>
          <a:prstGeom prst="rect">
            <a:avLst/>
          </a:prstGeom>
          <a:noFill/>
        </p:spPr>
        <p:txBody>
          <a:bodyPr wrap="square" rtlCol="0">
            <a:spAutoFit/>
          </a:bodyPr>
          <a:lstStyle/>
          <a:p>
            <a:r>
              <a:rPr lang="zh-CN" altLang="en-US" dirty="0" smtClean="0"/>
              <a:t>课程</a:t>
            </a:r>
            <a:r>
              <a:rPr lang="en-US" altLang="zh-CN" dirty="0"/>
              <a:t>3</a:t>
            </a:r>
            <a:r>
              <a:rPr lang="zh-CN" altLang="en-US" dirty="0" smtClean="0"/>
              <a:t>：离散，学分</a:t>
            </a:r>
            <a:r>
              <a:rPr lang="en-US" altLang="zh-CN" dirty="0" smtClean="0"/>
              <a:t>3</a:t>
            </a:r>
            <a:r>
              <a:rPr lang="zh-CN" altLang="en-US" dirty="0" smtClean="0"/>
              <a:t>，考试时间</a:t>
            </a:r>
            <a:r>
              <a:rPr lang="en-US" altLang="zh-CN" dirty="0" smtClean="0"/>
              <a:t>7.2</a:t>
            </a:r>
            <a:endParaRPr lang="zh-CN" altLang="en-US" dirty="0"/>
          </a:p>
        </p:txBody>
      </p:sp>
      <p:sp>
        <p:nvSpPr>
          <p:cNvPr id="17" name="Rectangle 16"/>
          <p:cNvSpPr/>
          <p:nvPr/>
        </p:nvSpPr>
        <p:spPr>
          <a:xfrm>
            <a:off x="1586039" y="1568195"/>
            <a:ext cx="1310910" cy="227377"/>
          </a:xfrm>
          <a:prstGeom prst="rect">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Rectangle 17"/>
          <p:cNvSpPr/>
          <p:nvPr/>
        </p:nvSpPr>
        <p:spPr>
          <a:xfrm>
            <a:off x="2896948" y="1567814"/>
            <a:ext cx="2322411" cy="227377"/>
          </a:xfrm>
          <a:prstGeom prst="rect">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Rectangle 18"/>
          <p:cNvSpPr/>
          <p:nvPr/>
        </p:nvSpPr>
        <p:spPr>
          <a:xfrm>
            <a:off x="5219359" y="1567433"/>
            <a:ext cx="946772" cy="227377"/>
          </a:xfrm>
          <a:prstGeom prst="rect">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Rectangle 19"/>
          <p:cNvSpPr/>
          <p:nvPr/>
        </p:nvSpPr>
        <p:spPr>
          <a:xfrm>
            <a:off x="6166131" y="1575907"/>
            <a:ext cx="1375638" cy="227377"/>
          </a:xfrm>
          <a:prstGeom prst="rect">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Rectangle 20"/>
          <p:cNvSpPr/>
          <p:nvPr/>
        </p:nvSpPr>
        <p:spPr>
          <a:xfrm>
            <a:off x="7561188" y="1575907"/>
            <a:ext cx="902252" cy="227377"/>
          </a:xfrm>
          <a:prstGeom prst="rect">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Down Arrow 27"/>
          <p:cNvSpPr/>
          <p:nvPr/>
        </p:nvSpPr>
        <p:spPr>
          <a:xfrm>
            <a:off x="6538005" y="5147121"/>
            <a:ext cx="332133" cy="695330"/>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TextBox 28"/>
          <p:cNvSpPr txBox="1"/>
          <p:nvPr/>
        </p:nvSpPr>
        <p:spPr>
          <a:xfrm>
            <a:off x="5549057" y="5793452"/>
            <a:ext cx="2609785" cy="923330"/>
          </a:xfrm>
          <a:prstGeom prst="rect">
            <a:avLst/>
          </a:prstGeom>
          <a:noFill/>
        </p:spPr>
        <p:txBody>
          <a:bodyPr wrap="square" rtlCol="0">
            <a:spAutoFit/>
          </a:bodyPr>
          <a:lstStyle/>
          <a:p>
            <a:pPr algn="ctr"/>
            <a:r>
              <a:rPr lang="en-US" altLang="zh-CN" dirty="0" smtClean="0"/>
              <a:t>6.29-7.2</a:t>
            </a:r>
            <a:r>
              <a:rPr lang="zh-CN" altLang="en-US" dirty="0" smtClean="0"/>
              <a:t>：复习课程</a:t>
            </a:r>
            <a:r>
              <a:rPr lang="en-US" altLang="zh-CN" dirty="0" smtClean="0"/>
              <a:t>3</a:t>
            </a:r>
          </a:p>
          <a:p>
            <a:pPr algn="ctr"/>
            <a:r>
              <a:rPr lang="en-US" altLang="zh-CN" dirty="0" smtClean="0"/>
              <a:t>7.3-7.10</a:t>
            </a:r>
            <a:r>
              <a:rPr lang="zh-CN" altLang="en-US" dirty="0" smtClean="0"/>
              <a:t>：复习课程</a:t>
            </a:r>
            <a:r>
              <a:rPr lang="en-US" altLang="zh-CN" dirty="0" smtClean="0"/>
              <a:t>2</a:t>
            </a:r>
          </a:p>
          <a:p>
            <a:pPr algn="ctr"/>
            <a:r>
              <a:rPr lang="en-US" altLang="zh-CN" dirty="0" smtClean="0"/>
              <a:t>7.11-7.15</a:t>
            </a:r>
            <a:r>
              <a:rPr lang="zh-CN" altLang="en-US" dirty="0" smtClean="0"/>
              <a:t>：复习课程</a:t>
            </a:r>
            <a:r>
              <a:rPr lang="en-US" altLang="zh-CN" dirty="0" smtClean="0"/>
              <a:t>1</a:t>
            </a:r>
            <a:endParaRPr lang="zh-CN" altLang="en-US" dirty="0"/>
          </a:p>
        </p:txBody>
      </p:sp>
    </p:spTree>
    <p:extLst>
      <p:ext uri="{BB962C8B-B14F-4D97-AF65-F5344CB8AC3E}">
        <p14:creationId xmlns:p14="http://schemas.microsoft.com/office/powerpoint/2010/main" val="2707094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circle(in)">
                                      <p:cBhvr>
                                        <p:cTn id="12" dur="2000"/>
                                        <p:tgtEl>
                                          <p:spTgt spid="18"/>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circle(in)">
                                      <p:cBhvr>
                                        <p:cTn id="15" dur="20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down)">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18"/>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17"/>
                                        </p:tgtEl>
                                        <p:attrNameLst>
                                          <p:attrName>style.visibility</p:attrName>
                                        </p:attrNameLst>
                                      </p:cBhvr>
                                      <p:to>
                                        <p:strVal val="hidden"/>
                                      </p:to>
                                    </p:set>
                                  </p:childTnLst>
                                </p:cTn>
                              </p:par>
                              <p:par>
                                <p:cTn id="27" presetID="6" presetClass="entr" presetSubtype="16"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circle(in)">
                                      <p:cBhvr>
                                        <p:cTn id="29" dur="2000"/>
                                        <p:tgtEl>
                                          <p:spTgt spid="19"/>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circle(in)">
                                      <p:cBhvr>
                                        <p:cTn id="32" dur="20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1" nodeType="clickEffect">
                                  <p:stCondLst>
                                    <p:cond delay="0"/>
                                  </p:stCondLst>
                                  <p:childTnLst>
                                    <p:set>
                                      <p:cBhvr>
                                        <p:cTn id="41" dur="1" fill="hold">
                                          <p:stCondLst>
                                            <p:cond delay="0"/>
                                          </p:stCondLst>
                                        </p:cTn>
                                        <p:tgtEl>
                                          <p:spTgt spid="19"/>
                                        </p:tgtEl>
                                        <p:attrNameLst>
                                          <p:attrName>style.visibility</p:attrName>
                                        </p:attrNameLst>
                                      </p:cBhvr>
                                      <p:to>
                                        <p:strVal val="hidden"/>
                                      </p:to>
                                    </p:set>
                                  </p:childTnLst>
                                </p:cTn>
                              </p:par>
                              <p:par>
                                <p:cTn id="42" presetID="1" presetClass="exit" presetSubtype="0" fill="hold" grpId="1" nodeType="withEffect">
                                  <p:stCondLst>
                                    <p:cond delay="0"/>
                                  </p:stCondLst>
                                  <p:childTnLst>
                                    <p:set>
                                      <p:cBhvr>
                                        <p:cTn id="43" dur="1" fill="hold">
                                          <p:stCondLst>
                                            <p:cond delay="0"/>
                                          </p:stCondLst>
                                        </p:cTn>
                                        <p:tgtEl>
                                          <p:spTgt spid="20"/>
                                        </p:tgtEl>
                                        <p:attrNameLst>
                                          <p:attrName>style.visibility</p:attrName>
                                        </p:attrNameLst>
                                      </p:cBhvr>
                                      <p:to>
                                        <p:strVal val="hidden"/>
                                      </p:to>
                                    </p:set>
                                  </p:childTnLst>
                                </p:cTn>
                              </p:par>
                              <p:par>
                                <p:cTn id="44" presetID="6" presetClass="entr" presetSubtype="16" fill="hold" grpId="0" nodeType="with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circle(in)">
                                      <p:cBhvr>
                                        <p:cTn id="46" dur="2000"/>
                                        <p:tgtEl>
                                          <p:spTgt spid="21"/>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wipe(down)">
                                      <p:cBhvr>
                                        <p:cTn id="51" dur="5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1" presetClass="exit" presetSubtype="0" fill="hold" grpId="1" nodeType="clickEffect">
                                  <p:stCondLst>
                                    <p:cond delay="0"/>
                                  </p:stCondLst>
                                  <p:childTnLst>
                                    <p:set>
                                      <p:cBhvr>
                                        <p:cTn id="55" dur="1" fill="hold">
                                          <p:stCondLst>
                                            <p:cond delay="0"/>
                                          </p:stCondLst>
                                        </p:cTn>
                                        <p:tgtEl>
                                          <p:spTgt spid="21"/>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2"/>
                                        </p:tgtEl>
                                        <p:attrNameLst>
                                          <p:attrName>style.visibility</p:attrName>
                                        </p:attrNameLst>
                                      </p:cBhvr>
                                      <p:to>
                                        <p:strVal val="visible"/>
                                      </p:to>
                                    </p:set>
                                    <p:animEffect transition="in" filter="wipe(down)">
                                      <p:cBhvr>
                                        <p:cTn id="60" dur="500"/>
                                        <p:tgtEl>
                                          <p:spTgt spid="2"/>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wipe(down)">
                                      <p:cBhvr>
                                        <p:cTn id="65" dur="500"/>
                                        <p:tgtEl>
                                          <p:spTgt spid="10"/>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wipe(down)">
                                      <p:cBhvr>
                                        <p:cTn id="70" dur="500"/>
                                        <p:tgtEl>
                                          <p:spTgt spid="9"/>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7"/>
                                        </p:tgtEl>
                                        <p:attrNameLst>
                                          <p:attrName>style.visibility</p:attrName>
                                        </p:attrNameLst>
                                      </p:cBhvr>
                                      <p:to>
                                        <p:strVal val="visible"/>
                                      </p:to>
                                    </p:set>
                                    <p:animEffect transition="in" filter="wipe(down)">
                                      <p:cBhvr>
                                        <p:cTn id="75" dur="500"/>
                                        <p:tgtEl>
                                          <p:spTgt spid="7"/>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11"/>
                                        </p:tgtEl>
                                        <p:attrNameLst>
                                          <p:attrName>style.visibility</p:attrName>
                                        </p:attrNameLst>
                                      </p:cBhvr>
                                      <p:to>
                                        <p:strVal val="visible"/>
                                      </p:to>
                                    </p:set>
                                    <p:animEffect transition="in" filter="wipe(down)">
                                      <p:cBhvr>
                                        <p:cTn id="80" dur="500"/>
                                        <p:tgtEl>
                                          <p:spTgt spid="11"/>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12"/>
                                        </p:tgtEl>
                                        <p:attrNameLst>
                                          <p:attrName>style.visibility</p:attrName>
                                        </p:attrNameLst>
                                      </p:cBhvr>
                                      <p:to>
                                        <p:strVal val="visible"/>
                                      </p:to>
                                    </p:set>
                                    <p:animEffect transition="in" filter="wipe(down)">
                                      <p:cBhvr>
                                        <p:cTn id="85" dur="500"/>
                                        <p:tgtEl>
                                          <p:spTgt spid="12"/>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grpId="0" nodeType="clickEffect">
                                  <p:stCondLst>
                                    <p:cond delay="0"/>
                                  </p:stCondLst>
                                  <p:childTnLst>
                                    <p:set>
                                      <p:cBhvr>
                                        <p:cTn id="89" dur="1" fill="hold">
                                          <p:stCondLst>
                                            <p:cond delay="0"/>
                                          </p:stCondLst>
                                        </p:cTn>
                                        <p:tgtEl>
                                          <p:spTgt spid="28"/>
                                        </p:tgtEl>
                                        <p:attrNameLst>
                                          <p:attrName>style.visibility</p:attrName>
                                        </p:attrNameLst>
                                      </p:cBhvr>
                                      <p:to>
                                        <p:strVal val="visible"/>
                                      </p:to>
                                    </p:set>
                                    <p:animEffect transition="in" filter="wipe(down)">
                                      <p:cBhvr>
                                        <p:cTn id="90" dur="500"/>
                                        <p:tgtEl>
                                          <p:spTgt spid="28"/>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29"/>
                                        </p:tgtEl>
                                        <p:attrNameLst>
                                          <p:attrName>style.visibility</p:attrName>
                                        </p:attrNameLst>
                                      </p:cBhvr>
                                      <p:to>
                                        <p:strVal val="visible"/>
                                      </p:to>
                                    </p:set>
                                    <p:animEffect transition="in" filter="wipe(down)">
                                      <p:cBhvr>
                                        <p:cTn id="9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p:bldP spid="10" grpId="0" animBg="1"/>
      <p:bldP spid="11" grpId="0" animBg="1"/>
      <p:bldP spid="12" grpId="0"/>
      <p:bldP spid="13" grpId="0"/>
      <p:bldP spid="14" grpId="0"/>
      <p:bldP spid="16" grpId="0"/>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8" grpId="0" animBg="1"/>
      <p:bldP spid="2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4007" y="328614"/>
            <a:ext cx="3845169" cy="461665"/>
          </a:xfrm>
          <a:prstGeom prst="rect">
            <a:avLst/>
          </a:prstGeom>
          <a:noFill/>
        </p:spPr>
        <p:txBody>
          <a:bodyPr wrap="square" rtlCol="0">
            <a:spAutoFit/>
          </a:bodyPr>
          <a:lstStyle/>
          <a:p>
            <a:r>
              <a:rPr lang="zh-CN" altLang="en-US" sz="2400" dirty="0" smtClean="0">
                <a:latin typeface="华文新魏" panose="02010800040101010101" pitchFamily="2" charset="-122"/>
                <a:ea typeface="华文新魏" panose="02010800040101010101" pitchFamily="2" charset="-122"/>
              </a:rPr>
              <a:t>问题的</a:t>
            </a:r>
            <a:r>
              <a:rPr lang="zh-CN" altLang="en-US" sz="2400" dirty="0">
                <a:latin typeface="华文新魏" panose="02010800040101010101" pitchFamily="2" charset="-122"/>
                <a:ea typeface="华文新魏" panose="02010800040101010101" pitchFamily="2" charset="-122"/>
              </a:rPr>
              <a:t>描述</a:t>
            </a:r>
            <a:r>
              <a:rPr lang="zh-CN" altLang="en-US" sz="2400" dirty="0" smtClean="0">
                <a:latin typeface="华文新魏" panose="02010800040101010101" pitchFamily="2" charset="-122"/>
                <a:ea typeface="华文新魏" panose="02010800040101010101" pitchFamily="2" charset="-122"/>
              </a:rPr>
              <a:t>：提分的期望</a:t>
            </a:r>
            <a:endParaRPr lang="zh-CN" altLang="en-US" sz="2400" dirty="0">
              <a:latin typeface="华文新魏" panose="02010800040101010101" pitchFamily="2" charset="-122"/>
              <a:ea typeface="华文新魏" panose="02010800040101010101" pitchFamily="2" charset="-122"/>
            </a:endParaRPr>
          </a:p>
        </p:txBody>
      </p:sp>
      <p:sp>
        <p:nvSpPr>
          <p:cNvPr id="3" name="Rectangle 2"/>
          <p:cNvSpPr>
            <a:spLocks noChangeArrowheads="1"/>
          </p:cNvSpPr>
          <p:nvPr/>
        </p:nvSpPr>
        <p:spPr bwMode="auto">
          <a:xfrm>
            <a:off x="704007" y="160251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2395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6" name="Object 5"/>
          <p:cNvGraphicFramePr>
            <a:graphicFrameLocks noChangeAspect="1"/>
          </p:cNvGraphicFramePr>
          <p:nvPr>
            <p:extLst>
              <p:ext uri="{D42A27DB-BD31-4B8C-83A1-F6EECF244321}">
                <p14:modId xmlns:p14="http://schemas.microsoft.com/office/powerpoint/2010/main" val="692805912"/>
              </p:ext>
            </p:extLst>
          </p:nvPr>
        </p:nvGraphicFramePr>
        <p:xfrm>
          <a:off x="665478" y="1803567"/>
          <a:ext cx="3259292" cy="2658896"/>
        </p:xfrm>
        <a:graphic>
          <a:graphicData uri="http://schemas.openxmlformats.org/presentationml/2006/ole">
            <mc:AlternateContent xmlns:mc="http://schemas.openxmlformats.org/markup-compatibility/2006">
              <mc:Choice xmlns:v="urn:schemas-microsoft-com:vml" Requires="v">
                <p:oleObj spid="_x0000_s2073" name="Worksheet" r:id="rId4" imgW="2762250" imgH="2076450" progId="Excel.Sheet.12">
                  <p:embed/>
                </p:oleObj>
              </mc:Choice>
              <mc:Fallback>
                <p:oleObj name="Worksheet" r:id="rId4" imgW="2762250" imgH="2076450" progId="Excel.Sheet.1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5478" y="1803567"/>
                        <a:ext cx="3259292" cy="2658896"/>
                      </a:xfrm>
                      <a:prstGeom prst="rect">
                        <a:avLst/>
                      </a:prstGeom>
                      <a:noFill/>
                    </p:spPr>
                  </p:pic>
                </p:oleObj>
              </mc:Fallback>
            </mc:AlternateContent>
          </a:graphicData>
        </a:graphic>
      </p:graphicFrame>
      <p:sp>
        <p:nvSpPr>
          <p:cNvPr id="7" name="Rectangle 6"/>
          <p:cNvSpPr>
            <a:spLocks noChangeArrowheads="1"/>
          </p:cNvSpPr>
          <p:nvPr/>
        </p:nvSpPr>
        <p:spPr bwMode="auto">
          <a:xfrm>
            <a:off x="0" y="2395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Object 7"/>
          <p:cNvGraphicFramePr>
            <a:graphicFrameLocks noChangeAspect="1"/>
          </p:cNvGraphicFramePr>
          <p:nvPr>
            <p:extLst>
              <p:ext uri="{D42A27DB-BD31-4B8C-83A1-F6EECF244321}">
                <p14:modId xmlns:p14="http://schemas.microsoft.com/office/powerpoint/2010/main" val="743762946"/>
              </p:ext>
            </p:extLst>
          </p:nvPr>
        </p:nvGraphicFramePr>
        <p:xfrm>
          <a:off x="4903773" y="1811955"/>
          <a:ext cx="3261224" cy="2650508"/>
        </p:xfrm>
        <a:graphic>
          <a:graphicData uri="http://schemas.openxmlformats.org/presentationml/2006/ole">
            <mc:AlternateContent xmlns:mc="http://schemas.openxmlformats.org/markup-compatibility/2006">
              <mc:Choice xmlns:v="urn:schemas-microsoft-com:vml" Requires="v">
                <p:oleObj spid="_x0000_s2074" name="Worksheet" r:id="rId7" imgW="2752655" imgH="2066850" progId="Excel.Sheet.12">
                  <p:embed/>
                </p:oleObj>
              </mc:Choice>
              <mc:Fallback>
                <p:oleObj name="Worksheet" r:id="rId7" imgW="2752655" imgH="2066850" progId="Excel.Sheet.12">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03773" y="1811955"/>
                        <a:ext cx="3261224" cy="2650508"/>
                      </a:xfrm>
                      <a:prstGeom prst="rect">
                        <a:avLst/>
                      </a:prstGeom>
                      <a:noFill/>
                    </p:spPr>
                  </p:pic>
                </p:oleObj>
              </mc:Fallback>
            </mc:AlternateContent>
          </a:graphicData>
        </a:graphic>
      </p:graphicFrame>
      <p:sp>
        <p:nvSpPr>
          <p:cNvPr id="9" name="TextBox 8"/>
          <p:cNvSpPr txBox="1"/>
          <p:nvPr/>
        </p:nvSpPr>
        <p:spPr>
          <a:xfrm>
            <a:off x="1755972" y="4663510"/>
            <a:ext cx="2265770" cy="369332"/>
          </a:xfrm>
          <a:prstGeom prst="rect">
            <a:avLst/>
          </a:prstGeom>
          <a:noFill/>
        </p:spPr>
        <p:txBody>
          <a:bodyPr wrap="square" rtlCol="0">
            <a:spAutoFit/>
          </a:bodyPr>
          <a:lstStyle/>
          <a:p>
            <a:r>
              <a:rPr lang="zh-CN" altLang="en-US" b="1" dirty="0" smtClean="0"/>
              <a:t>加权前</a:t>
            </a:r>
            <a:endParaRPr lang="zh-CN" altLang="en-US" b="1" dirty="0"/>
          </a:p>
        </p:txBody>
      </p:sp>
      <p:sp>
        <p:nvSpPr>
          <p:cNvPr id="10" name="TextBox 9"/>
          <p:cNvSpPr txBox="1"/>
          <p:nvPr/>
        </p:nvSpPr>
        <p:spPr>
          <a:xfrm>
            <a:off x="6124323" y="4671898"/>
            <a:ext cx="2265770" cy="369332"/>
          </a:xfrm>
          <a:prstGeom prst="rect">
            <a:avLst/>
          </a:prstGeom>
          <a:noFill/>
        </p:spPr>
        <p:txBody>
          <a:bodyPr wrap="square" rtlCol="0">
            <a:spAutoFit/>
          </a:bodyPr>
          <a:lstStyle/>
          <a:p>
            <a:r>
              <a:rPr lang="zh-CN" altLang="en-US" b="1" dirty="0" smtClean="0"/>
              <a:t>加权后</a:t>
            </a:r>
            <a:endParaRPr lang="zh-CN" altLang="en-US" b="1" dirty="0"/>
          </a:p>
        </p:txBody>
      </p:sp>
      <p:sp>
        <p:nvSpPr>
          <p:cNvPr id="12" name="Right Arrow 11"/>
          <p:cNvSpPr/>
          <p:nvPr/>
        </p:nvSpPr>
        <p:spPr>
          <a:xfrm>
            <a:off x="3991592" y="2950416"/>
            <a:ext cx="845358" cy="238141"/>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TextBox 12"/>
          <p:cNvSpPr txBox="1"/>
          <p:nvPr/>
        </p:nvSpPr>
        <p:spPr>
          <a:xfrm>
            <a:off x="4116759" y="2672899"/>
            <a:ext cx="720191" cy="307777"/>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rPr>
              <a:t>加权</a:t>
            </a:r>
          </a:p>
        </p:txBody>
      </p:sp>
    </p:spTree>
    <p:extLst>
      <p:ext uri="{BB962C8B-B14F-4D97-AF65-F5344CB8AC3E}">
        <p14:creationId xmlns:p14="http://schemas.microsoft.com/office/powerpoint/2010/main" val="278662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down)">
                                      <p:cBhvr>
                                        <p:cTn id="15" dur="500"/>
                                        <p:tgtEl>
                                          <p:spTgt spid="12"/>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wipe(down)">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00"/>
                                        <p:tgtEl>
                                          <p:spTgt spid="8"/>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down)">
                                      <p:cBhvr>
                                        <p:cTn id="2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animBg="1"/>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2218" y="231566"/>
            <a:ext cx="3845169" cy="461665"/>
          </a:xfrm>
          <a:prstGeom prst="rect">
            <a:avLst/>
          </a:prstGeom>
          <a:noFill/>
        </p:spPr>
        <p:txBody>
          <a:bodyPr wrap="square" rtlCol="0">
            <a:spAutoFit/>
          </a:bodyPr>
          <a:lstStyle/>
          <a:p>
            <a:r>
              <a:rPr lang="zh-CN" altLang="en-US" sz="2400" dirty="0" smtClean="0">
                <a:latin typeface="华文新魏" panose="02010800040101010101" pitchFamily="2" charset="-122"/>
                <a:ea typeface="华文新魏" panose="02010800040101010101" pitchFamily="2" charset="-122"/>
              </a:rPr>
              <a:t>问题的</a:t>
            </a:r>
            <a:r>
              <a:rPr lang="zh-CN" altLang="en-US" sz="2400" dirty="0">
                <a:latin typeface="华文新魏" panose="02010800040101010101" pitchFamily="2" charset="-122"/>
                <a:ea typeface="华文新魏" panose="02010800040101010101" pitchFamily="2" charset="-122"/>
              </a:rPr>
              <a:t>描述</a:t>
            </a:r>
            <a:r>
              <a:rPr lang="zh-CN" altLang="en-US" sz="2400" dirty="0" smtClean="0">
                <a:latin typeface="华文新魏" panose="02010800040101010101" pitchFamily="2" charset="-122"/>
                <a:ea typeface="华文新魏" panose="02010800040101010101" pitchFamily="2" charset="-122"/>
              </a:rPr>
              <a:t>：效率因素</a:t>
            </a:r>
            <a:endParaRPr lang="zh-CN" altLang="en-US" sz="2400" dirty="0">
              <a:latin typeface="华文新魏" panose="02010800040101010101" pitchFamily="2" charset="-122"/>
              <a:ea typeface="华文新魏" panose="02010800040101010101" pitchFamily="2" charset="-122"/>
            </a:endParaRPr>
          </a:p>
        </p:txBody>
      </p:sp>
      <p:sp>
        <p:nvSpPr>
          <p:cNvPr id="5" name="Rectangle 2"/>
          <p:cNvSpPr>
            <a:spLocks noChangeArrowheads="1"/>
          </p:cNvSpPr>
          <p:nvPr/>
        </p:nvSpPr>
        <p:spPr bwMode="auto">
          <a:xfrm flipV="1">
            <a:off x="2877536" y="4006452"/>
            <a:ext cx="138680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sp>
        <p:nvSpPr>
          <p:cNvPr id="8" name="TextBox 7"/>
          <p:cNvSpPr txBox="1"/>
          <p:nvPr/>
        </p:nvSpPr>
        <p:spPr>
          <a:xfrm>
            <a:off x="983720" y="1529527"/>
            <a:ext cx="3188262" cy="369332"/>
          </a:xfrm>
          <a:prstGeom prst="rect">
            <a:avLst/>
          </a:prstGeom>
          <a:noFill/>
        </p:spPr>
        <p:txBody>
          <a:bodyPr wrap="square" rtlCol="0">
            <a:spAutoFit/>
          </a:bodyPr>
          <a:lstStyle/>
          <a:p>
            <a:r>
              <a:rPr lang="zh-CN" altLang="en-US" dirty="0" smtClean="0"/>
              <a:t>真实提分值</a:t>
            </a:r>
            <a:endParaRPr lang="zh-CN" altLang="en-US" dirty="0"/>
          </a:p>
        </p:txBody>
      </p:sp>
      <p:graphicFrame>
        <p:nvGraphicFramePr>
          <p:cNvPr id="9" name="Object 8"/>
          <p:cNvGraphicFramePr>
            <a:graphicFrameLocks noChangeAspect="1"/>
          </p:cNvGraphicFramePr>
          <p:nvPr>
            <p:extLst/>
          </p:nvPr>
        </p:nvGraphicFramePr>
        <p:xfrm>
          <a:off x="2237867" y="1589903"/>
          <a:ext cx="497096" cy="283360"/>
        </p:xfrm>
        <a:graphic>
          <a:graphicData uri="http://schemas.openxmlformats.org/presentationml/2006/ole">
            <mc:AlternateContent xmlns:mc="http://schemas.openxmlformats.org/markup-compatibility/2006">
              <mc:Choice xmlns:v="urn:schemas-microsoft-com:vml" Requires="v">
                <p:oleObj spid="_x0000_s8306" name="Equation" r:id="rId3" imgW="317160" imgH="203040" progId="Equation.DSMT4">
                  <p:embed/>
                </p:oleObj>
              </mc:Choice>
              <mc:Fallback>
                <p:oleObj name="Equation" r:id="rId3" imgW="317160" imgH="203040" progId="Equation.DSMT4">
                  <p:embed/>
                  <p:pic>
                    <p:nvPicPr>
                      <p:cNvPr id="0" name=""/>
                      <p:cNvPicPr/>
                      <p:nvPr/>
                    </p:nvPicPr>
                    <p:blipFill>
                      <a:blip r:embed="rId4"/>
                      <a:stretch>
                        <a:fillRect/>
                      </a:stretch>
                    </p:blipFill>
                    <p:spPr>
                      <a:xfrm>
                        <a:off x="2237867" y="1589903"/>
                        <a:ext cx="497096" cy="283360"/>
                      </a:xfrm>
                      <a:prstGeom prst="rect">
                        <a:avLst/>
                      </a:prstGeom>
                    </p:spPr>
                  </p:pic>
                </p:oleObj>
              </mc:Fallback>
            </mc:AlternateContent>
          </a:graphicData>
        </a:graphic>
      </p:graphicFrame>
      <p:sp>
        <p:nvSpPr>
          <p:cNvPr id="11" name="TextBox 10"/>
          <p:cNvSpPr txBox="1"/>
          <p:nvPr/>
        </p:nvSpPr>
        <p:spPr>
          <a:xfrm>
            <a:off x="2577850" y="1529527"/>
            <a:ext cx="2183619" cy="369332"/>
          </a:xfrm>
          <a:prstGeom prst="rect">
            <a:avLst/>
          </a:prstGeom>
          <a:noFill/>
        </p:spPr>
        <p:txBody>
          <a:bodyPr wrap="square" rtlCol="0">
            <a:spAutoFit/>
          </a:bodyPr>
          <a:lstStyle/>
          <a:p>
            <a:r>
              <a:rPr lang="zh-CN" altLang="en-US" dirty="0" smtClean="0"/>
              <a:t>与提分期望值</a:t>
            </a:r>
            <a:endParaRPr lang="zh-CN" altLang="en-US" dirty="0"/>
          </a:p>
        </p:txBody>
      </p:sp>
      <p:sp>
        <p:nvSpPr>
          <p:cNvPr id="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3" name="Object 12"/>
          <p:cNvGraphicFramePr>
            <a:graphicFrameLocks noChangeAspect="1"/>
          </p:cNvGraphicFramePr>
          <p:nvPr>
            <p:extLst/>
          </p:nvPr>
        </p:nvGraphicFramePr>
        <p:xfrm>
          <a:off x="4035425" y="1554163"/>
          <a:ext cx="461963" cy="319087"/>
        </p:xfrm>
        <a:graphic>
          <a:graphicData uri="http://schemas.openxmlformats.org/presentationml/2006/ole">
            <mc:AlternateContent xmlns:mc="http://schemas.openxmlformats.org/markup-compatibility/2006">
              <mc:Choice xmlns:v="urn:schemas-microsoft-com:vml" Requires="v">
                <p:oleObj spid="_x0000_s8307" name="Equation" r:id="rId5" imgW="291960" imgH="203040" progId="Equation.DSMT4">
                  <p:embed/>
                </p:oleObj>
              </mc:Choice>
              <mc:Fallback>
                <p:oleObj name="Equation" r:id="rId5" imgW="291960" imgH="203040" progId="Equation.DSMT4">
                  <p:embed/>
                  <p:pic>
                    <p:nvPicPr>
                      <p:cNvPr id="0" name=""/>
                      <p:cNvPicPr>
                        <a:picLocks noChangeAspect="1" noChangeArrowheads="1"/>
                      </p:cNvPicPr>
                      <p:nvPr/>
                    </p:nvPicPr>
                    <p:blipFill>
                      <a:blip r:embed="rId6"/>
                      <a:srcRect/>
                      <a:stretch>
                        <a:fillRect/>
                      </a:stretch>
                    </p:blipFill>
                    <p:spPr bwMode="auto">
                      <a:xfrm>
                        <a:off x="4035425" y="1554163"/>
                        <a:ext cx="461963" cy="319087"/>
                      </a:xfrm>
                      <a:prstGeom prst="rect">
                        <a:avLst/>
                      </a:prstGeom>
                      <a:noFill/>
                    </p:spPr>
                  </p:pic>
                </p:oleObj>
              </mc:Fallback>
            </mc:AlternateContent>
          </a:graphicData>
        </a:graphic>
      </p:graphicFrame>
      <p:sp>
        <p:nvSpPr>
          <p:cNvPr id="14" name="TextBox 13"/>
          <p:cNvSpPr txBox="1"/>
          <p:nvPr/>
        </p:nvSpPr>
        <p:spPr>
          <a:xfrm>
            <a:off x="4408412" y="1528963"/>
            <a:ext cx="2148537" cy="369332"/>
          </a:xfrm>
          <a:prstGeom prst="rect">
            <a:avLst/>
          </a:prstGeom>
          <a:noFill/>
        </p:spPr>
        <p:txBody>
          <a:bodyPr wrap="square" rtlCol="0">
            <a:spAutoFit/>
          </a:bodyPr>
          <a:lstStyle/>
          <a:p>
            <a:r>
              <a:rPr lang="zh-CN" altLang="en-US" dirty="0" smtClean="0"/>
              <a:t>和效率函数    满足</a:t>
            </a:r>
            <a:endParaRPr lang="zh-CN" altLang="en-US" dirty="0"/>
          </a:p>
        </p:txBody>
      </p:sp>
      <p:sp>
        <p:nvSpPr>
          <p:cNvPr id="1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6" name="Object 15"/>
          <p:cNvGraphicFramePr>
            <a:graphicFrameLocks noChangeAspect="1"/>
          </p:cNvGraphicFramePr>
          <p:nvPr>
            <p:extLst>
              <p:ext uri="{D42A27DB-BD31-4B8C-83A1-F6EECF244321}">
                <p14:modId xmlns:p14="http://schemas.microsoft.com/office/powerpoint/2010/main" val="1048467989"/>
              </p:ext>
            </p:extLst>
          </p:nvPr>
        </p:nvGraphicFramePr>
        <p:xfrm>
          <a:off x="5648911" y="1584049"/>
          <a:ext cx="254054" cy="308494"/>
        </p:xfrm>
        <a:graphic>
          <a:graphicData uri="http://schemas.openxmlformats.org/presentationml/2006/ole">
            <mc:AlternateContent xmlns:mc="http://schemas.openxmlformats.org/markup-compatibility/2006">
              <mc:Choice xmlns:v="urn:schemas-microsoft-com:vml" Requires="v">
                <p:oleObj spid="_x0000_s8308" name="Equation" r:id="rId7" imgW="126780" imgH="164814" progId="Equation.DSMT4">
                  <p:embed/>
                </p:oleObj>
              </mc:Choice>
              <mc:Fallback>
                <p:oleObj name="Equation" r:id="rId7" imgW="126780" imgH="164814"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48911" y="1584049"/>
                        <a:ext cx="254054" cy="308494"/>
                      </a:xfrm>
                      <a:prstGeom prst="rect">
                        <a:avLst/>
                      </a:prstGeom>
                      <a:noFill/>
                    </p:spPr>
                  </p:pic>
                </p:oleObj>
              </mc:Fallback>
            </mc:AlternateContent>
          </a:graphicData>
        </a:graphic>
      </p:graphicFrame>
      <p:sp>
        <p:nvSpPr>
          <p:cNvPr id="17" name="Rectangle 10"/>
          <p:cNvSpPr>
            <a:spLocks noChangeArrowheads="1"/>
          </p:cNvSpPr>
          <p:nvPr/>
        </p:nvSpPr>
        <p:spPr bwMode="auto">
          <a:xfrm>
            <a:off x="2371904" y="1987226"/>
            <a:ext cx="1532765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18" name="Object 17"/>
          <p:cNvGraphicFramePr>
            <a:graphicFrameLocks noChangeAspect="1"/>
          </p:cNvGraphicFramePr>
          <p:nvPr>
            <p:extLst/>
          </p:nvPr>
        </p:nvGraphicFramePr>
        <p:xfrm>
          <a:off x="3116469" y="2060634"/>
          <a:ext cx="1614686" cy="353824"/>
        </p:xfrm>
        <a:graphic>
          <a:graphicData uri="http://schemas.openxmlformats.org/presentationml/2006/ole">
            <mc:AlternateContent xmlns:mc="http://schemas.openxmlformats.org/markup-compatibility/2006">
              <mc:Choice xmlns:v="urn:schemas-microsoft-com:vml" Requires="v">
                <p:oleObj spid="_x0000_s8309" name="Equation" r:id="rId9" imgW="799920" imgH="203040" progId="Equation.DSMT4">
                  <p:embed/>
                </p:oleObj>
              </mc:Choice>
              <mc:Fallback>
                <p:oleObj name="Equation" r:id="rId9" imgW="799920" imgH="203040" progId="Equation.DSMT4">
                  <p:embed/>
                  <p:pic>
                    <p:nvPicPr>
                      <p:cNvPr id="0" name=""/>
                      <p:cNvPicPr>
                        <a:picLocks noChangeAspect="1" noChangeArrowheads="1"/>
                      </p:cNvPicPr>
                      <p:nvPr/>
                    </p:nvPicPr>
                    <p:blipFill>
                      <a:blip r:embed="rId10"/>
                      <a:srcRect/>
                      <a:stretch>
                        <a:fillRect/>
                      </a:stretch>
                    </p:blipFill>
                    <p:spPr bwMode="auto">
                      <a:xfrm>
                        <a:off x="3116469" y="2060634"/>
                        <a:ext cx="1614686" cy="353824"/>
                      </a:xfrm>
                      <a:prstGeom prst="rect">
                        <a:avLst/>
                      </a:prstGeom>
                      <a:noFill/>
                    </p:spPr>
                  </p:pic>
                </p:oleObj>
              </mc:Fallback>
            </mc:AlternateContent>
          </a:graphicData>
        </a:graphic>
      </p:graphicFrame>
      <p:sp>
        <p:nvSpPr>
          <p:cNvPr id="19" name="TextBox 18"/>
          <p:cNvSpPr txBox="1"/>
          <p:nvPr/>
        </p:nvSpPr>
        <p:spPr>
          <a:xfrm>
            <a:off x="6117625" y="3227780"/>
            <a:ext cx="2609785" cy="1200329"/>
          </a:xfrm>
          <a:prstGeom prst="rect">
            <a:avLst/>
          </a:prstGeom>
          <a:noFill/>
        </p:spPr>
        <p:txBody>
          <a:bodyPr wrap="square" rtlCol="0">
            <a:spAutoFit/>
          </a:bodyPr>
          <a:lstStyle/>
          <a:p>
            <a:pPr algn="ctr"/>
            <a:r>
              <a:rPr lang="zh-CN" altLang="en-US" dirty="0" smtClean="0"/>
              <a:t>结课后的</a:t>
            </a:r>
            <a:r>
              <a:rPr lang="en-US" altLang="zh-CN" dirty="0" smtClean="0"/>
              <a:t>3</a:t>
            </a:r>
            <a:r>
              <a:rPr lang="zh-CN" altLang="en-US" dirty="0" smtClean="0"/>
              <a:t>个阶段</a:t>
            </a:r>
            <a:endParaRPr lang="en-US" altLang="zh-CN" dirty="0" smtClean="0"/>
          </a:p>
          <a:p>
            <a:pPr algn="ctr"/>
            <a:r>
              <a:rPr lang="en-US" altLang="zh-CN" dirty="0" smtClean="0"/>
              <a:t>6.29-7.2</a:t>
            </a:r>
            <a:r>
              <a:rPr lang="zh-CN" altLang="en-US" dirty="0" smtClean="0"/>
              <a:t>：复习课程</a:t>
            </a:r>
            <a:r>
              <a:rPr lang="en-US" altLang="zh-CN" dirty="0"/>
              <a:t>3</a:t>
            </a:r>
            <a:endParaRPr lang="en-US" altLang="zh-CN" dirty="0" smtClean="0"/>
          </a:p>
          <a:p>
            <a:pPr algn="ctr"/>
            <a:r>
              <a:rPr lang="en-US" altLang="zh-CN" dirty="0" smtClean="0"/>
              <a:t>7.3-7.10</a:t>
            </a:r>
            <a:r>
              <a:rPr lang="zh-CN" altLang="en-US" dirty="0" smtClean="0"/>
              <a:t>：复习课程</a:t>
            </a:r>
            <a:r>
              <a:rPr lang="en-US" altLang="zh-CN" dirty="0"/>
              <a:t>2</a:t>
            </a:r>
            <a:endParaRPr lang="en-US" altLang="zh-CN" dirty="0" smtClean="0"/>
          </a:p>
          <a:p>
            <a:pPr algn="ctr"/>
            <a:r>
              <a:rPr lang="en-US" altLang="zh-CN" dirty="0" smtClean="0"/>
              <a:t>7.11-7.15</a:t>
            </a:r>
            <a:r>
              <a:rPr lang="zh-CN" altLang="en-US" dirty="0" smtClean="0"/>
              <a:t>：复习课程</a:t>
            </a:r>
            <a:r>
              <a:rPr lang="en-US" altLang="zh-CN" dirty="0"/>
              <a:t>1</a:t>
            </a:r>
            <a:endParaRPr lang="zh-CN" altLang="en-US" dirty="0"/>
          </a:p>
        </p:txBody>
      </p:sp>
      <p:sp>
        <p:nvSpPr>
          <p:cNvPr id="20" name="TextBox 19"/>
          <p:cNvSpPr txBox="1"/>
          <p:nvPr/>
        </p:nvSpPr>
        <p:spPr>
          <a:xfrm>
            <a:off x="983720" y="2609290"/>
            <a:ext cx="7584464" cy="646331"/>
          </a:xfrm>
          <a:prstGeom prst="rect">
            <a:avLst/>
          </a:prstGeom>
          <a:noFill/>
        </p:spPr>
        <p:txBody>
          <a:bodyPr wrap="square" rtlCol="0">
            <a:spAutoFit/>
          </a:bodyPr>
          <a:lstStyle/>
          <a:p>
            <a:r>
              <a:rPr lang="zh-CN" altLang="en-US" dirty="0" smtClean="0"/>
              <a:t>结课前自由复习时间取         。结课后，第    阶段的效率由本阶段休息天数和上一阶段休息天数        、本阶段天数共同决定。</a:t>
            </a:r>
            <a:r>
              <a:rPr lang="en-US" altLang="zh-CN" dirty="0" smtClean="0"/>
              <a:t>			</a:t>
            </a:r>
            <a:endParaRPr lang="zh-CN" altLang="en-US" dirty="0"/>
          </a:p>
        </p:txBody>
      </p:sp>
      <p:sp>
        <p:nvSpPr>
          <p:cNvPr id="21"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2" name="Object 21"/>
          <p:cNvGraphicFramePr>
            <a:graphicFrameLocks noChangeAspect="1"/>
          </p:cNvGraphicFramePr>
          <p:nvPr>
            <p:extLst>
              <p:ext uri="{D42A27DB-BD31-4B8C-83A1-F6EECF244321}">
                <p14:modId xmlns:p14="http://schemas.microsoft.com/office/powerpoint/2010/main" val="1088140170"/>
              </p:ext>
            </p:extLst>
          </p:nvPr>
        </p:nvGraphicFramePr>
        <p:xfrm>
          <a:off x="3370479" y="2655358"/>
          <a:ext cx="517738" cy="319779"/>
        </p:xfrm>
        <a:graphic>
          <a:graphicData uri="http://schemas.openxmlformats.org/presentationml/2006/ole">
            <mc:AlternateContent xmlns:mc="http://schemas.openxmlformats.org/markup-compatibility/2006">
              <mc:Choice xmlns:v="urn:schemas-microsoft-com:vml" Requires="v">
                <p:oleObj spid="_x0000_s8310" name="Equation" r:id="rId11" imgW="330057" imgH="203112" progId="Equation.DSMT4">
                  <p:embed/>
                </p:oleObj>
              </mc:Choice>
              <mc:Fallback>
                <p:oleObj name="Equation" r:id="rId11" imgW="330057" imgH="203112"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70479" y="2655358"/>
                        <a:ext cx="517738" cy="319779"/>
                      </a:xfrm>
                      <a:prstGeom prst="rect">
                        <a:avLst/>
                      </a:prstGeom>
                      <a:noFill/>
                    </p:spPr>
                  </p:pic>
                </p:oleObj>
              </mc:Fallback>
            </mc:AlternateContent>
          </a:graphicData>
        </a:graphic>
      </p:graphicFrame>
      <p:sp>
        <p:nvSpPr>
          <p:cNvPr id="23"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24" name="Object 23"/>
          <p:cNvGraphicFramePr>
            <a:graphicFrameLocks noChangeAspect="1"/>
          </p:cNvGraphicFramePr>
          <p:nvPr>
            <p:extLst>
              <p:ext uri="{D42A27DB-BD31-4B8C-83A1-F6EECF244321}">
                <p14:modId xmlns:p14="http://schemas.microsoft.com/office/powerpoint/2010/main" val="1260235810"/>
              </p:ext>
            </p:extLst>
          </p:nvPr>
        </p:nvGraphicFramePr>
        <p:xfrm>
          <a:off x="5329607" y="2686866"/>
          <a:ext cx="255373" cy="294661"/>
        </p:xfrm>
        <a:graphic>
          <a:graphicData uri="http://schemas.openxmlformats.org/presentationml/2006/ole">
            <mc:AlternateContent xmlns:mc="http://schemas.openxmlformats.org/markup-compatibility/2006">
              <mc:Choice xmlns:v="urn:schemas-microsoft-com:vml" Requires="v">
                <p:oleObj spid="_x0000_s8311" name="Equation" r:id="rId13" imgW="126835" imgH="139518" progId="Equation.DSMT4">
                  <p:embed/>
                </p:oleObj>
              </mc:Choice>
              <mc:Fallback>
                <p:oleObj name="Equation" r:id="rId13" imgW="126835" imgH="139518"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29607" y="2686866"/>
                        <a:ext cx="255373" cy="294661"/>
                      </a:xfrm>
                      <a:prstGeom prst="rect">
                        <a:avLst/>
                      </a:prstGeom>
                      <a:noFill/>
                    </p:spPr>
                  </p:pic>
                </p:oleObj>
              </mc:Fallback>
            </mc:AlternateContent>
          </a:graphicData>
        </a:graphic>
      </p:graphicFrame>
      <p:sp>
        <p:nvSpPr>
          <p:cNvPr id="25" name="Rectangle 16"/>
          <p:cNvSpPr>
            <a:spLocks noChangeArrowheads="1"/>
          </p:cNvSpPr>
          <p:nvPr/>
        </p:nvSpPr>
        <p:spPr bwMode="auto">
          <a:xfrm flipV="1">
            <a:off x="8332633" y="2749805"/>
            <a:ext cx="1323531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26" name="Object 25"/>
          <p:cNvGraphicFramePr>
            <a:graphicFrameLocks noChangeAspect="1"/>
          </p:cNvGraphicFramePr>
          <p:nvPr>
            <p:extLst/>
          </p:nvPr>
        </p:nvGraphicFramePr>
        <p:xfrm>
          <a:off x="8332634" y="2647523"/>
          <a:ext cx="317096" cy="330883"/>
        </p:xfrm>
        <a:graphic>
          <a:graphicData uri="http://schemas.openxmlformats.org/presentationml/2006/ole">
            <mc:AlternateContent xmlns:mc="http://schemas.openxmlformats.org/markup-compatibility/2006">
              <mc:Choice xmlns:v="urn:schemas-microsoft-com:vml" Requires="v">
                <p:oleObj spid="_x0000_s8312" name="Equation" r:id="rId15" imgW="215806" imgH="228501" progId="Equation.DSMT4">
                  <p:embed/>
                </p:oleObj>
              </mc:Choice>
              <mc:Fallback>
                <p:oleObj name="Equation" r:id="rId15" imgW="215806" imgH="228501"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332634" y="2647523"/>
                        <a:ext cx="317096" cy="330883"/>
                      </a:xfrm>
                      <a:prstGeom prst="rect">
                        <a:avLst/>
                      </a:prstGeom>
                      <a:noFill/>
                    </p:spPr>
                  </p:pic>
                </p:oleObj>
              </mc:Fallback>
            </mc:AlternateContent>
          </a:graphicData>
        </a:graphic>
      </p:graphicFrame>
      <p:graphicFrame>
        <p:nvGraphicFramePr>
          <p:cNvPr id="27" name="Object 26"/>
          <p:cNvGraphicFramePr>
            <a:graphicFrameLocks noChangeAspect="1"/>
          </p:cNvGraphicFramePr>
          <p:nvPr>
            <p:extLst>
              <p:ext uri="{D42A27DB-BD31-4B8C-83A1-F6EECF244321}">
                <p14:modId xmlns:p14="http://schemas.microsoft.com/office/powerpoint/2010/main" val="2556451370"/>
              </p:ext>
            </p:extLst>
          </p:nvPr>
        </p:nvGraphicFramePr>
        <p:xfrm>
          <a:off x="3370479" y="2951812"/>
          <a:ext cx="428625" cy="330200"/>
        </p:xfrm>
        <a:graphic>
          <a:graphicData uri="http://schemas.openxmlformats.org/presentationml/2006/ole">
            <mc:AlternateContent xmlns:mc="http://schemas.openxmlformats.org/markup-compatibility/2006">
              <mc:Choice xmlns:v="urn:schemas-microsoft-com:vml" Requires="v">
                <p:oleObj spid="_x0000_s8313" name="Equation" r:id="rId17" imgW="291960" imgH="228600" progId="Equation.DSMT4">
                  <p:embed/>
                </p:oleObj>
              </mc:Choice>
              <mc:Fallback>
                <p:oleObj name="Equation" r:id="rId17" imgW="291960" imgH="228600" progId="Equation.DSMT4">
                  <p:embed/>
                  <p:pic>
                    <p:nvPicPr>
                      <p:cNvPr id="0" name=""/>
                      <p:cNvPicPr>
                        <a:picLocks noChangeAspect="1" noChangeArrowheads="1"/>
                      </p:cNvPicPr>
                      <p:nvPr/>
                    </p:nvPicPr>
                    <p:blipFill>
                      <a:blip r:embed="rId18"/>
                      <a:srcRect/>
                      <a:stretch>
                        <a:fillRect/>
                      </a:stretch>
                    </p:blipFill>
                    <p:spPr bwMode="auto">
                      <a:xfrm>
                        <a:off x="3370479" y="2951812"/>
                        <a:ext cx="428625" cy="330200"/>
                      </a:xfrm>
                      <a:prstGeom prst="rect">
                        <a:avLst/>
                      </a:prstGeom>
                      <a:noFill/>
                    </p:spPr>
                  </p:pic>
                </p:oleObj>
              </mc:Fallback>
            </mc:AlternateContent>
          </a:graphicData>
        </a:graphic>
      </p:graphicFrame>
      <p:sp>
        <p:nvSpPr>
          <p:cNvPr id="31" name="TextBox 30"/>
          <p:cNvSpPr txBox="1"/>
          <p:nvPr/>
        </p:nvSpPr>
        <p:spPr>
          <a:xfrm>
            <a:off x="983720" y="3701418"/>
            <a:ext cx="4527394" cy="369332"/>
          </a:xfrm>
          <a:prstGeom prst="rect">
            <a:avLst/>
          </a:prstGeom>
          <a:noFill/>
        </p:spPr>
        <p:txBody>
          <a:bodyPr wrap="square" rtlCol="0">
            <a:spAutoFit/>
          </a:bodyPr>
          <a:lstStyle/>
          <a:p>
            <a:r>
              <a:rPr lang="zh-CN" altLang="en-US" dirty="0" smtClean="0"/>
              <a:t>引入休息程度     ，学习状态量值     ，满足</a:t>
            </a:r>
            <a:endParaRPr lang="zh-CN" altLang="en-US" dirty="0"/>
          </a:p>
        </p:txBody>
      </p:sp>
      <p:sp>
        <p:nvSpPr>
          <p:cNvPr id="34" name="Rectangle 30"/>
          <p:cNvSpPr>
            <a:spLocks noChangeArrowheads="1"/>
          </p:cNvSpPr>
          <p:nvPr/>
        </p:nvSpPr>
        <p:spPr bwMode="auto">
          <a:xfrm flipV="1">
            <a:off x="2577850" y="3771783"/>
            <a:ext cx="138680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35" name="Object 34"/>
          <p:cNvGraphicFramePr>
            <a:graphicFrameLocks noChangeAspect="1"/>
          </p:cNvGraphicFramePr>
          <p:nvPr>
            <p:extLst/>
          </p:nvPr>
        </p:nvGraphicFramePr>
        <p:xfrm>
          <a:off x="2443148" y="3738021"/>
          <a:ext cx="288918" cy="346702"/>
        </p:xfrm>
        <a:graphic>
          <a:graphicData uri="http://schemas.openxmlformats.org/presentationml/2006/ole">
            <mc:AlternateContent xmlns:mc="http://schemas.openxmlformats.org/markup-compatibility/2006">
              <mc:Choice xmlns:v="urn:schemas-microsoft-com:vml" Requires="v">
                <p:oleObj spid="_x0000_s8314" name="Equation" r:id="rId19" imgW="190500" imgH="228600" progId="Equation.DSMT4">
                  <p:embed/>
                </p:oleObj>
              </mc:Choice>
              <mc:Fallback>
                <p:oleObj name="Equation" r:id="rId19" imgW="190500" imgH="22860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43148" y="3738021"/>
                        <a:ext cx="288918" cy="346702"/>
                      </a:xfrm>
                      <a:prstGeom prst="rect">
                        <a:avLst/>
                      </a:prstGeom>
                      <a:noFill/>
                    </p:spPr>
                  </p:pic>
                </p:oleObj>
              </mc:Fallback>
            </mc:AlternateContent>
          </a:graphicData>
        </a:graphic>
      </p:graphicFrame>
      <p:sp>
        <p:nvSpPr>
          <p:cNvPr id="36" name="Rectangle 3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7" name="Object 36"/>
          <p:cNvGraphicFramePr>
            <a:graphicFrameLocks noChangeAspect="1"/>
          </p:cNvGraphicFramePr>
          <p:nvPr>
            <p:extLst/>
          </p:nvPr>
        </p:nvGraphicFramePr>
        <p:xfrm>
          <a:off x="3217965" y="4236619"/>
          <a:ext cx="1561623" cy="542051"/>
        </p:xfrm>
        <a:graphic>
          <a:graphicData uri="http://schemas.openxmlformats.org/presentationml/2006/ole">
            <mc:AlternateContent xmlns:mc="http://schemas.openxmlformats.org/markup-compatibility/2006">
              <mc:Choice xmlns:v="urn:schemas-microsoft-com:vml" Requires="v">
                <p:oleObj spid="_x0000_s8315" name="Equation" r:id="rId21" imgW="1155700" imgH="393700" progId="Equation.DSMT4">
                  <p:embed/>
                </p:oleObj>
              </mc:Choice>
              <mc:Fallback>
                <p:oleObj name="Equation" r:id="rId21" imgW="1155700" imgH="39370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217965" y="4236619"/>
                        <a:ext cx="1561623" cy="542051"/>
                      </a:xfrm>
                      <a:prstGeom prst="rect">
                        <a:avLst/>
                      </a:prstGeom>
                      <a:noFill/>
                    </p:spPr>
                  </p:pic>
                </p:oleObj>
              </mc:Fallback>
            </mc:AlternateContent>
          </a:graphicData>
        </a:graphic>
      </p:graphicFrame>
      <p:sp>
        <p:nvSpPr>
          <p:cNvPr id="47" name="Rectangle 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48" name="Object 47"/>
          <p:cNvGraphicFramePr>
            <a:graphicFrameLocks noChangeAspect="1"/>
          </p:cNvGraphicFramePr>
          <p:nvPr>
            <p:extLst>
              <p:ext uri="{D42A27DB-BD31-4B8C-83A1-F6EECF244321}">
                <p14:modId xmlns:p14="http://schemas.microsoft.com/office/powerpoint/2010/main" val="250848370"/>
              </p:ext>
            </p:extLst>
          </p:nvPr>
        </p:nvGraphicFramePr>
        <p:xfrm>
          <a:off x="4373659" y="3772146"/>
          <a:ext cx="247457" cy="312577"/>
        </p:xfrm>
        <a:graphic>
          <a:graphicData uri="http://schemas.openxmlformats.org/presentationml/2006/ole">
            <mc:AlternateContent xmlns:mc="http://schemas.openxmlformats.org/markup-compatibility/2006">
              <mc:Choice xmlns:v="urn:schemas-microsoft-com:vml" Requires="v">
                <p:oleObj spid="_x0000_s8316" name="Equation" r:id="rId23" imgW="177646" imgH="228402" progId="Equation.DSMT4">
                  <p:embed/>
                </p:oleObj>
              </mc:Choice>
              <mc:Fallback>
                <p:oleObj name="Equation" r:id="rId23" imgW="177646" imgH="228402" progId="Equation.DSMT4">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73659" y="3772146"/>
                        <a:ext cx="247457" cy="312577"/>
                      </a:xfrm>
                      <a:prstGeom prst="rect">
                        <a:avLst/>
                      </a:prstGeom>
                      <a:noFill/>
                    </p:spPr>
                  </p:pic>
                </p:oleObj>
              </mc:Fallback>
            </mc:AlternateContent>
          </a:graphicData>
        </a:graphic>
      </p:graphicFrame>
      <p:pic>
        <p:nvPicPr>
          <p:cNvPr id="50" name="Picture 49"/>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005478" y="1043393"/>
            <a:ext cx="7147217" cy="2508904"/>
          </a:xfrm>
          <a:prstGeom prst="rect">
            <a:avLst/>
          </a:prstGeom>
        </p:spPr>
      </p:pic>
      <p:sp>
        <p:nvSpPr>
          <p:cNvPr id="51" name="Rectangle 5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2" name="Object 51"/>
          <p:cNvGraphicFramePr>
            <a:graphicFrameLocks noChangeAspect="1"/>
          </p:cNvGraphicFramePr>
          <p:nvPr>
            <p:extLst/>
          </p:nvPr>
        </p:nvGraphicFramePr>
        <p:xfrm>
          <a:off x="3331255" y="5355211"/>
          <a:ext cx="1232507" cy="630259"/>
        </p:xfrm>
        <a:graphic>
          <a:graphicData uri="http://schemas.openxmlformats.org/presentationml/2006/ole">
            <mc:AlternateContent xmlns:mc="http://schemas.openxmlformats.org/markup-compatibility/2006">
              <mc:Choice xmlns:v="urn:schemas-microsoft-com:vml" Requires="v">
                <p:oleObj spid="_x0000_s8317" name="Equation" r:id="rId26" imgW="837836" imgH="431613" progId="Equation.DSMT4">
                  <p:embed/>
                </p:oleObj>
              </mc:Choice>
              <mc:Fallback>
                <p:oleObj name="Equation" r:id="rId26" imgW="837836" imgH="431613" progId="Equation.DSMT4">
                  <p:embed/>
                  <p:pic>
                    <p:nvPicPr>
                      <p:cNvPr id="0" name=""/>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331255" y="5355211"/>
                        <a:ext cx="1232507" cy="630259"/>
                      </a:xfrm>
                      <a:prstGeom prst="rect">
                        <a:avLst/>
                      </a:prstGeom>
                      <a:noFill/>
                    </p:spPr>
                  </p:pic>
                </p:oleObj>
              </mc:Fallback>
            </mc:AlternateContent>
          </a:graphicData>
        </a:graphic>
      </p:graphicFrame>
      <p:sp>
        <p:nvSpPr>
          <p:cNvPr id="53" name="TextBox 52"/>
          <p:cNvSpPr txBox="1"/>
          <p:nvPr/>
        </p:nvSpPr>
        <p:spPr>
          <a:xfrm>
            <a:off x="1005478" y="4927087"/>
            <a:ext cx="4785722" cy="369332"/>
          </a:xfrm>
          <a:prstGeom prst="rect">
            <a:avLst/>
          </a:prstGeom>
          <a:noFill/>
        </p:spPr>
        <p:txBody>
          <a:bodyPr wrap="square" rtlCol="0">
            <a:spAutoFit/>
          </a:bodyPr>
          <a:lstStyle/>
          <a:p>
            <a:r>
              <a:rPr lang="zh-CN" altLang="en-US" dirty="0" smtClean="0"/>
              <a:t>第    阶段效率就由    ，第    阶段总天数    决定</a:t>
            </a:r>
            <a:endParaRPr lang="zh-CN" altLang="en-US" dirty="0"/>
          </a:p>
        </p:txBody>
      </p:sp>
      <p:graphicFrame>
        <p:nvGraphicFramePr>
          <p:cNvPr id="55" name="Object 54"/>
          <p:cNvGraphicFramePr>
            <a:graphicFrameLocks noChangeAspect="1"/>
          </p:cNvGraphicFramePr>
          <p:nvPr>
            <p:extLst>
              <p:ext uri="{D42A27DB-BD31-4B8C-83A1-F6EECF244321}">
                <p14:modId xmlns:p14="http://schemas.microsoft.com/office/powerpoint/2010/main" val="1446855228"/>
              </p:ext>
            </p:extLst>
          </p:nvPr>
        </p:nvGraphicFramePr>
        <p:xfrm>
          <a:off x="1331031" y="4994175"/>
          <a:ext cx="268276" cy="302243"/>
        </p:xfrm>
        <a:graphic>
          <a:graphicData uri="http://schemas.openxmlformats.org/presentationml/2006/ole">
            <mc:AlternateContent xmlns:mc="http://schemas.openxmlformats.org/markup-compatibility/2006">
              <mc:Choice xmlns:v="urn:schemas-microsoft-com:vml" Requires="v">
                <p:oleObj spid="_x0000_s8318" name="Equation" r:id="rId28" imgW="126720" imgH="139680" progId="Equation.DSMT4">
                  <p:embed/>
                </p:oleObj>
              </mc:Choice>
              <mc:Fallback>
                <p:oleObj name="Equation" r:id="rId28" imgW="126720" imgH="139680" progId="Equation.DSMT4">
                  <p:embed/>
                  <p:pic>
                    <p:nvPicPr>
                      <p:cNvPr id="0" name=""/>
                      <p:cNvPicPr/>
                      <p:nvPr/>
                    </p:nvPicPr>
                    <p:blipFill>
                      <a:blip r:embed="rId29"/>
                      <a:stretch>
                        <a:fillRect/>
                      </a:stretch>
                    </p:blipFill>
                    <p:spPr>
                      <a:xfrm>
                        <a:off x="1331031" y="4994175"/>
                        <a:ext cx="268276" cy="302243"/>
                      </a:xfrm>
                      <a:prstGeom prst="rect">
                        <a:avLst/>
                      </a:prstGeom>
                    </p:spPr>
                  </p:pic>
                </p:oleObj>
              </mc:Fallback>
            </mc:AlternateContent>
          </a:graphicData>
        </a:graphic>
      </p:graphicFrame>
      <p:graphicFrame>
        <p:nvGraphicFramePr>
          <p:cNvPr id="57" name="Object 56"/>
          <p:cNvGraphicFramePr>
            <a:graphicFrameLocks noChangeAspect="1"/>
          </p:cNvGraphicFramePr>
          <p:nvPr>
            <p:extLst>
              <p:ext uri="{D42A27DB-BD31-4B8C-83A1-F6EECF244321}">
                <p14:modId xmlns:p14="http://schemas.microsoft.com/office/powerpoint/2010/main" val="752691483"/>
              </p:ext>
            </p:extLst>
          </p:nvPr>
        </p:nvGraphicFramePr>
        <p:xfrm>
          <a:off x="2927254" y="4973986"/>
          <a:ext cx="247457" cy="312577"/>
        </p:xfrm>
        <a:graphic>
          <a:graphicData uri="http://schemas.openxmlformats.org/presentationml/2006/ole">
            <mc:AlternateContent xmlns:mc="http://schemas.openxmlformats.org/markup-compatibility/2006">
              <mc:Choice xmlns:v="urn:schemas-microsoft-com:vml" Requires="v">
                <p:oleObj spid="_x0000_s8319" name="Equation" r:id="rId30" imgW="177646" imgH="228402" progId="Equation.DSMT4">
                  <p:embed/>
                </p:oleObj>
              </mc:Choice>
              <mc:Fallback>
                <p:oleObj name="Equation" r:id="rId30" imgW="177646" imgH="228402" progId="Equation.DSMT4">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927254" y="4973986"/>
                        <a:ext cx="247457" cy="312577"/>
                      </a:xfrm>
                      <a:prstGeom prst="rect">
                        <a:avLst/>
                      </a:prstGeom>
                      <a:noFill/>
                    </p:spPr>
                  </p:pic>
                </p:oleObj>
              </mc:Fallback>
            </mc:AlternateContent>
          </a:graphicData>
        </a:graphic>
      </p:graphicFrame>
      <p:graphicFrame>
        <p:nvGraphicFramePr>
          <p:cNvPr id="58" name="Object 57"/>
          <p:cNvGraphicFramePr>
            <a:graphicFrameLocks noChangeAspect="1"/>
          </p:cNvGraphicFramePr>
          <p:nvPr>
            <p:extLst>
              <p:ext uri="{D42A27DB-BD31-4B8C-83A1-F6EECF244321}">
                <p14:modId xmlns:p14="http://schemas.microsoft.com/office/powerpoint/2010/main" val="390413787"/>
              </p:ext>
            </p:extLst>
          </p:nvPr>
        </p:nvGraphicFramePr>
        <p:xfrm>
          <a:off x="3655536" y="4994175"/>
          <a:ext cx="268276" cy="302243"/>
        </p:xfrm>
        <a:graphic>
          <a:graphicData uri="http://schemas.openxmlformats.org/presentationml/2006/ole">
            <mc:AlternateContent xmlns:mc="http://schemas.openxmlformats.org/markup-compatibility/2006">
              <mc:Choice xmlns:v="urn:schemas-microsoft-com:vml" Requires="v">
                <p:oleObj spid="_x0000_s8320" name="Equation" r:id="rId31" imgW="126720" imgH="139680" progId="Equation.DSMT4">
                  <p:embed/>
                </p:oleObj>
              </mc:Choice>
              <mc:Fallback>
                <p:oleObj name="Equation" r:id="rId31" imgW="126720" imgH="139680" progId="Equation.DSMT4">
                  <p:embed/>
                  <p:pic>
                    <p:nvPicPr>
                      <p:cNvPr id="0" name=""/>
                      <p:cNvPicPr/>
                      <p:nvPr/>
                    </p:nvPicPr>
                    <p:blipFill>
                      <a:blip r:embed="rId29"/>
                      <a:stretch>
                        <a:fillRect/>
                      </a:stretch>
                    </p:blipFill>
                    <p:spPr>
                      <a:xfrm>
                        <a:off x="3655536" y="4994175"/>
                        <a:ext cx="268276" cy="302243"/>
                      </a:xfrm>
                      <a:prstGeom prst="rect">
                        <a:avLst/>
                      </a:prstGeom>
                    </p:spPr>
                  </p:pic>
                </p:oleObj>
              </mc:Fallback>
            </mc:AlternateContent>
          </a:graphicData>
        </a:graphic>
      </p:graphicFrame>
      <p:graphicFrame>
        <p:nvGraphicFramePr>
          <p:cNvPr id="59" name="Object 58"/>
          <p:cNvGraphicFramePr>
            <a:graphicFrameLocks noChangeAspect="1"/>
          </p:cNvGraphicFramePr>
          <p:nvPr>
            <p:extLst>
              <p:ext uri="{D42A27DB-BD31-4B8C-83A1-F6EECF244321}">
                <p14:modId xmlns:p14="http://schemas.microsoft.com/office/powerpoint/2010/main" val="3910965873"/>
              </p:ext>
            </p:extLst>
          </p:nvPr>
        </p:nvGraphicFramePr>
        <p:xfrm>
          <a:off x="5053296" y="4945666"/>
          <a:ext cx="276311" cy="364122"/>
        </p:xfrm>
        <a:graphic>
          <a:graphicData uri="http://schemas.openxmlformats.org/presentationml/2006/ole">
            <mc:AlternateContent xmlns:mc="http://schemas.openxmlformats.org/markup-compatibility/2006">
              <mc:Choice xmlns:v="urn:schemas-microsoft-com:vml" Requires="v">
                <p:oleObj spid="_x0000_s8321" name="Equation" r:id="rId32" imgW="177480" imgH="228600" progId="Equation.DSMT4">
                  <p:embed/>
                </p:oleObj>
              </mc:Choice>
              <mc:Fallback>
                <p:oleObj name="Equation" r:id="rId32" imgW="177480" imgH="228600" progId="Equation.DSMT4">
                  <p:embed/>
                  <p:pic>
                    <p:nvPicPr>
                      <p:cNvPr id="0" name=""/>
                      <p:cNvPicPr/>
                      <p:nvPr/>
                    </p:nvPicPr>
                    <p:blipFill>
                      <a:blip r:embed="rId33"/>
                      <a:stretch>
                        <a:fillRect/>
                      </a:stretch>
                    </p:blipFill>
                    <p:spPr>
                      <a:xfrm>
                        <a:off x="5053296" y="4945666"/>
                        <a:ext cx="276311" cy="364122"/>
                      </a:xfrm>
                      <a:prstGeom prst="rect">
                        <a:avLst/>
                      </a:prstGeom>
                    </p:spPr>
                  </p:pic>
                </p:oleObj>
              </mc:Fallback>
            </mc:AlternateContent>
          </a:graphicData>
        </a:graphic>
      </p:graphicFrame>
      <p:sp>
        <p:nvSpPr>
          <p:cNvPr id="60" name="TextBox 59"/>
          <p:cNvSpPr txBox="1"/>
          <p:nvPr/>
        </p:nvSpPr>
        <p:spPr>
          <a:xfrm>
            <a:off x="5879627" y="3738021"/>
            <a:ext cx="3007089" cy="1754326"/>
          </a:xfrm>
          <a:prstGeom prst="rect">
            <a:avLst/>
          </a:prstGeom>
          <a:noFill/>
        </p:spPr>
        <p:txBody>
          <a:bodyPr wrap="square" rtlCol="0">
            <a:spAutoFit/>
          </a:bodyPr>
          <a:lstStyle/>
          <a:p>
            <a:r>
              <a:rPr lang="zh-CN" altLang="en-US" dirty="0" smtClean="0"/>
              <a:t>例如：第</a:t>
            </a:r>
            <a:r>
              <a:rPr lang="en-US" altLang="zh-CN" dirty="0" smtClean="0"/>
              <a:t>1</a:t>
            </a:r>
            <a:r>
              <a:rPr lang="zh-CN" altLang="en-US" dirty="0" smtClean="0"/>
              <a:t>阶段休息</a:t>
            </a:r>
            <a:r>
              <a:rPr lang="en-US" altLang="zh-CN" dirty="0" smtClean="0"/>
              <a:t>1</a:t>
            </a:r>
            <a:r>
              <a:rPr lang="zh-CN" altLang="en-US" dirty="0" smtClean="0"/>
              <a:t>天、第</a:t>
            </a:r>
            <a:r>
              <a:rPr lang="en-US" altLang="zh-CN" dirty="0" smtClean="0"/>
              <a:t>2</a:t>
            </a:r>
            <a:r>
              <a:rPr lang="zh-CN" altLang="en-US" dirty="0" smtClean="0"/>
              <a:t>阶段也休息</a:t>
            </a:r>
            <a:r>
              <a:rPr lang="en-US" altLang="zh-CN" dirty="0" smtClean="0"/>
              <a:t>1</a:t>
            </a:r>
            <a:r>
              <a:rPr lang="zh-CN" altLang="en-US" dirty="0" smtClean="0"/>
              <a:t>天，那么第</a:t>
            </a:r>
            <a:r>
              <a:rPr lang="en-US" altLang="zh-CN" dirty="0" smtClean="0"/>
              <a:t>2</a:t>
            </a:r>
            <a:r>
              <a:rPr lang="zh-CN" altLang="en-US" dirty="0" smtClean="0"/>
              <a:t>阶段的休息程度就为</a:t>
            </a:r>
            <a:r>
              <a:rPr lang="en-US" altLang="zh-CN" dirty="0" smtClean="0"/>
              <a:t>1</a:t>
            </a:r>
            <a:r>
              <a:rPr lang="zh-CN" altLang="en-US" dirty="0" smtClean="0"/>
              <a:t>，查表得到学习状态量值为</a:t>
            </a:r>
            <a:r>
              <a:rPr lang="en-US" altLang="zh-CN" dirty="0" smtClean="0"/>
              <a:t>2</a:t>
            </a:r>
            <a:r>
              <a:rPr lang="zh-CN" altLang="en-US" dirty="0" smtClean="0"/>
              <a:t>，若第</a:t>
            </a:r>
            <a:r>
              <a:rPr lang="en-US" altLang="zh-CN" dirty="0" smtClean="0"/>
              <a:t>2</a:t>
            </a:r>
            <a:r>
              <a:rPr lang="zh-CN" altLang="en-US" dirty="0" smtClean="0"/>
              <a:t>阶段总共有</a:t>
            </a:r>
            <a:r>
              <a:rPr lang="en-US" altLang="zh-CN" dirty="0" smtClean="0"/>
              <a:t>5</a:t>
            </a:r>
            <a:r>
              <a:rPr lang="zh-CN" altLang="en-US" dirty="0" smtClean="0"/>
              <a:t>天，那么第</a:t>
            </a:r>
            <a:r>
              <a:rPr lang="en-US" altLang="zh-CN" dirty="0" smtClean="0"/>
              <a:t>2</a:t>
            </a:r>
            <a:r>
              <a:rPr lang="zh-CN" altLang="en-US" dirty="0" smtClean="0"/>
              <a:t>阶段效率就为</a:t>
            </a:r>
            <a:r>
              <a:rPr lang="en-US" altLang="zh-CN" dirty="0" smtClean="0"/>
              <a:t>1.</a:t>
            </a:r>
            <a:endParaRPr lang="zh-CN" altLang="en-US" dirty="0"/>
          </a:p>
        </p:txBody>
      </p:sp>
    </p:spTree>
    <p:extLst>
      <p:ext uri="{BB962C8B-B14F-4D97-AF65-F5344CB8AC3E}">
        <p14:creationId xmlns:p14="http://schemas.microsoft.com/office/powerpoint/2010/main" val="3877547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500"/>
                                        <p:tgtEl>
                                          <p:spTgt spid="11"/>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par>
                                <p:cTn id="14" presetID="22" presetClass="entr" presetSubtype="4"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down)">
                                      <p:cBhvr>
                                        <p:cTn id="16" dur="500"/>
                                        <p:tgtEl>
                                          <p:spTgt spid="13"/>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down)">
                                      <p:cBhvr>
                                        <p:cTn id="19" dur="500"/>
                                        <p:tgtEl>
                                          <p:spTgt spid="14"/>
                                        </p:tgtEl>
                                      </p:cBhvr>
                                    </p:animEffect>
                                  </p:childTnLst>
                                </p:cTn>
                              </p:par>
                              <p:par>
                                <p:cTn id="20" presetID="22" presetClass="entr" presetSubtype="4" fill="hold"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down)">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down)">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down)">
                                      <p:cBhvr>
                                        <p:cTn id="32" dur="500"/>
                                        <p:tgtEl>
                                          <p:spTgt spid="20"/>
                                        </p:tgtEl>
                                      </p:cBhvr>
                                    </p:animEffect>
                                  </p:childTnLst>
                                </p:cTn>
                              </p:par>
                              <p:par>
                                <p:cTn id="33" presetID="22" presetClass="entr" presetSubtype="4" fill="hold"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wipe(down)">
                                      <p:cBhvr>
                                        <p:cTn id="35" dur="500"/>
                                        <p:tgtEl>
                                          <p:spTgt spid="22"/>
                                        </p:tgtEl>
                                      </p:cBhvr>
                                    </p:animEffect>
                                  </p:childTnLst>
                                </p:cTn>
                              </p:par>
                              <p:par>
                                <p:cTn id="36" presetID="22" presetClass="entr" presetSubtype="4" fill="hold" nodeType="with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wipe(down)">
                                      <p:cBhvr>
                                        <p:cTn id="38" dur="500"/>
                                        <p:tgtEl>
                                          <p:spTgt spid="24"/>
                                        </p:tgtEl>
                                      </p:cBhvr>
                                    </p:animEffect>
                                  </p:childTnLst>
                                </p:cTn>
                              </p:par>
                              <p:par>
                                <p:cTn id="39" presetID="22" presetClass="entr" presetSubtype="4" fill="hold" nodeType="with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wipe(down)">
                                      <p:cBhvr>
                                        <p:cTn id="41" dur="500"/>
                                        <p:tgtEl>
                                          <p:spTgt spid="26"/>
                                        </p:tgtEl>
                                      </p:cBhvr>
                                    </p:animEffect>
                                  </p:childTnLst>
                                </p:cTn>
                              </p:par>
                              <p:par>
                                <p:cTn id="42" presetID="22" presetClass="entr" presetSubtype="4" fill="hold" nodeType="with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wipe(down)">
                                      <p:cBhvr>
                                        <p:cTn id="44" dur="500"/>
                                        <p:tgtEl>
                                          <p:spTgt spid="27"/>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wipe(down)">
                                      <p:cBhvr>
                                        <p:cTn id="49" dur="500"/>
                                        <p:tgtEl>
                                          <p:spTgt spid="19"/>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9"/>
                                        </p:tgtEl>
                                        <p:attrNameLst>
                                          <p:attrName>style.visibility</p:attrName>
                                        </p:attrNameLst>
                                      </p:cBhvr>
                                      <p:to>
                                        <p:strVal val="hidden"/>
                                      </p:to>
                                    </p:set>
                                  </p:childTnLst>
                                </p:cTn>
                              </p:par>
                              <p:par>
                                <p:cTn id="54" presetID="22" presetClass="entr" presetSubtype="4" fill="hold" grpId="0" nodeType="withEffect">
                                  <p:stCondLst>
                                    <p:cond delay="0"/>
                                  </p:stCondLst>
                                  <p:childTnLst>
                                    <p:set>
                                      <p:cBhvr>
                                        <p:cTn id="55" dur="1" fill="hold">
                                          <p:stCondLst>
                                            <p:cond delay="0"/>
                                          </p:stCondLst>
                                        </p:cTn>
                                        <p:tgtEl>
                                          <p:spTgt spid="31"/>
                                        </p:tgtEl>
                                        <p:attrNameLst>
                                          <p:attrName>style.visibility</p:attrName>
                                        </p:attrNameLst>
                                      </p:cBhvr>
                                      <p:to>
                                        <p:strVal val="visible"/>
                                      </p:to>
                                    </p:set>
                                    <p:animEffect transition="in" filter="wipe(down)">
                                      <p:cBhvr>
                                        <p:cTn id="56" dur="500"/>
                                        <p:tgtEl>
                                          <p:spTgt spid="31"/>
                                        </p:tgtEl>
                                      </p:cBhvr>
                                    </p:animEffect>
                                  </p:childTnLst>
                                </p:cTn>
                              </p:par>
                              <p:par>
                                <p:cTn id="57" presetID="22" presetClass="entr" presetSubtype="4" fill="hold" nodeType="withEffect">
                                  <p:stCondLst>
                                    <p:cond delay="0"/>
                                  </p:stCondLst>
                                  <p:childTnLst>
                                    <p:set>
                                      <p:cBhvr>
                                        <p:cTn id="58" dur="1" fill="hold">
                                          <p:stCondLst>
                                            <p:cond delay="0"/>
                                          </p:stCondLst>
                                        </p:cTn>
                                        <p:tgtEl>
                                          <p:spTgt spid="48"/>
                                        </p:tgtEl>
                                        <p:attrNameLst>
                                          <p:attrName>style.visibility</p:attrName>
                                        </p:attrNameLst>
                                      </p:cBhvr>
                                      <p:to>
                                        <p:strVal val="visible"/>
                                      </p:to>
                                    </p:set>
                                    <p:animEffect transition="in" filter="wipe(down)">
                                      <p:cBhvr>
                                        <p:cTn id="59" dur="500"/>
                                        <p:tgtEl>
                                          <p:spTgt spid="48"/>
                                        </p:tgtEl>
                                      </p:cBhvr>
                                    </p:animEffect>
                                  </p:childTnLst>
                                </p:cTn>
                              </p:par>
                              <p:par>
                                <p:cTn id="60" presetID="22" presetClass="entr" presetSubtype="4" fill="hold" nodeType="with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wipe(down)">
                                      <p:cBhvr>
                                        <p:cTn id="62" dur="500"/>
                                        <p:tgtEl>
                                          <p:spTgt spid="3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37"/>
                                        </p:tgtEl>
                                        <p:attrNameLst>
                                          <p:attrName>style.visibility</p:attrName>
                                        </p:attrNameLst>
                                      </p:cBhvr>
                                      <p:to>
                                        <p:strVal val="visible"/>
                                      </p:to>
                                    </p:set>
                                    <p:animEffect transition="in" filter="wipe(down)">
                                      <p:cBhvr>
                                        <p:cTn id="67" dur="500"/>
                                        <p:tgtEl>
                                          <p:spTgt spid="37"/>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9"/>
                                        </p:tgtEl>
                                        <p:attrNameLst>
                                          <p:attrName>style.visibility</p:attrName>
                                        </p:attrNameLst>
                                      </p:cBhvr>
                                      <p:to>
                                        <p:strVal val="hidden"/>
                                      </p:to>
                                    </p:set>
                                  </p:childTnLst>
                                </p:cTn>
                              </p:par>
                              <p:par>
                                <p:cTn id="72" presetID="1" presetClass="exit" presetSubtype="0" fill="hold" grpId="1" nodeType="withEffect">
                                  <p:stCondLst>
                                    <p:cond delay="0"/>
                                  </p:stCondLst>
                                  <p:childTnLst>
                                    <p:set>
                                      <p:cBhvr>
                                        <p:cTn id="73" dur="1" fill="hold">
                                          <p:stCondLst>
                                            <p:cond delay="0"/>
                                          </p:stCondLst>
                                        </p:cTn>
                                        <p:tgtEl>
                                          <p:spTgt spid="11"/>
                                        </p:tgtEl>
                                        <p:attrNameLst>
                                          <p:attrName>style.visibility</p:attrName>
                                        </p:attrNameLst>
                                      </p:cBhvr>
                                      <p:to>
                                        <p:strVal val="hidden"/>
                                      </p:to>
                                    </p:set>
                                  </p:childTnLst>
                                </p:cTn>
                              </p:par>
                              <p:par>
                                <p:cTn id="74" presetID="1" presetClass="exit" presetSubtype="0" fill="hold" grpId="1" nodeType="withEffect">
                                  <p:stCondLst>
                                    <p:cond delay="0"/>
                                  </p:stCondLst>
                                  <p:childTnLst>
                                    <p:set>
                                      <p:cBhvr>
                                        <p:cTn id="75" dur="1" fill="hold">
                                          <p:stCondLst>
                                            <p:cond delay="0"/>
                                          </p:stCondLst>
                                        </p:cTn>
                                        <p:tgtEl>
                                          <p:spTgt spid="8"/>
                                        </p:tgtEl>
                                        <p:attrNameLst>
                                          <p:attrName>style.visibility</p:attrName>
                                        </p:attrNameLst>
                                      </p:cBhvr>
                                      <p:to>
                                        <p:strVal val="hidden"/>
                                      </p:to>
                                    </p:set>
                                  </p:childTnLst>
                                </p:cTn>
                              </p:par>
                              <p:par>
                                <p:cTn id="76" presetID="1" presetClass="exit" presetSubtype="0" fill="hold" nodeType="withEffect">
                                  <p:stCondLst>
                                    <p:cond delay="0"/>
                                  </p:stCondLst>
                                  <p:childTnLst>
                                    <p:set>
                                      <p:cBhvr>
                                        <p:cTn id="77" dur="1" fill="hold">
                                          <p:stCondLst>
                                            <p:cond delay="0"/>
                                          </p:stCondLst>
                                        </p:cTn>
                                        <p:tgtEl>
                                          <p:spTgt spid="13"/>
                                        </p:tgtEl>
                                        <p:attrNameLst>
                                          <p:attrName>style.visibility</p:attrName>
                                        </p:attrNameLst>
                                      </p:cBhvr>
                                      <p:to>
                                        <p:strVal val="hidden"/>
                                      </p:to>
                                    </p:set>
                                  </p:childTnLst>
                                </p:cTn>
                              </p:par>
                              <p:par>
                                <p:cTn id="78" presetID="1" presetClass="exit" presetSubtype="0" fill="hold" grpId="1" nodeType="withEffect">
                                  <p:stCondLst>
                                    <p:cond delay="0"/>
                                  </p:stCondLst>
                                  <p:childTnLst>
                                    <p:set>
                                      <p:cBhvr>
                                        <p:cTn id="79" dur="1" fill="hold">
                                          <p:stCondLst>
                                            <p:cond delay="0"/>
                                          </p:stCondLst>
                                        </p:cTn>
                                        <p:tgtEl>
                                          <p:spTgt spid="14"/>
                                        </p:tgtEl>
                                        <p:attrNameLst>
                                          <p:attrName>style.visibility</p:attrName>
                                        </p:attrNameLst>
                                      </p:cBhvr>
                                      <p:to>
                                        <p:strVal val="hidden"/>
                                      </p:to>
                                    </p:set>
                                  </p:childTnLst>
                                </p:cTn>
                              </p:par>
                              <p:par>
                                <p:cTn id="80" presetID="1" presetClass="exit" presetSubtype="0" fill="hold" nodeType="withEffect">
                                  <p:stCondLst>
                                    <p:cond delay="0"/>
                                  </p:stCondLst>
                                  <p:childTnLst>
                                    <p:set>
                                      <p:cBhvr>
                                        <p:cTn id="81" dur="1" fill="hold">
                                          <p:stCondLst>
                                            <p:cond delay="0"/>
                                          </p:stCondLst>
                                        </p:cTn>
                                        <p:tgtEl>
                                          <p:spTgt spid="16"/>
                                        </p:tgtEl>
                                        <p:attrNameLst>
                                          <p:attrName>style.visibility</p:attrName>
                                        </p:attrNameLst>
                                      </p:cBhvr>
                                      <p:to>
                                        <p:strVal val="hidden"/>
                                      </p:to>
                                    </p:set>
                                  </p:childTnLst>
                                </p:cTn>
                              </p:par>
                              <p:par>
                                <p:cTn id="82" presetID="1" presetClass="exit" presetSubtype="0" fill="hold" nodeType="withEffect">
                                  <p:stCondLst>
                                    <p:cond delay="0"/>
                                  </p:stCondLst>
                                  <p:childTnLst>
                                    <p:set>
                                      <p:cBhvr>
                                        <p:cTn id="83" dur="1" fill="hold">
                                          <p:stCondLst>
                                            <p:cond delay="0"/>
                                          </p:stCondLst>
                                        </p:cTn>
                                        <p:tgtEl>
                                          <p:spTgt spid="18"/>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20"/>
                                        </p:tgtEl>
                                        <p:attrNameLst>
                                          <p:attrName>style.visibility</p:attrName>
                                        </p:attrNameLst>
                                      </p:cBhvr>
                                      <p:to>
                                        <p:strVal val="hidden"/>
                                      </p:to>
                                    </p:set>
                                  </p:childTnLst>
                                </p:cTn>
                              </p:par>
                              <p:par>
                                <p:cTn id="86" presetID="1" presetClass="exit" presetSubtype="0" fill="hold" nodeType="withEffect">
                                  <p:stCondLst>
                                    <p:cond delay="0"/>
                                  </p:stCondLst>
                                  <p:childTnLst>
                                    <p:set>
                                      <p:cBhvr>
                                        <p:cTn id="87" dur="1" fill="hold">
                                          <p:stCondLst>
                                            <p:cond delay="0"/>
                                          </p:stCondLst>
                                        </p:cTn>
                                        <p:tgtEl>
                                          <p:spTgt spid="22"/>
                                        </p:tgtEl>
                                        <p:attrNameLst>
                                          <p:attrName>style.visibility</p:attrName>
                                        </p:attrNameLst>
                                      </p:cBhvr>
                                      <p:to>
                                        <p:strVal val="hidden"/>
                                      </p:to>
                                    </p:set>
                                  </p:childTnLst>
                                </p:cTn>
                              </p:par>
                              <p:par>
                                <p:cTn id="88" presetID="1" presetClass="exit" presetSubtype="0" fill="hold" nodeType="withEffect">
                                  <p:stCondLst>
                                    <p:cond delay="0"/>
                                  </p:stCondLst>
                                  <p:childTnLst>
                                    <p:set>
                                      <p:cBhvr>
                                        <p:cTn id="89" dur="1" fill="hold">
                                          <p:stCondLst>
                                            <p:cond delay="0"/>
                                          </p:stCondLst>
                                        </p:cTn>
                                        <p:tgtEl>
                                          <p:spTgt spid="24"/>
                                        </p:tgtEl>
                                        <p:attrNameLst>
                                          <p:attrName>style.visibility</p:attrName>
                                        </p:attrNameLst>
                                      </p:cBhvr>
                                      <p:to>
                                        <p:strVal val="hidden"/>
                                      </p:to>
                                    </p:set>
                                  </p:childTnLst>
                                </p:cTn>
                              </p:par>
                              <p:par>
                                <p:cTn id="90" presetID="1" presetClass="exit" presetSubtype="0" fill="hold" nodeType="withEffect">
                                  <p:stCondLst>
                                    <p:cond delay="0"/>
                                  </p:stCondLst>
                                  <p:childTnLst>
                                    <p:set>
                                      <p:cBhvr>
                                        <p:cTn id="91" dur="1" fill="hold">
                                          <p:stCondLst>
                                            <p:cond delay="0"/>
                                          </p:stCondLst>
                                        </p:cTn>
                                        <p:tgtEl>
                                          <p:spTgt spid="26"/>
                                        </p:tgtEl>
                                        <p:attrNameLst>
                                          <p:attrName>style.visibility</p:attrName>
                                        </p:attrNameLst>
                                      </p:cBhvr>
                                      <p:to>
                                        <p:strVal val="hidden"/>
                                      </p:to>
                                    </p:set>
                                  </p:childTnLst>
                                </p:cTn>
                              </p:par>
                              <p:par>
                                <p:cTn id="92" presetID="1" presetClass="exit" presetSubtype="0" fill="hold" nodeType="withEffect">
                                  <p:stCondLst>
                                    <p:cond delay="0"/>
                                  </p:stCondLst>
                                  <p:childTnLst>
                                    <p:set>
                                      <p:cBhvr>
                                        <p:cTn id="93" dur="1" fill="hold">
                                          <p:stCondLst>
                                            <p:cond delay="0"/>
                                          </p:stCondLst>
                                        </p:cTn>
                                        <p:tgtEl>
                                          <p:spTgt spid="27"/>
                                        </p:tgtEl>
                                        <p:attrNameLst>
                                          <p:attrName>style.visibility</p:attrName>
                                        </p:attrNameLst>
                                      </p:cBhvr>
                                      <p:to>
                                        <p:strVal val="hidden"/>
                                      </p:to>
                                    </p:set>
                                  </p:childTnLst>
                                </p:cTn>
                              </p:par>
                              <p:par>
                                <p:cTn id="94" presetID="22" presetClass="entr" presetSubtype="4" fill="hold" nodeType="withEffect">
                                  <p:stCondLst>
                                    <p:cond delay="0"/>
                                  </p:stCondLst>
                                  <p:childTnLst>
                                    <p:set>
                                      <p:cBhvr>
                                        <p:cTn id="95" dur="1" fill="hold">
                                          <p:stCondLst>
                                            <p:cond delay="0"/>
                                          </p:stCondLst>
                                        </p:cTn>
                                        <p:tgtEl>
                                          <p:spTgt spid="50"/>
                                        </p:tgtEl>
                                        <p:attrNameLst>
                                          <p:attrName>style.visibility</p:attrName>
                                        </p:attrNameLst>
                                      </p:cBhvr>
                                      <p:to>
                                        <p:strVal val="visible"/>
                                      </p:to>
                                    </p:set>
                                    <p:animEffect transition="in" filter="wipe(down)">
                                      <p:cBhvr>
                                        <p:cTn id="96" dur="500"/>
                                        <p:tgtEl>
                                          <p:spTgt spid="50"/>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4" fill="hold" grpId="0" nodeType="clickEffect">
                                  <p:stCondLst>
                                    <p:cond delay="0"/>
                                  </p:stCondLst>
                                  <p:childTnLst>
                                    <p:set>
                                      <p:cBhvr>
                                        <p:cTn id="100" dur="1" fill="hold">
                                          <p:stCondLst>
                                            <p:cond delay="0"/>
                                          </p:stCondLst>
                                        </p:cTn>
                                        <p:tgtEl>
                                          <p:spTgt spid="53"/>
                                        </p:tgtEl>
                                        <p:attrNameLst>
                                          <p:attrName>style.visibility</p:attrName>
                                        </p:attrNameLst>
                                      </p:cBhvr>
                                      <p:to>
                                        <p:strVal val="visible"/>
                                      </p:to>
                                    </p:set>
                                    <p:animEffect transition="in" filter="wipe(down)">
                                      <p:cBhvr>
                                        <p:cTn id="101" dur="500"/>
                                        <p:tgtEl>
                                          <p:spTgt spid="53"/>
                                        </p:tgtEl>
                                      </p:cBhvr>
                                    </p:animEffect>
                                  </p:childTnLst>
                                </p:cTn>
                              </p:par>
                              <p:par>
                                <p:cTn id="102" presetID="22" presetClass="entr" presetSubtype="4" fill="hold" nodeType="withEffect">
                                  <p:stCondLst>
                                    <p:cond delay="0"/>
                                  </p:stCondLst>
                                  <p:childTnLst>
                                    <p:set>
                                      <p:cBhvr>
                                        <p:cTn id="103" dur="1" fill="hold">
                                          <p:stCondLst>
                                            <p:cond delay="0"/>
                                          </p:stCondLst>
                                        </p:cTn>
                                        <p:tgtEl>
                                          <p:spTgt spid="59"/>
                                        </p:tgtEl>
                                        <p:attrNameLst>
                                          <p:attrName>style.visibility</p:attrName>
                                        </p:attrNameLst>
                                      </p:cBhvr>
                                      <p:to>
                                        <p:strVal val="visible"/>
                                      </p:to>
                                    </p:set>
                                    <p:animEffect transition="in" filter="wipe(down)">
                                      <p:cBhvr>
                                        <p:cTn id="104" dur="500"/>
                                        <p:tgtEl>
                                          <p:spTgt spid="59"/>
                                        </p:tgtEl>
                                      </p:cBhvr>
                                    </p:animEffect>
                                  </p:childTnLst>
                                </p:cTn>
                              </p:par>
                              <p:par>
                                <p:cTn id="105" presetID="22" presetClass="entr" presetSubtype="4" fill="hold" nodeType="withEffect">
                                  <p:stCondLst>
                                    <p:cond delay="0"/>
                                  </p:stCondLst>
                                  <p:childTnLst>
                                    <p:set>
                                      <p:cBhvr>
                                        <p:cTn id="106" dur="1" fill="hold">
                                          <p:stCondLst>
                                            <p:cond delay="0"/>
                                          </p:stCondLst>
                                        </p:cTn>
                                        <p:tgtEl>
                                          <p:spTgt spid="55"/>
                                        </p:tgtEl>
                                        <p:attrNameLst>
                                          <p:attrName>style.visibility</p:attrName>
                                        </p:attrNameLst>
                                      </p:cBhvr>
                                      <p:to>
                                        <p:strVal val="visible"/>
                                      </p:to>
                                    </p:set>
                                    <p:animEffect transition="in" filter="wipe(down)">
                                      <p:cBhvr>
                                        <p:cTn id="107" dur="500"/>
                                        <p:tgtEl>
                                          <p:spTgt spid="55"/>
                                        </p:tgtEl>
                                      </p:cBhvr>
                                    </p:animEffect>
                                  </p:childTnLst>
                                </p:cTn>
                              </p:par>
                              <p:par>
                                <p:cTn id="108" presetID="22" presetClass="entr" presetSubtype="4" fill="hold" nodeType="withEffect">
                                  <p:stCondLst>
                                    <p:cond delay="0"/>
                                  </p:stCondLst>
                                  <p:childTnLst>
                                    <p:set>
                                      <p:cBhvr>
                                        <p:cTn id="109" dur="1" fill="hold">
                                          <p:stCondLst>
                                            <p:cond delay="0"/>
                                          </p:stCondLst>
                                        </p:cTn>
                                        <p:tgtEl>
                                          <p:spTgt spid="57"/>
                                        </p:tgtEl>
                                        <p:attrNameLst>
                                          <p:attrName>style.visibility</p:attrName>
                                        </p:attrNameLst>
                                      </p:cBhvr>
                                      <p:to>
                                        <p:strVal val="visible"/>
                                      </p:to>
                                    </p:set>
                                    <p:animEffect transition="in" filter="wipe(down)">
                                      <p:cBhvr>
                                        <p:cTn id="110" dur="500"/>
                                        <p:tgtEl>
                                          <p:spTgt spid="57"/>
                                        </p:tgtEl>
                                      </p:cBhvr>
                                    </p:animEffect>
                                  </p:childTnLst>
                                </p:cTn>
                              </p:par>
                              <p:par>
                                <p:cTn id="111" presetID="22" presetClass="entr" presetSubtype="4" fill="hold" nodeType="withEffect">
                                  <p:stCondLst>
                                    <p:cond delay="0"/>
                                  </p:stCondLst>
                                  <p:childTnLst>
                                    <p:set>
                                      <p:cBhvr>
                                        <p:cTn id="112" dur="1" fill="hold">
                                          <p:stCondLst>
                                            <p:cond delay="0"/>
                                          </p:stCondLst>
                                        </p:cTn>
                                        <p:tgtEl>
                                          <p:spTgt spid="58"/>
                                        </p:tgtEl>
                                        <p:attrNameLst>
                                          <p:attrName>style.visibility</p:attrName>
                                        </p:attrNameLst>
                                      </p:cBhvr>
                                      <p:to>
                                        <p:strVal val="visible"/>
                                      </p:to>
                                    </p:set>
                                    <p:animEffect transition="in" filter="wipe(down)">
                                      <p:cBhvr>
                                        <p:cTn id="113" dur="500"/>
                                        <p:tgtEl>
                                          <p:spTgt spid="58"/>
                                        </p:tgtEl>
                                      </p:cBhvr>
                                    </p:animEffect>
                                  </p:childTnLst>
                                </p:cTn>
                              </p:par>
                            </p:childTnLst>
                          </p:cTn>
                        </p:par>
                      </p:childTnLst>
                    </p:cTn>
                  </p:par>
                  <p:par>
                    <p:cTn id="114" fill="hold">
                      <p:stCondLst>
                        <p:cond delay="indefinite"/>
                      </p:stCondLst>
                      <p:childTnLst>
                        <p:par>
                          <p:cTn id="115" fill="hold">
                            <p:stCondLst>
                              <p:cond delay="0"/>
                            </p:stCondLst>
                            <p:childTnLst>
                              <p:par>
                                <p:cTn id="116" presetID="22" presetClass="entr" presetSubtype="4" fill="hold" nodeType="clickEffect">
                                  <p:stCondLst>
                                    <p:cond delay="0"/>
                                  </p:stCondLst>
                                  <p:childTnLst>
                                    <p:set>
                                      <p:cBhvr>
                                        <p:cTn id="117" dur="1" fill="hold">
                                          <p:stCondLst>
                                            <p:cond delay="0"/>
                                          </p:stCondLst>
                                        </p:cTn>
                                        <p:tgtEl>
                                          <p:spTgt spid="52"/>
                                        </p:tgtEl>
                                        <p:attrNameLst>
                                          <p:attrName>style.visibility</p:attrName>
                                        </p:attrNameLst>
                                      </p:cBhvr>
                                      <p:to>
                                        <p:strVal val="visible"/>
                                      </p:to>
                                    </p:set>
                                    <p:animEffect transition="in" filter="wipe(down)">
                                      <p:cBhvr>
                                        <p:cTn id="118" dur="500"/>
                                        <p:tgtEl>
                                          <p:spTgt spid="52"/>
                                        </p:tgtEl>
                                      </p:cBhvr>
                                    </p:animEffect>
                                  </p:childTnLst>
                                </p:cTn>
                              </p:par>
                            </p:childTnLst>
                          </p:cTn>
                        </p:par>
                      </p:childTnLst>
                    </p:cTn>
                  </p:par>
                  <p:par>
                    <p:cTn id="119" fill="hold">
                      <p:stCondLst>
                        <p:cond delay="indefinite"/>
                      </p:stCondLst>
                      <p:childTnLst>
                        <p:par>
                          <p:cTn id="120" fill="hold">
                            <p:stCondLst>
                              <p:cond delay="0"/>
                            </p:stCondLst>
                            <p:childTnLst>
                              <p:par>
                                <p:cTn id="121" presetID="22" presetClass="entr" presetSubtype="4" fill="hold" grpId="0" nodeType="clickEffect">
                                  <p:stCondLst>
                                    <p:cond delay="0"/>
                                  </p:stCondLst>
                                  <p:childTnLst>
                                    <p:set>
                                      <p:cBhvr>
                                        <p:cTn id="122" dur="1" fill="hold">
                                          <p:stCondLst>
                                            <p:cond delay="0"/>
                                          </p:stCondLst>
                                        </p:cTn>
                                        <p:tgtEl>
                                          <p:spTgt spid="60"/>
                                        </p:tgtEl>
                                        <p:attrNameLst>
                                          <p:attrName>style.visibility</p:attrName>
                                        </p:attrNameLst>
                                      </p:cBhvr>
                                      <p:to>
                                        <p:strVal val="visible"/>
                                      </p:to>
                                    </p:set>
                                    <p:animEffect transition="in" filter="wipe(down)">
                                      <p:cBhvr>
                                        <p:cTn id="123"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11" grpId="0"/>
      <p:bldP spid="11" grpId="1"/>
      <p:bldP spid="14" grpId="0"/>
      <p:bldP spid="14" grpId="1"/>
      <p:bldP spid="19" grpId="0"/>
      <p:bldP spid="19" grpId="1"/>
      <p:bldP spid="20" grpId="0"/>
      <p:bldP spid="20" grpId="1"/>
      <p:bldP spid="31" grpId="0"/>
      <p:bldP spid="53" grpId="0"/>
      <p:bldP spid="6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a:r>
              <a:rPr lang="zh-CN" altLang="en-US" sz="3200"/>
              <a:t>动态规划问题的基本特点</a:t>
            </a:r>
          </a:p>
        </p:txBody>
      </p:sp>
      <p:sp>
        <p:nvSpPr>
          <p:cNvPr id="6147" name="Rectangle 3"/>
          <p:cNvSpPr>
            <a:spLocks noGrp="1" noChangeArrowheads="1"/>
          </p:cNvSpPr>
          <p:nvPr>
            <p:ph idx="1"/>
          </p:nvPr>
        </p:nvSpPr>
        <p:spPr/>
        <p:txBody>
          <a:bodyPr>
            <a:normAutofit fontScale="92500" lnSpcReduction="10000"/>
          </a:bodyPr>
          <a:lstStyle/>
          <a:p>
            <a:r>
              <a:rPr lang="zh-CN" altLang="zh-CN" sz="2400"/>
              <a:t>1.问题可分为几个阶段，每个阶段都有一个对应的策略决策。</a:t>
            </a:r>
          </a:p>
          <a:p>
            <a:endParaRPr lang="zh-CN" altLang="zh-CN" sz="2400"/>
          </a:p>
          <a:p>
            <a:r>
              <a:rPr lang="zh-CN" altLang="zh-CN" sz="2400"/>
              <a:t>2.每个阶段都有一些与该阶段开始有关的状态。</a:t>
            </a:r>
          </a:p>
          <a:p>
            <a:endParaRPr lang="zh-CN" altLang="zh-CN" sz="2400"/>
          </a:p>
          <a:p>
            <a:r>
              <a:rPr lang="zh-CN" altLang="zh-CN" sz="2400"/>
              <a:t>3.每个阶段的策略结果都是从当前的状态变成下一阶段开始的状态。</a:t>
            </a:r>
          </a:p>
          <a:p>
            <a:endParaRPr lang="zh-CN" altLang="zh-CN" sz="2400"/>
          </a:p>
          <a:p>
            <a:r>
              <a:rPr lang="zh-CN" altLang="zh-CN" sz="2400"/>
              <a:t>4.设计求解过程是为整个问题找到一个最优策略。</a:t>
            </a:r>
          </a:p>
          <a:p>
            <a:endParaRPr lang="zh-CN" altLang="zh-CN" sz="2400"/>
          </a:p>
          <a:p>
            <a:endParaRPr lang="zh-CN" altLang="zh-CN" sz="1800"/>
          </a:p>
        </p:txBody>
      </p:sp>
    </p:spTree>
    <p:extLst>
      <p:ext uri="{BB962C8B-B14F-4D97-AF65-F5344CB8AC3E}">
        <p14:creationId xmlns:p14="http://schemas.microsoft.com/office/powerpoint/2010/main" val="1077885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idx="1"/>
          </p:nvPr>
        </p:nvSpPr>
        <p:spPr>
          <a:xfrm>
            <a:off x="762874" y="1425341"/>
            <a:ext cx="7886700" cy="5691188"/>
          </a:xfrm>
        </p:spPr>
        <p:txBody>
          <a:bodyPr>
            <a:normAutofit/>
          </a:bodyPr>
          <a:lstStyle/>
          <a:p>
            <a:r>
              <a:rPr lang="zh-CN" altLang="zh-CN" dirty="0"/>
              <a:t>5.已知目前阶段的状态，对于剩余阶段的最优策略与先前阶段所采用的策略无关。这称为动态规划的最优原理。</a:t>
            </a:r>
          </a:p>
          <a:p>
            <a:endParaRPr lang="zh-CN" altLang="zh-CN" dirty="0"/>
          </a:p>
          <a:p>
            <a:r>
              <a:rPr lang="zh-CN" altLang="zh-CN" dirty="0"/>
              <a:t>6.求解过程从为最后阶段找到最优策略开始。</a:t>
            </a:r>
          </a:p>
          <a:p>
            <a:endParaRPr lang="zh-CN" altLang="zh-CN" dirty="0"/>
          </a:p>
          <a:p>
            <a:r>
              <a:rPr lang="zh-CN" altLang="zh-CN" dirty="0"/>
              <a:t>7.如果知道阶段的最优策略，就可以确定第阶段的最优策略，因而得到递推关系。 </a:t>
            </a:r>
          </a:p>
          <a:p>
            <a:endParaRPr lang="zh-CN" altLang="zh-CN" dirty="0"/>
          </a:p>
          <a:p>
            <a:r>
              <a:rPr lang="zh-CN" altLang="zh-CN" dirty="0"/>
              <a:t>8.利用递推关系，求解过程从终点开始一步步逆序移动，每次都找到对应阶段的最优策略，知道找到最开始阶段的最优策略，这个最优策略就是整个问题的最优解决方案。</a:t>
            </a:r>
          </a:p>
        </p:txBody>
      </p:sp>
    </p:spTree>
    <p:extLst>
      <p:ext uri="{BB962C8B-B14F-4D97-AF65-F5344CB8AC3E}">
        <p14:creationId xmlns:p14="http://schemas.microsoft.com/office/powerpoint/2010/main" val="16829897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11204" y="1573139"/>
            <a:ext cx="7886700" cy="5954713"/>
          </a:xfrm>
        </p:spPr>
        <p:txBody>
          <a:bodyPr/>
          <a:lstStyle/>
          <a:p>
            <a:r>
              <a:rPr lang="zh-CN" altLang="en-US" sz="2000"/>
              <a:t>1</a:t>
            </a:r>
            <a:r>
              <a:rPr lang="zh-CN" altLang="en-US" sz="2000" b="1"/>
              <a:t>.最优化原理</a:t>
            </a:r>
            <a:r>
              <a:rPr lang="zh-CN" altLang="en-US" sz="2000"/>
              <a:t>（最优子结构性质）：一个最优化策略具有这样的性质，不对前面的决策所形成的状态而言，余下的诸决策必须构成最优策略。简而言之，一个最优化策略的子策略总是最优的。</a:t>
            </a:r>
            <a:br>
              <a:rPr lang="zh-CN" altLang="en-US" sz="2000"/>
            </a:br>
            <a:r>
              <a:rPr lang="zh-CN" altLang="en-US" sz="2000"/>
              <a:t/>
            </a:r>
            <a:br>
              <a:rPr lang="zh-CN" altLang="en-US" sz="2000"/>
            </a:br>
            <a:r>
              <a:rPr lang="zh-CN" altLang="en-US" sz="2000"/>
              <a:t>2.</a:t>
            </a:r>
            <a:r>
              <a:rPr lang="zh-CN" altLang="en-US" sz="2000" b="1"/>
              <a:t>无后效性</a:t>
            </a:r>
            <a:r>
              <a:rPr lang="zh-CN" altLang="en-US" sz="2000"/>
              <a:t>：将各阶段按照一定的次序排列好之后，对于某个给定的阶段状态，它以前各阶段的状态无法直接影响它未来的决策，而只能通过当前的这个状态。换句话说，每个状态都是过去历史的一个完整总结。</a:t>
            </a:r>
            <a:br>
              <a:rPr lang="zh-CN" altLang="en-US" sz="2000"/>
            </a:br>
            <a:r>
              <a:rPr lang="zh-CN" altLang="en-US" sz="2000"/>
              <a:t> </a:t>
            </a:r>
            <a:br>
              <a:rPr lang="zh-CN" altLang="en-US" sz="2000"/>
            </a:br>
            <a:r>
              <a:rPr lang="zh-CN" altLang="en-US" sz="2000"/>
              <a:t>3.</a:t>
            </a:r>
            <a:r>
              <a:rPr lang="zh-CN" altLang="en-US" sz="2000" b="1"/>
              <a:t>子问题的重叠性</a:t>
            </a:r>
            <a:r>
              <a:rPr lang="zh-CN" altLang="en-US" sz="2000"/>
              <a:t> ：动态规划将原来具有指数级时间复杂度的搜索算法改进成了具有多项式时间复杂度的算法。</a:t>
            </a:r>
            <a:br>
              <a:rPr lang="zh-CN" altLang="en-US" sz="2000"/>
            </a:br>
            <a:r>
              <a:rPr lang="zh-CN" altLang="en-US" sz="2000"/>
              <a:t/>
            </a:r>
            <a:br>
              <a:rPr lang="zh-CN" altLang="en-US" sz="2000"/>
            </a:br>
            <a:r>
              <a:rPr lang="zh-CN" altLang="en-US" sz="2000"/>
              <a:t>动态规划实质上是一种</a:t>
            </a:r>
            <a:r>
              <a:rPr lang="zh-CN" altLang="en-US" sz="2000" b="1"/>
              <a:t>以空间换时间</a:t>
            </a:r>
            <a:r>
              <a:rPr lang="zh-CN" altLang="en-US" sz="2000"/>
              <a:t>的技术，它在实现的过程中，不得不存储产生过程中的各种状态，所以它的空间复杂度要大于其它的算法。</a:t>
            </a:r>
          </a:p>
        </p:txBody>
      </p:sp>
    </p:spTree>
    <p:extLst>
      <p:ext uri="{BB962C8B-B14F-4D97-AF65-F5344CB8AC3E}">
        <p14:creationId xmlns:p14="http://schemas.microsoft.com/office/powerpoint/2010/main" val="16951811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a:r>
              <a:rPr lang="zh-CN" altLang="en-US" sz="2800"/>
              <a:t>结课前方案设计：(6月22日-6月28日)</a:t>
            </a:r>
          </a:p>
        </p:txBody>
      </p:sp>
      <p:sp>
        <p:nvSpPr>
          <p:cNvPr id="9219" name="Rectangle 3"/>
          <p:cNvSpPr>
            <a:spLocks noGrp="1" noChangeArrowheads="1"/>
          </p:cNvSpPr>
          <p:nvPr>
            <p:ph idx="1"/>
          </p:nvPr>
        </p:nvSpPr>
        <p:spPr>
          <a:xfrm>
            <a:off x="794387" y="1849226"/>
            <a:ext cx="7772870" cy="5444455"/>
          </a:xfrm>
        </p:spPr>
        <p:txBody>
          <a:bodyPr>
            <a:normAutofit/>
          </a:bodyPr>
          <a:lstStyle/>
          <a:p>
            <a:pPr>
              <a:lnSpc>
                <a:spcPct val="70000"/>
              </a:lnSpc>
            </a:pPr>
            <a:r>
              <a:rPr lang="zh-CN" altLang="en-US" sz="2400" dirty="0"/>
              <a:t>方案设计的目标：运用动态规划方法，将这7天分给</a:t>
            </a:r>
            <a:r>
              <a:rPr lang="zh-CN" altLang="en-US" sz="2400" dirty="0" smtClean="0"/>
              <a:t>课程</a:t>
            </a:r>
            <a:r>
              <a:rPr lang="zh-CN" altLang="en-US" sz="2400" dirty="0"/>
              <a:t>1、课程2、课程3，从而实现提高分数的最大值。</a:t>
            </a:r>
          </a:p>
          <a:p>
            <a:pPr>
              <a:lnSpc>
                <a:spcPct val="70000"/>
              </a:lnSpc>
            </a:pPr>
            <a:r>
              <a:rPr lang="zh-CN" altLang="en-US" sz="2400" dirty="0"/>
              <a:t>需要做出三个决策：分配给课程1、课程2、课程3各自的复习天数。</a:t>
            </a:r>
          </a:p>
          <a:p>
            <a:pPr>
              <a:lnSpc>
                <a:spcPct val="70000"/>
              </a:lnSpc>
            </a:pPr>
            <a:r>
              <a:rPr lang="zh-CN" altLang="en-US" sz="2400" dirty="0"/>
              <a:t>三门课程:可以视为动态规划的不考虑先后顺序的三个阶段。</a:t>
            </a:r>
          </a:p>
          <a:p>
            <a:pPr>
              <a:lnSpc>
                <a:spcPct val="70000"/>
              </a:lnSpc>
            </a:pPr>
            <a:r>
              <a:rPr lang="zh-CN" altLang="en-US" sz="2400" dirty="0"/>
              <a:t>状态变量sn:可用于下一门课程分配的天数</a:t>
            </a:r>
          </a:p>
          <a:p>
            <a:pPr>
              <a:lnSpc>
                <a:spcPct val="70000"/>
              </a:lnSpc>
            </a:pPr>
            <a:endParaRPr lang="zh-CN" altLang="en-US" sz="2400" dirty="0"/>
          </a:p>
          <a:p>
            <a:pPr>
              <a:lnSpc>
                <a:spcPct val="70000"/>
              </a:lnSpc>
            </a:pPr>
            <a:endParaRPr lang="zh-CN" altLang="en-US" sz="2400" dirty="0"/>
          </a:p>
          <a:p>
            <a:pPr>
              <a:lnSpc>
                <a:spcPct val="70000"/>
              </a:lnSpc>
            </a:pPr>
            <a:endParaRPr lang="zh-CN" altLang="en-US" sz="2400" dirty="0"/>
          </a:p>
          <a:p>
            <a:pPr marL="0" indent="0" algn="ctr">
              <a:lnSpc>
                <a:spcPct val="70000"/>
              </a:lnSpc>
              <a:buFont typeface="Arial" panose="020B0604020202020204" pitchFamily="34" charset="0"/>
              <a:buNone/>
            </a:pPr>
            <a:r>
              <a:rPr lang="zh-CN" altLang="en-US" sz="2400" dirty="0"/>
              <a:t>Sn的可能取值为1,2,3,…7</a:t>
            </a:r>
          </a:p>
        </p:txBody>
      </p:sp>
      <p:graphicFrame>
        <p:nvGraphicFramePr>
          <p:cNvPr id="9220" name="图片 26"/>
          <p:cNvGraphicFramePr>
            <a:graphicFrameLocks/>
          </p:cNvGraphicFramePr>
          <p:nvPr>
            <p:extLst>
              <p:ext uri="{D42A27DB-BD31-4B8C-83A1-F6EECF244321}">
                <p14:modId xmlns:p14="http://schemas.microsoft.com/office/powerpoint/2010/main" val="1071664767"/>
              </p:ext>
            </p:extLst>
          </p:nvPr>
        </p:nvGraphicFramePr>
        <p:xfrm>
          <a:off x="2921540" y="4283323"/>
          <a:ext cx="3070225" cy="576262"/>
        </p:xfrm>
        <a:graphic>
          <a:graphicData uri="http://schemas.openxmlformats.org/presentationml/2006/ole">
            <mc:AlternateContent xmlns:mc="http://schemas.openxmlformats.org/markup-compatibility/2006">
              <mc:Choice xmlns:v="urn:schemas-microsoft-com:vml" Requires="v">
                <p:oleObj spid="_x0000_s9225" r:id="rId3" imgW="1436408" imgH="229097" progId="Equation.DSMT4">
                  <p:embed/>
                </p:oleObj>
              </mc:Choice>
              <mc:Fallback>
                <p:oleObj r:id="rId3" imgW="1436408" imgH="229097" progId="Equation.DSMT4">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1540" y="4283323"/>
                        <a:ext cx="30702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03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164</TotalTime>
  <Words>1033</Words>
  <Application>Microsoft Office PowerPoint</Application>
  <PresentationFormat>On-screen Show (4:3)</PresentationFormat>
  <Paragraphs>131</Paragraphs>
  <Slides>20</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3</vt:i4>
      </vt:variant>
      <vt:variant>
        <vt:lpstr>Slide Titles</vt:lpstr>
      </vt:variant>
      <vt:variant>
        <vt:i4>20</vt:i4>
      </vt:variant>
    </vt:vector>
  </HeadingPairs>
  <TitlesOfParts>
    <vt:vector size="33" baseType="lpstr">
      <vt:lpstr>华文新魏</vt:lpstr>
      <vt:lpstr>宋体</vt:lpstr>
      <vt:lpstr>幼圆</vt:lpstr>
      <vt:lpstr>黑体</vt:lpstr>
      <vt:lpstr>Arial</vt:lpstr>
      <vt:lpstr>Century Gothic</vt:lpstr>
      <vt:lpstr>Times New Roman</vt:lpstr>
      <vt:lpstr>Wingdings</vt:lpstr>
      <vt:lpstr>Wingdings 3</vt:lpstr>
      <vt:lpstr>Wisp</vt:lpstr>
      <vt:lpstr>Equation</vt:lpstr>
      <vt:lpstr>Worksheet</vt:lpstr>
      <vt:lpstr>MathType 6.0 Equation</vt:lpstr>
      <vt:lpstr>  基于动态规划方法的期末复习提分设计 </vt:lpstr>
      <vt:lpstr>PowerPoint Presentation</vt:lpstr>
      <vt:lpstr>PowerPoint Presentation</vt:lpstr>
      <vt:lpstr>PowerPoint Presentation</vt:lpstr>
      <vt:lpstr>PowerPoint Presentation</vt:lpstr>
      <vt:lpstr>动态规划问题的基本特点</vt:lpstr>
      <vt:lpstr>PowerPoint Presentation</vt:lpstr>
      <vt:lpstr>1.最优化原理（最优子结构性质）：一个最优化策略具有这样的性质，不对前面的决策所形成的状态而言，余下的诸决策必须构成最优策略。简而言之，一个最优化策略的子策略总是最优的。  2.无后效性：将各阶段按照一定的次序排列好之后，对于某个给定的阶段状态，它以前各阶段的状态无法直接影响它未来的决策，而只能通过当前的这个状态。换句话说，每个状态都是过去历史的一个完整总结。   3.子问题的重叠性 ：动态规划将原来具有指数级时间复杂度的搜索算法改进成了具有多项式时间复杂度的算法。  动态规划实质上是一种以空间换时间的技术，它在实现的过程中，不得不存储产生过程中的各种状态，所以它的空间复杂度要大于其它的算法。</vt:lpstr>
      <vt:lpstr>结课前方案设计：(6月22日-6月28日)</vt:lpstr>
      <vt:lpstr>根据逆序的动态规划方法求解原理，在每一阶段作出决策时，需要考虑的是现有状态和做出现在决策所能产生的最大可能绩效pi，绩效来自于提分表3。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Eitima</dc:creator>
  <cp:lastModifiedBy>Eitima</cp:lastModifiedBy>
  <cp:revision>23</cp:revision>
  <dcterms:created xsi:type="dcterms:W3CDTF">2015-06-28T10:21:26Z</dcterms:created>
  <dcterms:modified xsi:type="dcterms:W3CDTF">2015-06-28T15:28:49Z</dcterms:modified>
</cp:coreProperties>
</file>