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1" r:id="rId4"/>
    <p:sldId id="265" r:id="rId5"/>
    <p:sldId id="262" r:id="rId6"/>
    <p:sldId id="266" r:id="rId7"/>
    <p:sldId id="267" r:id="rId8"/>
    <p:sldId id="269" r:id="rId9"/>
    <p:sldId id="270" r:id="rId10"/>
    <p:sldId id="271" r:id="rId11"/>
    <p:sldId id="272" r:id="rId12"/>
    <p:sldId id="273" r:id="rId13"/>
    <p:sldId id="274" r:id="rId14"/>
    <p:sldId id="275" r:id="rId15"/>
    <p:sldId id="276" r:id="rId16"/>
    <p:sldId id="284" r:id="rId17"/>
    <p:sldId id="278" r:id="rId18"/>
    <p:sldId id="279" r:id="rId19"/>
    <p:sldId id="280" r:id="rId20"/>
    <p:sldId id="281" r:id="rId21"/>
    <p:sldId id="283"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33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7200" baseline="0">
                <a:solidFill>
                  <a:schemeClr val="tx1"/>
                </a:solidFill>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200" baseline="0">
                <a:solidFill>
                  <a:schemeClr val="tx1">
                    <a:lumMod val="75000"/>
                  </a:schemeClr>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12/19/2015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7" y="381000"/>
            <a:ext cx="1857375" cy="5897562"/>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571502" y="381000"/>
            <a:ext cx="5800725" cy="58975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7200" b="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2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946404" y="1828803"/>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594860" y="1828803"/>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2000"/>
              </a:spcBef>
              <a:buFontTx/>
              <a:buNone/>
            </a:pPr>
            <a:r>
              <a:rPr lang="en-US" altLang="zh-CN"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12/19/2015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12/19/2015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5"/>
            <a:ext cx="2400300" cy="1600197"/>
          </a:xfrm>
        </p:spPr>
        <p:txBody>
          <a:bodyPr anchor="b">
            <a:normAutofit/>
          </a:bodyPr>
          <a:lstStyle>
            <a:lvl1pPr>
              <a:defRPr sz="3200" b="0" baseline="0"/>
            </a:lvl1pPr>
          </a:lstStyle>
          <a:p>
            <a:r>
              <a:rPr lang="en-US" altLang="zh-CN" smtClean="0"/>
              <a:t>Click to edit Master title style</a:t>
            </a:r>
            <a:endParaRPr lang="en-US" dirty="0"/>
          </a:p>
        </p:txBody>
      </p:sp>
      <p:sp>
        <p:nvSpPr>
          <p:cNvPr id="3" name="Content Placeholder 2"/>
          <p:cNvSpPr>
            <a:spLocks noGrp="1"/>
          </p:cNvSpPr>
          <p:nvPr>
            <p:ph idx="1"/>
          </p:nvPr>
        </p:nvSpPr>
        <p:spPr>
          <a:xfrm>
            <a:off x="3378202" y="685800"/>
            <a:ext cx="4559300"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630936" y="2099737"/>
            <a:ext cx="2400300" cy="3810001"/>
          </a:xfrm>
        </p:spPr>
        <p:txBody>
          <a:bodyPr>
            <a:normAutofit/>
          </a:bodyPr>
          <a:lstStyle>
            <a:lvl1pPr marL="0" indent="0">
              <a:lnSpc>
                <a:spcPct val="114000"/>
              </a:lnSpc>
              <a:spcBef>
                <a:spcPts val="800"/>
              </a:spcBef>
              <a:buNone/>
              <a:defRPr sz="13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0" y="5"/>
            <a:ext cx="8469630" cy="5128923"/>
          </a:xfrm>
          <a:solidFill>
            <a:schemeClr val="accent1"/>
          </a:solidFill>
        </p:spPr>
        <p:txBody>
          <a:bodyPr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685800" y="6108594"/>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946404" y="1828803"/>
            <a:ext cx="6446520" cy="43513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2"/>
          </p:nvPr>
        </p:nvSpPr>
        <p:spPr>
          <a:xfrm rot="16200000">
            <a:off x="7860034" y="1044180"/>
            <a:ext cx="1904999" cy="273844"/>
          </a:xfrm>
          <a:prstGeom prst="rect">
            <a:avLst/>
          </a:prstGeom>
        </p:spPr>
        <p:txBody>
          <a:bodyPr vert="horz" lIns="91440" tIns="45720" rIns="91440" bIns="45720" rtlCol="0" anchor="ctr"/>
          <a:lstStyle>
            <a:lvl1pPr algn="r">
              <a:defRPr sz="1051" b="0">
                <a:solidFill>
                  <a:schemeClr val="tx2">
                    <a:lumMod val="20000"/>
                    <a:lumOff val="80000"/>
                  </a:schemeClr>
                </a:solidFill>
              </a:defRPr>
            </a:lvl1pPr>
          </a:lstStyle>
          <a:p>
            <a:fld id="{0E59FD0C-5451-4CA0-86AF-E70AE3279989}" type="datetimeFigureOut">
              <a:rPr lang="en-US" dirty="0"/>
              <a:t>12/19/2015</a:t>
            </a:fld>
            <a:endParaRPr lang="en-US" dirty="0"/>
          </a:p>
        </p:txBody>
      </p:sp>
      <p:sp>
        <p:nvSpPr>
          <p:cNvPr id="5" name="Footer Placeholder 4"/>
          <p:cNvSpPr>
            <a:spLocks noGrp="1"/>
          </p:cNvSpPr>
          <p:nvPr>
            <p:ph type="ftr" sz="quarter" idx="3"/>
          </p:nvPr>
        </p:nvSpPr>
        <p:spPr>
          <a:xfrm rot="16200000">
            <a:off x="7021831" y="4092180"/>
            <a:ext cx="3581400" cy="273844"/>
          </a:xfrm>
          <a:prstGeom prst="rect">
            <a:avLst/>
          </a:prstGeom>
        </p:spPr>
        <p:txBody>
          <a:bodyPr vert="horz" lIns="91440" tIns="45720" rIns="91440" bIns="45720" rtlCol="0" anchor="ctr"/>
          <a:lstStyle>
            <a:lvl1pPr algn="l">
              <a:defRPr sz="1051">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69630" y="6172205"/>
            <a:ext cx="6858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377" rtl="0" eaLnBrk="1" latinLnBrk="0" hangingPunct="1">
        <a:lnSpc>
          <a:spcPct val="90000"/>
        </a:lnSpc>
        <a:spcBef>
          <a:spcPct val="0"/>
        </a:spcBef>
        <a:buNone/>
        <a:defRPr sz="4400" kern="1200" spc="-51" baseline="0">
          <a:solidFill>
            <a:schemeClr val="tx1"/>
          </a:solidFill>
          <a:latin typeface="+mj-lt"/>
          <a:ea typeface="+mj-ea"/>
          <a:cs typeface="+mj-cs"/>
        </a:defRPr>
      </a:lvl1pPr>
    </p:titleStyle>
    <p:bodyStyle>
      <a:lvl1pPr marL="182875" indent="-182875" algn="l" defTabSz="914377" rtl="0" eaLnBrk="1" latinLnBrk="0" hangingPunct="1">
        <a:lnSpc>
          <a:spcPct val="95000"/>
        </a:lnSpc>
        <a:spcBef>
          <a:spcPts val="1400"/>
        </a:spcBef>
        <a:spcAft>
          <a:spcPts val="200"/>
        </a:spcAft>
        <a:buClr>
          <a:schemeClr val="accent1"/>
        </a:buClr>
        <a:buSzPct val="80000"/>
        <a:buFont typeface="Arial" pitchFamily="34" charset="0"/>
        <a:buChar char="•"/>
        <a:defRPr sz="1800" kern="1200" spc="11" baseline="0">
          <a:solidFill>
            <a:schemeClr val="tx1"/>
          </a:solidFill>
          <a:latin typeface="+mn-lt"/>
          <a:ea typeface="+mn-ea"/>
          <a:cs typeface="+mn-cs"/>
        </a:defRPr>
      </a:lvl1pPr>
      <a:lvl2pPr marL="457189" indent="-182875" algn="l" defTabSz="914377"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02"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15"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28"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960"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953"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945"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938"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jpg"/><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1.tmp"/><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image" Target="../media/image19.tmp"/><Relationship Id="rId7" Type="http://schemas.openxmlformats.org/officeDocument/2006/relationships/image" Target="../media/image14.wmf"/><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5.wmf"/><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sz="4800" dirty="0" smtClean="0"/>
              <a:t>基于</a:t>
            </a:r>
            <a:r>
              <a:rPr lang="en-US" altLang="zh-CN" sz="4800" dirty="0" err="1" smtClean="0"/>
              <a:t>Matlab</a:t>
            </a:r>
            <a:r>
              <a:rPr lang="en-US" altLang="zh-CN" sz="4800" dirty="0" smtClean="0"/>
              <a:t>/Simulink</a:t>
            </a:r>
            <a:r>
              <a:rPr lang="zh-CN" altLang="en-US" sz="4800" dirty="0" smtClean="0"/>
              <a:t>的模拟通信系统</a:t>
            </a:r>
            <a:endParaRPr lang="zh-CN" altLang="en-US" sz="4800" dirty="0"/>
          </a:p>
        </p:txBody>
      </p:sp>
      <p:sp>
        <p:nvSpPr>
          <p:cNvPr id="3" name="Subtitle 2"/>
          <p:cNvSpPr>
            <a:spLocks noGrp="1"/>
          </p:cNvSpPr>
          <p:nvPr>
            <p:ph type="subTitle" idx="1"/>
          </p:nvPr>
        </p:nvSpPr>
        <p:spPr/>
        <p:txBody>
          <a:bodyPr/>
          <a:lstStyle/>
          <a:p>
            <a:r>
              <a:rPr lang="zh-CN" altLang="en-US" dirty="0"/>
              <a:t>英才实验学院 黄泽熙</a:t>
            </a:r>
            <a:endParaRPr lang="en-US" altLang="zh-CN" dirty="0"/>
          </a:p>
          <a:p>
            <a:r>
              <a:rPr lang="en-US" altLang="zh-CN" dirty="0"/>
              <a:t>2015</a:t>
            </a:r>
            <a:r>
              <a:rPr lang="zh-CN" altLang="en-US" dirty="0"/>
              <a:t>年</a:t>
            </a:r>
            <a:r>
              <a:rPr lang="en-US" altLang="zh-CN" dirty="0" smtClean="0"/>
              <a:t>12</a:t>
            </a:r>
            <a:r>
              <a:rPr lang="zh-CN" altLang="en-US" dirty="0" smtClean="0"/>
              <a:t>月</a:t>
            </a:r>
            <a:r>
              <a:rPr lang="en-US" altLang="zh-CN" dirty="0" smtClean="0"/>
              <a:t>24</a:t>
            </a:r>
            <a:r>
              <a:rPr lang="zh-CN" altLang="en-US" dirty="0" smtClean="0"/>
              <a:t>日</a:t>
            </a:r>
            <a:endParaRPr lang="zh-CN" altLang="en-US" dirty="0"/>
          </a:p>
          <a:p>
            <a:endParaRPr lang="zh-CN" altLang="en-US" dirty="0"/>
          </a:p>
        </p:txBody>
      </p:sp>
    </p:spTree>
    <p:extLst>
      <p:ext uri="{BB962C8B-B14F-4D97-AF65-F5344CB8AC3E}">
        <p14:creationId xmlns:p14="http://schemas.microsoft.com/office/powerpoint/2010/main" val="331075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混频器</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4020"/>
          <a:stretch/>
        </p:blipFill>
        <p:spPr>
          <a:xfrm>
            <a:off x="0" y="639271"/>
            <a:ext cx="8368272" cy="6483102"/>
          </a:xfrm>
          <a:prstGeom prst="rect">
            <a:avLst/>
          </a:prstGeom>
        </p:spPr>
      </p:pic>
    </p:spTree>
    <p:extLst>
      <p:ext uri="{BB962C8B-B14F-4D97-AF65-F5344CB8AC3E}">
        <p14:creationId xmlns:p14="http://schemas.microsoft.com/office/powerpoint/2010/main" val="235450075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中频滤波器</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7" descr="Bandpass_Filter_20151214"/>
          <p:cNvPicPr>
            <a:picLocks noChangeAspect="1"/>
          </p:cNvPicPr>
          <p:nvPr/>
        </p:nvPicPr>
        <p:blipFill rotWithShape="1">
          <a:blip r:embed="rId2">
            <a:extLst>
              <a:ext uri="{28A0092B-C50C-407E-A947-70E740481C1C}">
                <a14:useLocalDpi xmlns:a14="http://schemas.microsoft.com/office/drawing/2010/main" val="0"/>
              </a:ext>
            </a:extLst>
          </a:blip>
          <a:srcRect l="7393" t="37552" r="12260" b="35955"/>
          <a:stretch/>
        </p:blipFill>
        <p:spPr>
          <a:xfrm>
            <a:off x="987589" y="738457"/>
            <a:ext cx="6245679" cy="13552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 y="2093728"/>
            <a:ext cx="8077200" cy="4581525"/>
          </a:xfrm>
          <a:prstGeom prst="rect">
            <a:avLst/>
          </a:prstGeom>
        </p:spPr>
      </p:pic>
    </p:spTree>
    <p:extLst>
      <p:ext uri="{BB962C8B-B14F-4D97-AF65-F5344CB8AC3E}">
        <p14:creationId xmlns:p14="http://schemas.microsoft.com/office/powerpoint/2010/main" val="234432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中频滤波器</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413" b="5086"/>
          <a:stretch/>
        </p:blipFill>
        <p:spPr>
          <a:xfrm>
            <a:off x="223817" y="651409"/>
            <a:ext cx="7856883" cy="6206591"/>
          </a:xfrm>
          <a:prstGeom prst="rect">
            <a:avLst/>
          </a:prstGeom>
        </p:spPr>
      </p:pic>
    </p:spTree>
    <p:extLst>
      <p:ext uri="{BB962C8B-B14F-4D97-AF65-F5344CB8AC3E}">
        <p14:creationId xmlns:p14="http://schemas.microsoft.com/office/powerpoint/2010/main" val="9557983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非同步解调器</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Picture 9" descr="AsynDM_plus_LowpassFilter_SI_Version *"/>
          <p:cNvPicPr>
            <a:picLocks noChangeAspect="1"/>
          </p:cNvPicPr>
          <p:nvPr/>
        </p:nvPicPr>
        <p:blipFill rotWithShape="1">
          <a:blip r:embed="rId3">
            <a:extLst>
              <a:ext uri="{28A0092B-C50C-407E-A947-70E740481C1C}">
                <a14:useLocalDpi xmlns:a14="http://schemas.microsoft.com/office/drawing/2010/main" val="0"/>
              </a:ext>
            </a:extLst>
          </a:blip>
          <a:srcRect l="13514" t="28067" r="9922" b="42304"/>
          <a:stretch/>
        </p:blipFill>
        <p:spPr>
          <a:xfrm>
            <a:off x="1217489" y="688864"/>
            <a:ext cx="5951765" cy="1518558"/>
          </a:xfrm>
          <a:prstGeom prst="rect">
            <a:avLst/>
          </a:prstGeo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2932206710"/>
              </p:ext>
            </p:extLst>
          </p:nvPr>
        </p:nvGraphicFramePr>
        <p:xfrm>
          <a:off x="2555995" y="2125210"/>
          <a:ext cx="2678113" cy="944563"/>
        </p:xfrm>
        <a:graphic>
          <a:graphicData uri="http://schemas.openxmlformats.org/presentationml/2006/ole">
            <mc:AlternateContent xmlns:mc="http://schemas.openxmlformats.org/markup-compatibility/2006">
              <mc:Choice xmlns:v="urn:schemas-microsoft-com:vml" Requires="v">
                <p:oleObj spid="_x0000_s6159" name="Equation" r:id="rId4" imgW="1307880" imgH="457200" progId="Equation.DSMT4">
                  <p:embed/>
                </p:oleObj>
              </mc:Choice>
              <mc:Fallback>
                <p:oleObj name="Equation" r:id="rId4" imgW="1307880" imgH="457200" progId="Equation.DSMT4">
                  <p:embed/>
                  <p:pic>
                    <p:nvPicPr>
                      <p:cNvPr id="0" name="Object 1"/>
                      <p:cNvPicPr>
                        <a:picLocks noChangeAspect="1" noChangeArrowheads="1"/>
                      </p:cNvPicPr>
                      <p:nvPr/>
                    </p:nvPicPr>
                    <p:blipFill>
                      <a:blip r:embed="rId5"/>
                      <a:srcRect/>
                      <a:stretch>
                        <a:fillRect/>
                      </a:stretch>
                    </p:blipFill>
                    <p:spPr bwMode="auto">
                      <a:xfrm>
                        <a:off x="2555995" y="2125210"/>
                        <a:ext cx="2678113" cy="944563"/>
                      </a:xfrm>
                      <a:prstGeom prst="rect">
                        <a:avLst/>
                      </a:prstGeom>
                      <a:noFill/>
                    </p:spPr>
                  </p:pic>
                </p:oleObj>
              </mc:Fallback>
            </mc:AlternateContent>
          </a:graphicData>
        </a:graphic>
      </p:graphicFrame>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721" y="3069773"/>
            <a:ext cx="6557283" cy="3719402"/>
          </a:xfrm>
          <a:prstGeom prst="rect">
            <a:avLst/>
          </a:prstGeom>
        </p:spPr>
      </p:pic>
    </p:spTree>
    <p:extLst>
      <p:ext uri="{BB962C8B-B14F-4D97-AF65-F5344CB8AC3E}">
        <p14:creationId xmlns:p14="http://schemas.microsoft.com/office/powerpoint/2010/main" val="486389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a:latin typeface="冬青黑体简体中文 W3" panose="020B0300000000000000" pitchFamily="34" charset="-122"/>
                <a:ea typeface="冬青黑体简体中文 W3" panose="020B0300000000000000" pitchFamily="34" charset="-122"/>
              </a:rPr>
              <a:t>非同步解调器</a:t>
            </a: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093" r="6278"/>
          <a:stretch/>
        </p:blipFill>
        <p:spPr>
          <a:xfrm>
            <a:off x="0" y="639271"/>
            <a:ext cx="8319958" cy="6508730"/>
          </a:xfrm>
          <a:prstGeom prst="rect">
            <a:avLst/>
          </a:prstGeom>
        </p:spPr>
      </p:pic>
    </p:spTree>
    <p:extLst>
      <p:ext uri="{BB962C8B-B14F-4D97-AF65-F5344CB8AC3E}">
        <p14:creationId xmlns:p14="http://schemas.microsoft.com/office/powerpoint/2010/main" val="285216976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输出测试</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248" r="6512" b="5086"/>
          <a:stretch/>
        </p:blipFill>
        <p:spPr>
          <a:xfrm>
            <a:off x="161840" y="722273"/>
            <a:ext cx="7849274" cy="6116781"/>
          </a:xfrm>
          <a:prstGeom prst="rect">
            <a:avLst/>
          </a:prstGeom>
        </p:spPr>
      </p:pic>
    </p:spTree>
    <p:extLst>
      <p:ext uri="{BB962C8B-B14F-4D97-AF65-F5344CB8AC3E}">
        <p14:creationId xmlns:p14="http://schemas.microsoft.com/office/powerpoint/2010/main" val="4328511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MISO——</a:t>
            </a:r>
            <a:r>
              <a:rPr lang="zh-CN" altLang="en-US" sz="2800" b="1" dirty="0" smtClean="0">
                <a:latin typeface="冬青黑体简体中文 W3" panose="020B0300000000000000" pitchFamily="34" charset="-122"/>
                <a:ea typeface="冬青黑体简体中文 W3" panose="020B0300000000000000" pitchFamily="34" charset="-122"/>
              </a:rPr>
              <a:t>输入信号</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342" t="3928" r="7270" b="6190"/>
          <a:stretch/>
        </p:blipFill>
        <p:spPr>
          <a:xfrm>
            <a:off x="214713" y="639271"/>
            <a:ext cx="8214912" cy="6214687"/>
          </a:xfrm>
          <a:prstGeom prst="rect">
            <a:avLst/>
          </a:prstGeom>
        </p:spPr>
      </p:pic>
    </p:spTree>
    <p:extLst>
      <p:ext uri="{BB962C8B-B14F-4D97-AF65-F5344CB8AC3E}">
        <p14:creationId xmlns:p14="http://schemas.microsoft.com/office/powerpoint/2010/main" val="330882565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MISO——</a:t>
            </a:r>
            <a:r>
              <a:rPr lang="zh-CN" altLang="en-US" sz="2800" b="1" dirty="0" smtClean="0">
                <a:latin typeface="冬青黑体简体中文 W3" panose="020B0300000000000000" pitchFamily="34" charset="-122"/>
                <a:ea typeface="冬青黑体简体中文 W3" panose="020B0300000000000000" pitchFamily="34" charset="-122"/>
              </a:rPr>
              <a:t>调制器、信道</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965" b="5902"/>
          <a:stretch/>
        </p:blipFill>
        <p:spPr>
          <a:xfrm>
            <a:off x="660469" y="745265"/>
            <a:ext cx="7068235" cy="6112735"/>
          </a:xfrm>
          <a:prstGeom prst="rect">
            <a:avLst/>
          </a:prstGeom>
        </p:spPr>
      </p:pic>
    </p:spTree>
    <p:extLst>
      <p:ext uri="{BB962C8B-B14F-4D97-AF65-F5344CB8AC3E}">
        <p14:creationId xmlns:p14="http://schemas.microsoft.com/office/powerpoint/2010/main" val="360006653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MISO——</a:t>
            </a:r>
            <a:r>
              <a:rPr lang="zh-CN" altLang="en-US" sz="2800" b="1" dirty="0" smtClean="0">
                <a:latin typeface="冬青黑体简体中文 W3" panose="020B0300000000000000" pitchFamily="34" charset="-122"/>
                <a:ea typeface="冬青黑体简体中文 W3" panose="020B0300000000000000" pitchFamily="34" charset="-122"/>
              </a:rPr>
              <a:t>混频、滤波</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044" b="5754"/>
          <a:stretch/>
        </p:blipFill>
        <p:spPr>
          <a:xfrm>
            <a:off x="459071" y="738457"/>
            <a:ext cx="7415071" cy="6117579"/>
          </a:xfrm>
          <a:prstGeom prst="rect">
            <a:avLst/>
          </a:prstGeom>
        </p:spPr>
      </p:pic>
    </p:spTree>
    <p:extLst>
      <p:ext uri="{BB962C8B-B14F-4D97-AF65-F5344CB8AC3E}">
        <p14:creationId xmlns:p14="http://schemas.microsoft.com/office/powerpoint/2010/main" val="226448603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MISO——</a:t>
            </a:r>
            <a:r>
              <a:rPr lang="zh-CN" altLang="en-US" sz="2800" b="1" dirty="0" smtClean="0">
                <a:latin typeface="冬青黑体简体中文 W3" panose="020B0300000000000000" pitchFamily="34" charset="-122"/>
                <a:ea typeface="冬青黑体简体中文 W3" panose="020B0300000000000000" pitchFamily="34" charset="-122"/>
              </a:rPr>
              <a:t>非同步解调</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000" b="5714"/>
          <a:stretch/>
        </p:blipFill>
        <p:spPr>
          <a:xfrm>
            <a:off x="0" y="639271"/>
            <a:ext cx="8412178" cy="6123214"/>
          </a:xfrm>
          <a:prstGeom prst="rect">
            <a:avLst/>
          </a:prstGeom>
        </p:spPr>
      </p:pic>
    </p:spTree>
    <p:extLst>
      <p:ext uri="{BB962C8B-B14F-4D97-AF65-F5344CB8AC3E}">
        <p14:creationId xmlns:p14="http://schemas.microsoft.com/office/powerpoint/2010/main" val="159195311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3989375" cy="523220"/>
          </a:xfrm>
          <a:prstGeom prst="rect">
            <a:avLst/>
          </a:prstGeom>
          <a:noFill/>
        </p:spPr>
        <p:txBody>
          <a:bodyPr wrap="square" rtlCol="0">
            <a:spAutoFit/>
          </a:bodyPr>
          <a:lstStyle/>
          <a:p>
            <a:r>
              <a:rPr lang="zh-CN" altLang="en-US" sz="2800" b="1" dirty="0" smtClean="0">
                <a:latin typeface="冬青黑体简体中文 W3" panose="020B0300000000000000" pitchFamily="34" charset="-122"/>
                <a:ea typeface="冬青黑体简体中文 W3" panose="020B0300000000000000" pitchFamily="34" charset="-122"/>
              </a:rPr>
              <a:t>通信系统的基本模型</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4" name="TextBox 3"/>
          <p:cNvSpPr txBox="1"/>
          <p:nvPr/>
        </p:nvSpPr>
        <p:spPr>
          <a:xfrm>
            <a:off x="364944" y="3460071"/>
            <a:ext cx="4371875" cy="523220"/>
          </a:xfrm>
          <a:prstGeom prst="rect">
            <a:avLst/>
          </a:prstGeom>
          <a:noFill/>
        </p:spPr>
        <p:txBody>
          <a:bodyPr wrap="square" rtlCol="0">
            <a:spAutoFit/>
          </a:bodyPr>
          <a:lstStyle/>
          <a:p>
            <a:r>
              <a:rPr lang="zh-CN" altLang="en-US" sz="2800" b="1" dirty="0" smtClean="0">
                <a:latin typeface="冬青黑体简体中文 W3" panose="020B0300000000000000" pitchFamily="34" charset="-122"/>
                <a:ea typeface="冬青黑体简体中文 W3" panose="020B0300000000000000" pitchFamily="34" charset="-122"/>
              </a:rPr>
              <a:t>调幅广播系统</a:t>
            </a:r>
            <a:endParaRPr lang="zh-CN" altLang="en-US" sz="2800" b="1" dirty="0">
              <a:latin typeface="冬青黑体简体中文 W3" panose="020B0300000000000000" pitchFamily="34" charset="-122"/>
              <a:ea typeface="冬青黑体简体中文 W3" panose="020B0300000000000000" pitchFamily="34" charset="-122"/>
            </a:endParaRPr>
          </a:p>
        </p:txBody>
      </p:sp>
      <p:pic>
        <p:nvPicPr>
          <p:cNvPr id="6" name="Picture 5" descr="页面提取自－MATLAB_SIMULINK通信系统建模与仿真实例分析.pdf - Adobe Acrobat Pro"/>
          <p:cNvPicPr>
            <a:picLocks noChangeAspect="1"/>
          </p:cNvPicPr>
          <p:nvPr/>
        </p:nvPicPr>
        <p:blipFill rotWithShape="1">
          <a:blip r:embed="rId3">
            <a:extLst>
              <a:ext uri="{28A0092B-C50C-407E-A947-70E740481C1C}">
                <a14:useLocalDpi xmlns:a14="http://schemas.microsoft.com/office/drawing/2010/main" val="0"/>
              </a:ext>
            </a:extLst>
          </a:blip>
          <a:srcRect l="7168" t="18769" r="3716" b="28394"/>
          <a:stretch/>
        </p:blipFill>
        <p:spPr>
          <a:xfrm>
            <a:off x="370057" y="856221"/>
            <a:ext cx="7912140" cy="2655714"/>
          </a:xfrm>
          <a:prstGeom prst="rect">
            <a:avLst/>
          </a:prstGeom>
        </p:spPr>
      </p:pic>
      <p:sp>
        <p:nvSpPr>
          <p:cNvPr id="8" name="TextBox 7"/>
          <p:cNvSpPr txBox="1"/>
          <p:nvPr/>
        </p:nvSpPr>
        <p:spPr>
          <a:xfrm>
            <a:off x="2568356" y="4138860"/>
            <a:ext cx="1153182" cy="369332"/>
          </a:xfrm>
          <a:prstGeom prst="rect">
            <a:avLst/>
          </a:prstGeom>
          <a:noFill/>
          <a:ln w="25400">
            <a:solidFill>
              <a:schemeClr val="tx1"/>
            </a:solidFill>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大气传播</a:t>
            </a:r>
            <a:endParaRPr lang="zh-CN" altLang="en-US" dirty="0">
              <a:latin typeface="黑体" panose="02010609060101010101" pitchFamily="49" charset="-122"/>
              <a:ea typeface="黑体" panose="02010609060101010101" pitchFamily="49" charset="-122"/>
            </a:endParaRPr>
          </a:p>
        </p:txBody>
      </p:sp>
      <p:cxnSp>
        <p:nvCxnSpPr>
          <p:cNvPr id="9" name="Straight Arrow Connector 8"/>
          <p:cNvCxnSpPr>
            <a:stCxn id="8" idx="3"/>
            <a:endCxn id="10" idx="1"/>
          </p:cNvCxnSpPr>
          <p:nvPr/>
        </p:nvCxnSpPr>
        <p:spPr>
          <a:xfrm>
            <a:off x="3721538" y="4323526"/>
            <a:ext cx="213256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54106" y="4138860"/>
            <a:ext cx="1574121" cy="369332"/>
          </a:xfrm>
          <a:prstGeom prst="rect">
            <a:avLst/>
          </a:prstGeom>
          <a:noFill/>
          <a:ln w="25400">
            <a:solidFill>
              <a:schemeClr val="tx1"/>
            </a:solidFill>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超外差收音机</a:t>
            </a:r>
            <a:endParaRPr lang="zh-CN" altLang="en-US" dirty="0">
              <a:latin typeface="黑体" panose="02010609060101010101" pitchFamily="49" charset="-122"/>
              <a:ea typeface="黑体" panose="02010609060101010101" pitchFamily="49" charset="-122"/>
            </a:endParaRPr>
          </a:p>
        </p:txBody>
      </p:sp>
      <p:cxnSp>
        <p:nvCxnSpPr>
          <p:cNvPr id="11" name="Straight Arrow Connector 10"/>
          <p:cNvCxnSpPr>
            <a:stCxn id="12" idx="3"/>
          </p:cNvCxnSpPr>
          <p:nvPr/>
        </p:nvCxnSpPr>
        <p:spPr>
          <a:xfrm>
            <a:off x="1927342" y="4323526"/>
            <a:ext cx="6410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4160" y="4138860"/>
            <a:ext cx="1153182" cy="369332"/>
          </a:xfrm>
          <a:prstGeom prst="rect">
            <a:avLst/>
          </a:prstGeom>
          <a:noFill/>
          <a:ln w="25400">
            <a:solidFill>
              <a:schemeClr val="tx1"/>
            </a:solidFill>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广播电台</a:t>
            </a:r>
            <a:endParaRPr lang="zh-CN" altLang="en-US" dirty="0">
              <a:latin typeface="黑体" panose="02010609060101010101" pitchFamily="49" charset="-122"/>
              <a:ea typeface="黑体" panose="02010609060101010101" pitchFamily="49" charset="-122"/>
            </a:endParaRPr>
          </a:p>
        </p:txBody>
      </p:sp>
      <p:sp>
        <p:nvSpPr>
          <p:cNvPr id="13" name="TextBox 12"/>
          <p:cNvSpPr txBox="1"/>
          <p:nvPr/>
        </p:nvSpPr>
        <p:spPr>
          <a:xfrm>
            <a:off x="774160" y="4792966"/>
            <a:ext cx="1153182" cy="646331"/>
          </a:xfrm>
          <a:prstGeom prst="rect">
            <a:avLst/>
          </a:prstGeom>
          <a:noFill/>
          <a:ln w="25400">
            <a:solidFill>
              <a:schemeClr val="tx1"/>
            </a:solidFill>
            <a:prstDash val="sysDash"/>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音频接口</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调制器</a:t>
            </a:r>
            <a:endParaRPr lang="zh-CN" altLang="en-US" dirty="0">
              <a:latin typeface="黑体" panose="02010609060101010101" pitchFamily="49" charset="-122"/>
              <a:ea typeface="黑体" panose="02010609060101010101" pitchFamily="49" charset="-122"/>
            </a:endParaRPr>
          </a:p>
        </p:txBody>
      </p:sp>
      <p:cxnSp>
        <p:nvCxnSpPr>
          <p:cNvPr id="14" name="Straight Arrow Connector 13"/>
          <p:cNvCxnSpPr/>
          <p:nvPr/>
        </p:nvCxnSpPr>
        <p:spPr>
          <a:xfrm flipV="1">
            <a:off x="1927342" y="5026219"/>
            <a:ext cx="641014" cy="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68356" y="5894092"/>
            <a:ext cx="1153182" cy="646331"/>
          </a:xfrm>
          <a:prstGeom prst="rect">
            <a:avLst/>
          </a:prstGeom>
          <a:noFill/>
          <a:ln w="25400">
            <a:solidFill>
              <a:schemeClr val="tx1"/>
            </a:solidFill>
            <a:prstDash val="sysDash"/>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高斯白噪声发生器</a:t>
            </a:r>
            <a:endParaRPr lang="zh-CN" altLang="en-US" dirty="0">
              <a:latin typeface="黑体" panose="02010609060101010101" pitchFamily="49" charset="-122"/>
              <a:ea typeface="黑体" panose="02010609060101010101" pitchFamily="49" charset="-122"/>
            </a:endParaRPr>
          </a:p>
        </p:txBody>
      </p:sp>
      <p:cxnSp>
        <p:nvCxnSpPr>
          <p:cNvPr id="16" name="Straight Arrow Connector 15"/>
          <p:cNvCxnSpPr>
            <a:endCxn id="19" idx="1"/>
          </p:cNvCxnSpPr>
          <p:nvPr/>
        </p:nvCxnSpPr>
        <p:spPr>
          <a:xfrm flipV="1">
            <a:off x="3715769" y="5091279"/>
            <a:ext cx="444459" cy="224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2420" y="5894092"/>
            <a:ext cx="2121609" cy="646331"/>
          </a:xfrm>
          <a:prstGeom prst="rect">
            <a:avLst/>
          </a:prstGeom>
          <a:noFill/>
          <a:ln w="25400">
            <a:solidFill>
              <a:schemeClr val="tx1"/>
            </a:solidFill>
            <a:prstDash val="sysDash"/>
          </a:ln>
        </p:spPr>
        <p:txBody>
          <a:bodyPr wrap="square" rtlCol="0">
            <a:spAutoFit/>
          </a:bodyPr>
          <a:lstStyle/>
          <a:p>
            <a:pPr algn="ctr"/>
            <a:r>
              <a:rPr lang="zh-CN" altLang="en-US" dirty="0">
                <a:latin typeface="黑体" panose="02010609060101010101" pitchFamily="49" charset="-122"/>
                <a:ea typeface="黑体" panose="02010609060101010101" pitchFamily="49" charset="-122"/>
              </a:rPr>
              <a:t>本</a:t>
            </a:r>
            <a:r>
              <a:rPr lang="zh-CN" altLang="en-US" dirty="0" smtClean="0">
                <a:latin typeface="黑体" panose="02010609060101010101" pitchFamily="49" charset="-122"/>
                <a:ea typeface="黑体" panose="02010609060101010101" pitchFamily="49" charset="-122"/>
              </a:rPr>
              <a:t>振回路（频率可调的信号发生器）</a:t>
            </a:r>
            <a:endParaRPr lang="zh-CN" altLang="en-US" dirty="0">
              <a:latin typeface="黑体" panose="02010609060101010101" pitchFamily="49" charset="-122"/>
              <a:ea typeface="黑体" panose="02010609060101010101" pitchFamily="49" charset="-122"/>
            </a:endParaRPr>
          </a:p>
        </p:txBody>
      </p:sp>
      <p:cxnSp>
        <p:nvCxnSpPr>
          <p:cNvPr id="18" name="Straight Arrow Connector 17"/>
          <p:cNvCxnSpPr>
            <a:endCxn id="19" idx="2"/>
          </p:cNvCxnSpPr>
          <p:nvPr/>
        </p:nvCxnSpPr>
        <p:spPr>
          <a:xfrm flipV="1">
            <a:off x="4736819" y="5275945"/>
            <a:ext cx="0" cy="61814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60228" y="4906613"/>
            <a:ext cx="1153182" cy="369332"/>
          </a:xfrm>
          <a:prstGeom prst="rect">
            <a:avLst/>
          </a:prstGeom>
          <a:noFill/>
          <a:ln w="25400">
            <a:solidFill>
              <a:schemeClr val="tx1"/>
            </a:solidFill>
            <a:prstDash val="sysDash"/>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混频器</a:t>
            </a:r>
            <a:endParaRPr lang="zh-CN" altLang="en-US" dirty="0">
              <a:latin typeface="黑体" panose="02010609060101010101" pitchFamily="49" charset="-122"/>
              <a:ea typeface="黑体" panose="02010609060101010101" pitchFamily="49" charset="-122"/>
            </a:endParaRPr>
          </a:p>
        </p:txBody>
      </p:sp>
      <p:sp>
        <p:nvSpPr>
          <p:cNvPr id="20" name="TextBox 19"/>
          <p:cNvSpPr txBox="1"/>
          <p:nvPr/>
        </p:nvSpPr>
        <p:spPr>
          <a:xfrm>
            <a:off x="774160" y="5894092"/>
            <a:ext cx="1153182" cy="646331"/>
          </a:xfrm>
          <a:prstGeom prst="rect">
            <a:avLst/>
          </a:prstGeom>
          <a:noFill/>
          <a:ln w="25400">
            <a:solidFill>
              <a:schemeClr val="tx1"/>
            </a:solidFill>
            <a:prstDash val="sysDash"/>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音频接口</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调制器</a:t>
            </a:r>
            <a:endParaRPr lang="zh-CN" altLang="en-US" dirty="0">
              <a:latin typeface="黑体" panose="02010609060101010101" pitchFamily="49" charset="-122"/>
              <a:ea typeface="黑体" panose="02010609060101010101" pitchFamily="49" charset="-122"/>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802424271"/>
              </p:ext>
            </p:extLst>
          </p:nvPr>
        </p:nvGraphicFramePr>
        <p:xfrm>
          <a:off x="1270387" y="5479180"/>
          <a:ext cx="160727" cy="375028"/>
        </p:xfrm>
        <a:graphic>
          <a:graphicData uri="http://schemas.openxmlformats.org/presentationml/2006/ole">
            <mc:AlternateContent xmlns:mc="http://schemas.openxmlformats.org/markup-compatibility/2006">
              <mc:Choice xmlns:v="urn:schemas-microsoft-com:vml" Requires="v">
                <p:oleObj spid="_x0000_s1044" name="Equation" r:id="rId4" imgW="75960" imgH="177480" progId="Equation.DSMT4">
                  <p:embed/>
                </p:oleObj>
              </mc:Choice>
              <mc:Fallback>
                <p:oleObj name="Equation" r:id="rId4" imgW="75960" imgH="177480" progId="Equation.DSMT4">
                  <p:embed/>
                  <p:pic>
                    <p:nvPicPr>
                      <p:cNvPr id="0" name=""/>
                      <p:cNvPicPr/>
                      <p:nvPr/>
                    </p:nvPicPr>
                    <p:blipFill>
                      <a:blip r:embed="rId5"/>
                      <a:stretch>
                        <a:fillRect/>
                      </a:stretch>
                    </p:blipFill>
                    <p:spPr>
                      <a:xfrm>
                        <a:off x="1270387" y="5479180"/>
                        <a:ext cx="160727" cy="375028"/>
                      </a:xfrm>
                      <a:prstGeom prst="rect">
                        <a:avLst/>
                      </a:prstGeom>
                    </p:spPr>
                  </p:pic>
                </p:oleObj>
              </mc:Fallback>
            </mc:AlternateContent>
          </a:graphicData>
        </a:graphic>
      </p:graphicFrame>
      <p:sp>
        <p:nvSpPr>
          <p:cNvPr id="22" name="TextBox 21"/>
          <p:cNvSpPr txBox="1"/>
          <p:nvPr/>
        </p:nvSpPr>
        <p:spPr>
          <a:xfrm>
            <a:off x="2568356" y="4906613"/>
            <a:ext cx="1153182" cy="369332"/>
          </a:xfrm>
          <a:prstGeom prst="rect">
            <a:avLst/>
          </a:prstGeom>
          <a:noFill/>
          <a:ln w="25400">
            <a:solidFill>
              <a:schemeClr val="tx1"/>
            </a:solidFill>
            <a:prstDash val="sysDash"/>
          </a:ln>
        </p:spPr>
        <p:txBody>
          <a:bodyPr wrap="square" rtlCol="0">
            <a:spAutoFit/>
          </a:bodyPr>
          <a:lstStyle/>
          <a:p>
            <a:pPr algn="ctr"/>
            <a:r>
              <a:rPr lang="zh-CN" altLang="en-US" dirty="0">
                <a:latin typeface="黑体" panose="02010609060101010101" pitchFamily="49" charset="-122"/>
                <a:ea typeface="黑体" panose="02010609060101010101" pitchFamily="49" charset="-122"/>
              </a:rPr>
              <a:t>叠加器</a:t>
            </a:r>
          </a:p>
        </p:txBody>
      </p:sp>
      <p:cxnSp>
        <p:nvCxnSpPr>
          <p:cNvPr id="23" name="Straight Arrow Connector 22"/>
          <p:cNvCxnSpPr/>
          <p:nvPr/>
        </p:nvCxnSpPr>
        <p:spPr>
          <a:xfrm flipV="1">
            <a:off x="1927342" y="5091279"/>
            <a:ext cx="641014" cy="111577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2" idx="2"/>
          </p:cNvCxnSpPr>
          <p:nvPr/>
        </p:nvCxnSpPr>
        <p:spPr>
          <a:xfrm flipV="1">
            <a:off x="3139178" y="5275945"/>
            <a:ext cx="5769" cy="58268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42811" y="4761818"/>
            <a:ext cx="648839" cy="307777"/>
          </a:xfrm>
          <a:prstGeom prst="rect">
            <a:avLst/>
          </a:prstGeom>
          <a:noFill/>
        </p:spPr>
        <p:txBody>
          <a:bodyPr wrap="square" rtlCol="0">
            <a:spAutoFit/>
          </a:bodyPr>
          <a:lstStyle/>
          <a:p>
            <a:r>
              <a:rPr lang="zh-CN" altLang="en-US" sz="1400" b="1" dirty="0" smtClean="0"/>
              <a:t>衰减</a:t>
            </a:r>
            <a:endParaRPr lang="zh-CN" altLang="en-US" sz="1600" b="1" dirty="0"/>
          </a:p>
        </p:txBody>
      </p:sp>
      <p:cxnSp>
        <p:nvCxnSpPr>
          <p:cNvPr id="26" name="Straight Arrow Connector 25"/>
          <p:cNvCxnSpPr>
            <a:endCxn id="27" idx="1"/>
          </p:cNvCxnSpPr>
          <p:nvPr/>
        </p:nvCxnSpPr>
        <p:spPr>
          <a:xfrm>
            <a:off x="5307641" y="5093525"/>
            <a:ext cx="306894" cy="2183"/>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14535" y="4911042"/>
            <a:ext cx="1813692" cy="369332"/>
          </a:xfrm>
          <a:prstGeom prst="rect">
            <a:avLst/>
          </a:prstGeom>
          <a:noFill/>
          <a:ln w="25400">
            <a:solidFill>
              <a:schemeClr val="tx1"/>
            </a:solidFill>
            <a:prstDash val="sysDash"/>
          </a:ln>
        </p:spPr>
        <p:txBody>
          <a:bodyPr wrap="square" rtlCol="0">
            <a:spAutoFit/>
          </a:bodyPr>
          <a:lstStyle/>
          <a:p>
            <a:pPr algn="ctr"/>
            <a:r>
              <a:rPr lang="zh-CN" altLang="en-US" dirty="0" smtClean="0">
                <a:latin typeface="黑体" panose="02010609060101010101" pitchFamily="49" charset="-122"/>
                <a:ea typeface="黑体" panose="02010609060101010101" pitchFamily="49" charset="-122"/>
              </a:rPr>
              <a:t>中频带通滤波器</a:t>
            </a:r>
            <a:endParaRPr lang="zh-CN" altLang="en-US" dirty="0">
              <a:latin typeface="黑体" panose="02010609060101010101" pitchFamily="49" charset="-122"/>
              <a:ea typeface="黑体" panose="02010609060101010101" pitchFamily="49" charset="-122"/>
            </a:endParaRPr>
          </a:p>
        </p:txBody>
      </p:sp>
      <p:cxnSp>
        <p:nvCxnSpPr>
          <p:cNvPr id="28" name="Straight Arrow Connector 27"/>
          <p:cNvCxnSpPr/>
          <p:nvPr/>
        </p:nvCxnSpPr>
        <p:spPr>
          <a:xfrm>
            <a:off x="6708036" y="5305681"/>
            <a:ext cx="8092" cy="58841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41166" y="5305681"/>
            <a:ext cx="350091" cy="523220"/>
          </a:xfrm>
          <a:prstGeom prst="rect">
            <a:avLst/>
          </a:prstGeom>
          <a:noFill/>
        </p:spPr>
        <p:txBody>
          <a:bodyPr wrap="square" rtlCol="0">
            <a:spAutoFit/>
          </a:bodyPr>
          <a:lstStyle/>
          <a:p>
            <a:r>
              <a:rPr lang="zh-CN" altLang="en-US" sz="1400" b="1" dirty="0" smtClean="0"/>
              <a:t>增益</a:t>
            </a:r>
            <a:endParaRPr lang="zh-CN" altLang="en-US" sz="1400" b="1" dirty="0"/>
          </a:p>
        </p:txBody>
      </p:sp>
      <p:sp>
        <p:nvSpPr>
          <p:cNvPr id="30" name="TextBox 29"/>
          <p:cNvSpPr txBox="1"/>
          <p:nvPr/>
        </p:nvSpPr>
        <p:spPr>
          <a:xfrm>
            <a:off x="6267136" y="5883885"/>
            <a:ext cx="1161091" cy="646331"/>
          </a:xfrm>
          <a:prstGeom prst="rect">
            <a:avLst/>
          </a:prstGeom>
          <a:noFill/>
          <a:ln w="25400">
            <a:solidFill>
              <a:schemeClr val="tx1"/>
            </a:solidFill>
            <a:prstDash val="sysDash"/>
          </a:ln>
        </p:spPr>
        <p:txBody>
          <a:bodyPr wrap="square" rtlCol="0">
            <a:spAutoFit/>
          </a:bodyPr>
          <a:lstStyle/>
          <a:p>
            <a:pPr algn="ctr"/>
            <a:r>
              <a:rPr lang="zh-CN" altLang="en-US" dirty="0">
                <a:latin typeface="黑体" panose="02010609060101010101" pitchFamily="49" charset="-122"/>
                <a:ea typeface="黑体" panose="02010609060101010101" pitchFamily="49" charset="-122"/>
              </a:rPr>
              <a:t>解调器</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音频输出</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93399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par>
                                <p:cTn id="41" presetID="16" presetClass="entr" presetSubtype="2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par>
                                <p:cTn id="61" presetID="16" presetClass="entr" presetSubtype="21"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par>
                                <p:cTn id="67" presetID="16" presetClass="entr" presetSubtype="21"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Vertical)">
                                      <p:cBhvr>
                                        <p:cTn id="69" dur="500"/>
                                        <p:tgtEl>
                                          <p:spTgt spid="16"/>
                                        </p:tgtEl>
                                      </p:cBhvr>
                                    </p:animEffect>
                                  </p:childTnLst>
                                </p:cTn>
                              </p:par>
                              <p:par>
                                <p:cTn id="70" presetID="16" presetClass="entr" presetSubtype="21"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par>
                                <p:cTn id="73" presetID="16" presetClass="entr" presetSubtype="21"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arn(inVertical)">
                                      <p:cBhvr>
                                        <p:cTn id="78" dur="500"/>
                                        <p:tgtEl>
                                          <p:spTgt spid="1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par>
                                <p:cTn id="82" presetID="16" presetClass="entr" presetSubtype="21"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arn(inVertical)">
                                      <p:cBhvr>
                                        <p:cTn id="84" dur="500"/>
                                        <p:tgtEl>
                                          <p:spTgt spid="2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arn(inVertical)">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2" grpId="0" animBg="1"/>
      <p:bldP spid="13" grpId="0" animBg="1"/>
      <p:bldP spid="15" grpId="0" animBg="1"/>
      <p:bldP spid="17" grpId="0" animBg="1"/>
      <p:bldP spid="19" grpId="0" animBg="1"/>
      <p:bldP spid="20" grpId="0" animBg="1"/>
      <p:bldP spid="22" grpId="0" animBg="1"/>
      <p:bldP spid="25" grpId="0"/>
      <p:bldP spid="27" grpId="0" animBg="1"/>
      <p:bldP spid="29"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MIMO——</a:t>
            </a:r>
            <a:r>
              <a:rPr lang="zh-CN" altLang="en-US" sz="2800" b="1" dirty="0" smtClean="0">
                <a:latin typeface="冬青黑体简体中文 W3" panose="020B0300000000000000" pitchFamily="34" charset="-122"/>
                <a:ea typeface="冬青黑体简体中文 W3" panose="020B0300000000000000" pitchFamily="34" charset="-122"/>
              </a:rPr>
              <a:t>输入输出</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13" y="639271"/>
            <a:ext cx="7820025" cy="6231805"/>
          </a:xfrm>
          <a:prstGeom prst="rect">
            <a:avLst/>
          </a:prstGeom>
        </p:spPr>
      </p:pic>
    </p:spTree>
    <p:extLst>
      <p:ext uri="{BB962C8B-B14F-4D97-AF65-F5344CB8AC3E}">
        <p14:creationId xmlns:p14="http://schemas.microsoft.com/office/powerpoint/2010/main" val="287386969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zh-CN" altLang="en-US" sz="2800" b="1" dirty="0" smtClean="0">
                <a:latin typeface="冬青黑体简体中文 W3" panose="020B0300000000000000" pitchFamily="34" charset="-122"/>
                <a:ea typeface="冬青黑体简体中文 W3" panose="020B0300000000000000" pitchFamily="34" charset="-122"/>
              </a:rPr>
              <a:t>结果讨论</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TextBox 8"/>
          <p:cNvSpPr txBox="1"/>
          <p:nvPr/>
        </p:nvSpPr>
        <p:spPr>
          <a:xfrm>
            <a:off x="588543" y="953693"/>
            <a:ext cx="7584413" cy="830997"/>
          </a:xfrm>
          <a:prstGeom prst="rect">
            <a:avLst/>
          </a:prstGeom>
          <a:noFill/>
        </p:spPr>
        <p:txBody>
          <a:bodyPr wrap="square" rtlCol="0">
            <a:spAutoFit/>
          </a:bodyPr>
          <a:lstStyle/>
          <a:p>
            <a:pPr marL="285744" indent="-285744">
              <a:buFont typeface="Wingdings" panose="05000000000000000000" pitchFamily="2" charset="2"/>
              <a:buChar char="Ø"/>
            </a:pPr>
            <a:r>
              <a:rPr lang="zh-CN" altLang="en-US" sz="2400" dirty="0" smtClean="0"/>
              <a:t>噪音太大，除了设法减小信道的损失外，在接收端还可以考虑加个除杂装置</a:t>
            </a:r>
            <a:r>
              <a:rPr lang="en-US" altLang="zh-CN" sz="2400" dirty="0" smtClean="0"/>
              <a:t>.</a:t>
            </a:r>
          </a:p>
        </p:txBody>
      </p:sp>
      <p:sp>
        <p:nvSpPr>
          <p:cNvPr id="11" name="TextBox 10"/>
          <p:cNvSpPr txBox="1"/>
          <p:nvPr/>
        </p:nvSpPr>
        <p:spPr>
          <a:xfrm>
            <a:off x="588540" y="2629484"/>
            <a:ext cx="7584413" cy="830997"/>
          </a:xfrm>
          <a:prstGeom prst="rect">
            <a:avLst/>
          </a:prstGeom>
          <a:noFill/>
        </p:spPr>
        <p:txBody>
          <a:bodyPr wrap="square" rtlCol="0">
            <a:spAutoFit/>
          </a:bodyPr>
          <a:lstStyle/>
          <a:p>
            <a:pPr marL="285744" indent="-285744">
              <a:buFont typeface="Wingdings" panose="05000000000000000000" pitchFamily="2" charset="2"/>
              <a:buChar char="Ø"/>
            </a:pPr>
            <a:r>
              <a:rPr lang="zh-CN" altLang="en-US" sz="2400" dirty="0" smtClean="0"/>
              <a:t>利用锁相环进行载波跟踪来进行同步解调可以得到效果好于非同步解调的效果</a:t>
            </a:r>
            <a:r>
              <a:rPr lang="en-US" altLang="zh-CN" sz="2400" dirty="0" smtClean="0"/>
              <a:t>.</a:t>
            </a:r>
          </a:p>
        </p:txBody>
      </p:sp>
      <p:sp>
        <p:nvSpPr>
          <p:cNvPr id="14" name="TextBox 13"/>
          <p:cNvSpPr txBox="1"/>
          <p:nvPr/>
        </p:nvSpPr>
        <p:spPr>
          <a:xfrm>
            <a:off x="588541" y="4438663"/>
            <a:ext cx="7584413" cy="1200329"/>
          </a:xfrm>
          <a:prstGeom prst="rect">
            <a:avLst/>
          </a:prstGeom>
          <a:noFill/>
        </p:spPr>
        <p:txBody>
          <a:bodyPr wrap="square" rtlCol="0">
            <a:spAutoFit/>
          </a:bodyPr>
          <a:lstStyle/>
          <a:p>
            <a:pPr marL="285744" indent="-285744">
              <a:buFont typeface="Wingdings" panose="05000000000000000000" pitchFamily="2" charset="2"/>
              <a:buChar char="Ø"/>
            </a:pPr>
            <a:r>
              <a:rPr lang="zh-CN" altLang="en-US" sz="2400" dirty="0" smtClean="0"/>
              <a:t>输出</a:t>
            </a:r>
            <a:r>
              <a:rPr lang="zh-CN" altLang="en-US" sz="2400" dirty="0" smtClean="0"/>
              <a:t>声音质量随</a:t>
            </a:r>
            <a:r>
              <a:rPr lang="zh-CN" altLang="en-US" sz="2400" dirty="0" smtClean="0"/>
              <a:t>信道衰减变化严重，可以加个自动增益控制装置，让接收端增益倍数随接收信号的强度改变而改变</a:t>
            </a:r>
            <a:r>
              <a:rPr lang="en-US" altLang="zh-CN" sz="2400" dirty="0" smtClean="0"/>
              <a:t>.</a:t>
            </a:r>
          </a:p>
        </p:txBody>
      </p:sp>
    </p:spTree>
    <p:extLst>
      <p:ext uri="{BB962C8B-B14F-4D97-AF65-F5344CB8AC3E}">
        <p14:creationId xmlns:p14="http://schemas.microsoft.com/office/powerpoint/2010/main" val="1067551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7022" y="2308794"/>
            <a:ext cx="6471923" cy="1446550"/>
          </a:xfrm>
          <a:prstGeom prst="rect">
            <a:avLst/>
          </a:prstGeom>
        </p:spPr>
        <p:txBody>
          <a:bodyPr wrap="square">
            <a:spAutoFit/>
          </a:bodyPr>
          <a:lstStyle/>
          <a:p>
            <a:pPr algn="ctr"/>
            <a:r>
              <a:rPr lang="en-US" altLang="zh-CN" sz="8800">
                <a:ln w="0"/>
                <a:effectLst>
                  <a:outerShdw blurRad="38100" dist="19050" dir="2700000" algn="tl" rotWithShape="0">
                    <a:schemeClr val="dk1">
                      <a:alpha val="40000"/>
                    </a:schemeClr>
                  </a:outerShdw>
                </a:effectLst>
              </a:rPr>
              <a:t>Thank You!</a:t>
            </a:r>
            <a:endParaRPr lang="en-US" altLang="zh-CN" sz="8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6115519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Simulink</a:t>
            </a:r>
            <a:r>
              <a:rPr lang="zh-CN" altLang="en-US" sz="2800" b="1" dirty="0" smtClean="0">
                <a:latin typeface="冬青黑体简体中文 W3" panose="020B0300000000000000" pitchFamily="34" charset="-122"/>
                <a:ea typeface="冬青黑体简体中文 W3" panose="020B0300000000000000" pitchFamily="34" charset="-122"/>
              </a:rPr>
              <a:t>实现总图</a:t>
            </a:r>
            <a:endParaRPr lang="zh-CN" altLang="en-US" sz="2800" b="1" dirty="0">
              <a:latin typeface="冬青黑体简体中文 W3" panose="020B0300000000000000" pitchFamily="34" charset="-122"/>
              <a:ea typeface="冬青黑体简体中文 W3" panose="020B0300000000000000" pitchFamily="34" charset="-122"/>
            </a:endParaRPr>
          </a:p>
        </p:txBody>
      </p:sp>
      <p:pic>
        <p:nvPicPr>
          <p:cNvPr id="12" name="Picture 11" descr="AM_Multiple_Channels *"/>
          <p:cNvPicPr>
            <a:picLocks noChangeAspect="1"/>
          </p:cNvPicPr>
          <p:nvPr/>
        </p:nvPicPr>
        <p:blipFill rotWithShape="1">
          <a:blip r:embed="rId2">
            <a:extLst>
              <a:ext uri="{28A0092B-C50C-407E-A947-70E740481C1C}">
                <a14:useLocalDpi xmlns:a14="http://schemas.microsoft.com/office/drawing/2010/main" val="0"/>
              </a:ext>
            </a:extLst>
          </a:blip>
          <a:srcRect l="6068" t="20767" r="17485" b="5015"/>
          <a:stretch/>
        </p:blipFill>
        <p:spPr>
          <a:xfrm>
            <a:off x="167910" y="1136605"/>
            <a:ext cx="8231297" cy="5089890"/>
          </a:xfrm>
          <a:prstGeom prst="rect">
            <a:avLst/>
          </a:prstGeom>
        </p:spPr>
      </p:pic>
    </p:spTree>
    <p:extLst>
      <p:ext uri="{BB962C8B-B14F-4D97-AF65-F5344CB8AC3E}">
        <p14:creationId xmlns:p14="http://schemas.microsoft.com/office/powerpoint/2010/main" val="1376913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音频读入</a:t>
            </a:r>
            <a:endParaRPr lang="zh-CN" altLang="en-US" sz="2800" b="1" dirty="0">
              <a:latin typeface="冬青黑体简体中文 W3" panose="020B0300000000000000" pitchFamily="34" charset="-122"/>
              <a:ea typeface="冬青黑体简体中文 W3" panose="020B0300000000000000" pitchFamily="34" charset="-122"/>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58" y="738457"/>
            <a:ext cx="7665875" cy="5995219"/>
          </a:xfrm>
          <a:prstGeom prst="rect">
            <a:avLst/>
          </a:prstGeom>
        </p:spPr>
      </p:pic>
      <p:pic>
        <p:nvPicPr>
          <p:cNvPr id="3" name="sample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85586" y="433657"/>
            <a:ext cx="609600" cy="609600"/>
          </a:xfrm>
          <a:prstGeom prst="rect">
            <a:avLst/>
          </a:prstGeom>
        </p:spPr>
      </p:pic>
    </p:spTree>
    <p:extLst>
      <p:ext uri="{BB962C8B-B14F-4D97-AF65-F5344CB8AC3E}">
        <p14:creationId xmlns:p14="http://schemas.microsoft.com/office/powerpoint/2010/main" val="359436409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调制器</a:t>
            </a:r>
            <a:endParaRPr lang="zh-CN" altLang="en-US" sz="2800" b="1" dirty="0">
              <a:latin typeface="冬青黑体简体中文 W3" panose="020B0300000000000000" pitchFamily="34" charset="-122"/>
              <a:ea typeface="冬青黑体简体中文 W3" panose="020B0300000000000000" pitchFamily="34" charset="-122"/>
            </a:endParaRPr>
          </a:p>
        </p:txBody>
      </p:sp>
      <p:pic>
        <p:nvPicPr>
          <p:cNvPr id="5" name="Picture 4" descr="Sender_20151217 *"/>
          <p:cNvPicPr>
            <a:picLocks noChangeAspect="1"/>
          </p:cNvPicPr>
          <p:nvPr/>
        </p:nvPicPr>
        <p:blipFill rotWithShape="1">
          <a:blip r:embed="rId3">
            <a:extLst>
              <a:ext uri="{28A0092B-C50C-407E-A947-70E740481C1C}">
                <a14:useLocalDpi xmlns:a14="http://schemas.microsoft.com/office/drawing/2010/main" val="0"/>
              </a:ext>
            </a:extLst>
          </a:blip>
          <a:srcRect l="4164" t="30175" r="13259" b="8860"/>
          <a:stretch/>
        </p:blipFill>
        <p:spPr>
          <a:xfrm>
            <a:off x="678672" y="738457"/>
            <a:ext cx="7019986" cy="3343449"/>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1201994" y="52135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Object 7"/>
          <p:cNvGraphicFramePr>
            <a:graphicFrameLocks noChangeAspect="1"/>
          </p:cNvGraphicFramePr>
          <p:nvPr>
            <p:extLst>
              <p:ext uri="{D42A27DB-BD31-4B8C-83A1-F6EECF244321}">
                <p14:modId xmlns:p14="http://schemas.microsoft.com/office/powerpoint/2010/main" val="2878747871"/>
              </p:ext>
            </p:extLst>
          </p:nvPr>
        </p:nvGraphicFramePr>
        <p:xfrm>
          <a:off x="2418736" y="4332579"/>
          <a:ext cx="3355258" cy="530942"/>
        </p:xfrm>
        <a:graphic>
          <a:graphicData uri="http://schemas.openxmlformats.org/presentationml/2006/ole">
            <mc:AlternateContent xmlns:mc="http://schemas.openxmlformats.org/markup-compatibility/2006">
              <mc:Choice xmlns:v="urn:schemas-microsoft-com:vml" Requires="v">
                <p:oleObj spid="_x0000_s2071" name="Equation" r:id="rId4" imgW="1447560" imgH="228600" progId="Equation.DSMT4">
                  <p:embed/>
                </p:oleObj>
              </mc:Choice>
              <mc:Fallback>
                <p:oleObj name="Equation" r:id="rId4" imgW="1447560" imgH="228600" progId="Equation.DSMT4">
                  <p:embed/>
                  <p:pic>
                    <p:nvPicPr>
                      <p:cNvPr id="0" name="Object 3"/>
                      <p:cNvPicPr>
                        <a:picLocks noChangeAspect="1" noChangeArrowheads="1"/>
                      </p:cNvPicPr>
                      <p:nvPr/>
                    </p:nvPicPr>
                    <p:blipFill>
                      <a:blip r:embed="rId5"/>
                      <a:srcRect/>
                      <a:stretch>
                        <a:fillRect/>
                      </a:stretch>
                    </p:blipFill>
                    <p:spPr bwMode="auto">
                      <a:xfrm>
                        <a:off x="2418736" y="4332579"/>
                        <a:ext cx="3355258" cy="530942"/>
                      </a:xfrm>
                      <a:prstGeom prst="rect">
                        <a:avLst/>
                      </a:prstGeom>
                      <a:noFill/>
                    </p:spPr>
                  </p:pic>
                </p:oleObj>
              </mc:Fallback>
            </mc:AlternateContent>
          </a:graphicData>
        </a:graphic>
      </p:graphicFrame>
      <p:sp>
        <p:nvSpPr>
          <p:cNvPr id="10" name="TextBox 9"/>
          <p:cNvSpPr txBox="1"/>
          <p:nvPr/>
        </p:nvSpPr>
        <p:spPr>
          <a:xfrm>
            <a:off x="678672" y="5019465"/>
            <a:ext cx="7584413" cy="1200329"/>
          </a:xfrm>
          <a:prstGeom prst="rect">
            <a:avLst/>
          </a:prstGeom>
          <a:noFill/>
        </p:spPr>
        <p:txBody>
          <a:bodyPr wrap="square" rtlCol="0">
            <a:spAutoFit/>
          </a:bodyPr>
          <a:lstStyle/>
          <a:p>
            <a:pPr marL="285744" indent="-285744">
              <a:buFont typeface="Wingdings" panose="05000000000000000000" pitchFamily="2" charset="2"/>
              <a:buChar char="Ø"/>
            </a:pPr>
            <a:r>
              <a:rPr lang="zh-CN" altLang="en-US" sz="2400" dirty="0" smtClean="0"/>
              <a:t>频率取</a:t>
            </a:r>
            <a:r>
              <a:rPr lang="en-US" altLang="zh-CN" sz="2400" dirty="0" smtClean="0"/>
              <a:t>792KHz</a:t>
            </a:r>
            <a:r>
              <a:rPr lang="zh-CN" altLang="en-US" sz="2400" dirty="0" smtClean="0"/>
              <a:t>，对应</a:t>
            </a:r>
            <a:r>
              <a:rPr lang="zh-CN" altLang="zh-CN" sz="2400" dirty="0"/>
              <a:t>成都人民广播电台新闻</a:t>
            </a:r>
            <a:r>
              <a:rPr lang="zh-CN" altLang="zh-CN" sz="2400" dirty="0" smtClean="0"/>
              <a:t>广播</a:t>
            </a:r>
            <a:endParaRPr lang="en-US" altLang="zh-CN" sz="2400" dirty="0" smtClean="0"/>
          </a:p>
          <a:p>
            <a:pPr marL="285744" indent="-285744">
              <a:buFont typeface="Wingdings" panose="05000000000000000000" pitchFamily="2" charset="2"/>
              <a:buChar char="Ø"/>
            </a:pPr>
            <a:r>
              <a:rPr lang="zh-CN" altLang="en-US" sz="2400" dirty="0" smtClean="0"/>
              <a:t>调制率取</a:t>
            </a:r>
            <a:r>
              <a:rPr lang="en-US" altLang="zh-CN" sz="2400" dirty="0" smtClean="0"/>
              <a:t>1</a:t>
            </a:r>
            <a:r>
              <a:rPr lang="zh-CN" altLang="en-US" sz="2400" dirty="0" smtClean="0"/>
              <a:t>，因为音频信号的幅值是归一化的，因此常数输入取</a:t>
            </a:r>
            <a:r>
              <a:rPr lang="en-US" altLang="zh-CN" sz="2400" dirty="0" smtClean="0"/>
              <a:t>1.</a:t>
            </a:r>
            <a:endParaRPr lang="zh-CN" altLang="en-US" sz="2400" dirty="0"/>
          </a:p>
        </p:txBody>
      </p:sp>
    </p:spTree>
    <p:extLst>
      <p:ext uri="{BB962C8B-B14F-4D97-AF65-F5344CB8AC3E}">
        <p14:creationId xmlns:p14="http://schemas.microsoft.com/office/powerpoint/2010/main" val="4266818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调制器</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1201994" y="52135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45" y="738457"/>
            <a:ext cx="7940116" cy="6251420"/>
          </a:xfrm>
          <a:prstGeom prst="rect">
            <a:avLst/>
          </a:prstGeom>
        </p:spPr>
      </p:pic>
    </p:spTree>
    <p:extLst>
      <p:ext uri="{BB962C8B-B14F-4D97-AF65-F5344CB8AC3E}">
        <p14:creationId xmlns:p14="http://schemas.microsoft.com/office/powerpoint/2010/main" val="83591498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噪声发生器</a:t>
            </a:r>
            <a:endParaRPr lang="zh-CN" altLang="en-US" sz="2800" b="1" dirty="0">
              <a:latin typeface="冬青黑体简体中文 W3" panose="020B0300000000000000" pitchFamily="34" charset="-122"/>
              <a:ea typeface="冬青黑体简体中文 W3" panose="020B0300000000000000" pitchFamily="34" charset="-122"/>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128736390"/>
              </p:ext>
            </p:extLst>
          </p:nvPr>
        </p:nvGraphicFramePr>
        <p:xfrm>
          <a:off x="2579688" y="3617913"/>
          <a:ext cx="2528887" cy="603250"/>
        </p:xfrm>
        <a:graphic>
          <a:graphicData uri="http://schemas.openxmlformats.org/presentationml/2006/ole">
            <mc:AlternateContent xmlns:mc="http://schemas.openxmlformats.org/markup-compatibility/2006">
              <mc:Choice xmlns:v="urn:schemas-microsoft-com:vml" Requires="v">
                <p:oleObj spid="_x0000_s3119" name="Equation" r:id="rId3" imgW="952200" imgH="228600" progId="Equation.DSMT4">
                  <p:embed/>
                </p:oleObj>
              </mc:Choice>
              <mc:Fallback>
                <p:oleObj name="Equation" r:id="rId3" imgW="952200" imgH="228600" progId="Equation.DSMT4">
                  <p:embed/>
                  <p:pic>
                    <p:nvPicPr>
                      <p:cNvPr id="0" name="Object 7"/>
                      <p:cNvPicPr>
                        <a:picLocks noChangeAspect="1" noChangeArrowheads="1"/>
                      </p:cNvPicPr>
                      <p:nvPr/>
                    </p:nvPicPr>
                    <p:blipFill>
                      <a:blip r:embed="rId4"/>
                      <a:srcRect/>
                      <a:stretch>
                        <a:fillRect/>
                      </a:stretch>
                    </p:blipFill>
                    <p:spPr bwMode="auto">
                      <a:xfrm>
                        <a:off x="2579688" y="3617913"/>
                        <a:ext cx="2528887" cy="603250"/>
                      </a:xfrm>
                      <a:prstGeom prst="rect">
                        <a:avLst/>
                      </a:prstGeom>
                      <a:noFill/>
                    </p:spPr>
                  </p:pic>
                </p:oleObj>
              </mc:Fallback>
            </mc:AlternateContent>
          </a:graphicData>
        </a:graphic>
      </p:graphicFrame>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Object 15"/>
          <p:cNvGraphicFramePr>
            <a:graphicFrameLocks noChangeAspect="1"/>
          </p:cNvGraphicFramePr>
          <p:nvPr>
            <p:extLst>
              <p:ext uri="{D42A27DB-BD31-4B8C-83A1-F6EECF244321}">
                <p14:modId xmlns:p14="http://schemas.microsoft.com/office/powerpoint/2010/main" val="889159098"/>
              </p:ext>
            </p:extLst>
          </p:nvPr>
        </p:nvGraphicFramePr>
        <p:xfrm>
          <a:off x="2335213" y="4387850"/>
          <a:ext cx="3154362" cy="525463"/>
        </p:xfrm>
        <a:graphic>
          <a:graphicData uri="http://schemas.openxmlformats.org/presentationml/2006/ole">
            <mc:AlternateContent xmlns:mc="http://schemas.openxmlformats.org/markup-compatibility/2006">
              <mc:Choice xmlns:v="urn:schemas-microsoft-com:vml" Requires="v">
                <p:oleObj spid="_x0000_s3120" name="Equation" r:id="rId5" imgW="1218960" imgH="203040" progId="Equation.DSMT4">
                  <p:embed/>
                </p:oleObj>
              </mc:Choice>
              <mc:Fallback>
                <p:oleObj name="Equation" r:id="rId5" imgW="1218960" imgH="203040" progId="Equation.DSMT4">
                  <p:embed/>
                  <p:pic>
                    <p:nvPicPr>
                      <p:cNvPr id="0" name="Object 9"/>
                      <p:cNvPicPr>
                        <a:picLocks noChangeAspect="1" noChangeArrowheads="1"/>
                      </p:cNvPicPr>
                      <p:nvPr/>
                    </p:nvPicPr>
                    <p:blipFill>
                      <a:blip r:embed="rId6"/>
                      <a:srcRect/>
                      <a:stretch>
                        <a:fillRect/>
                      </a:stretch>
                    </p:blipFill>
                    <p:spPr bwMode="auto">
                      <a:xfrm>
                        <a:off x="2335213" y="4387850"/>
                        <a:ext cx="3154362" cy="525463"/>
                      </a:xfrm>
                      <a:prstGeom prst="rect">
                        <a:avLst/>
                      </a:prstGeom>
                      <a:noFill/>
                    </p:spPr>
                  </p:pic>
                </p:oleObj>
              </mc:Fallback>
            </mc:AlternateContent>
          </a:graphicData>
        </a:graphic>
      </p:graphicFrame>
      <p:sp>
        <p:nvSpPr>
          <p:cNvPr id="17" name="TextBox 16"/>
          <p:cNvSpPr txBox="1"/>
          <p:nvPr/>
        </p:nvSpPr>
        <p:spPr>
          <a:xfrm>
            <a:off x="604531" y="5208935"/>
            <a:ext cx="7584413" cy="830997"/>
          </a:xfrm>
          <a:prstGeom prst="rect">
            <a:avLst/>
          </a:prstGeom>
          <a:noFill/>
        </p:spPr>
        <p:txBody>
          <a:bodyPr wrap="square" rtlCol="0">
            <a:spAutoFit/>
          </a:bodyPr>
          <a:lstStyle/>
          <a:p>
            <a:pPr marL="285744" indent="-285744">
              <a:buFont typeface="Wingdings" panose="05000000000000000000" pitchFamily="2" charset="2"/>
              <a:buChar char="Ø"/>
            </a:pPr>
            <a:r>
              <a:rPr lang="zh-CN" altLang="en-US" sz="2400" dirty="0" smtClean="0"/>
              <a:t>噪声的方差的取值十分重要，取得太大会导致信号完全失真，取的太小又不能体现噪声的影响</a:t>
            </a:r>
            <a:endParaRPr lang="en-US" altLang="zh-CN" sz="2400" dirty="0" smtClean="0"/>
          </a:p>
        </p:txBody>
      </p:sp>
      <p:pic>
        <p:nvPicPr>
          <p:cNvPr id="8" name="Picture 7" descr="AM_Multiple_Channels/AWGN Channel AM639KHz"/>
          <p:cNvPicPr>
            <a:picLocks noChangeAspect="1"/>
          </p:cNvPicPr>
          <p:nvPr/>
        </p:nvPicPr>
        <p:blipFill rotWithShape="1">
          <a:blip r:embed="rId7">
            <a:extLst>
              <a:ext uri="{28A0092B-C50C-407E-A947-70E740481C1C}">
                <a14:useLocalDpi xmlns:a14="http://schemas.microsoft.com/office/drawing/2010/main" val="0"/>
              </a:ext>
            </a:extLst>
          </a:blip>
          <a:srcRect l="5168" t="21945" r="36218" b="47685"/>
          <a:stretch/>
        </p:blipFill>
        <p:spPr>
          <a:xfrm>
            <a:off x="466866" y="1034198"/>
            <a:ext cx="7405865" cy="2416077"/>
          </a:xfrm>
          <a:prstGeom prst="rect">
            <a:avLst/>
          </a:prstGeom>
        </p:spPr>
      </p:pic>
    </p:spTree>
    <p:extLst>
      <p:ext uri="{BB962C8B-B14F-4D97-AF65-F5344CB8AC3E}">
        <p14:creationId xmlns:p14="http://schemas.microsoft.com/office/powerpoint/2010/main" val="3219312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噪声发生器</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349" b="5622"/>
          <a:stretch/>
        </p:blipFill>
        <p:spPr>
          <a:xfrm>
            <a:off x="370058" y="639270"/>
            <a:ext cx="7354303" cy="6174223"/>
          </a:xfrm>
          <a:prstGeom prst="rect">
            <a:avLst/>
          </a:prstGeom>
        </p:spPr>
      </p:pic>
    </p:spTree>
    <p:extLst>
      <p:ext uri="{BB962C8B-B14F-4D97-AF65-F5344CB8AC3E}">
        <p14:creationId xmlns:p14="http://schemas.microsoft.com/office/powerpoint/2010/main" val="57128104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058" y="215237"/>
            <a:ext cx="4371875" cy="523220"/>
          </a:xfrm>
          <a:prstGeom prst="rect">
            <a:avLst/>
          </a:prstGeom>
          <a:noFill/>
        </p:spPr>
        <p:txBody>
          <a:bodyPr wrap="square" rtlCol="0">
            <a:spAutoFit/>
          </a:bodyPr>
          <a:lstStyle/>
          <a:p>
            <a:r>
              <a:rPr lang="en-US" altLang="zh-CN" sz="2800" b="1" dirty="0" smtClean="0">
                <a:latin typeface="冬青黑体简体中文 W3" panose="020B0300000000000000" pitchFamily="34" charset="-122"/>
                <a:ea typeface="冬青黑体简体中文 W3" panose="020B0300000000000000" pitchFamily="34" charset="-122"/>
              </a:rPr>
              <a:t>SISO——</a:t>
            </a:r>
            <a:r>
              <a:rPr lang="zh-CN" altLang="en-US" sz="2800" b="1" dirty="0" smtClean="0">
                <a:latin typeface="冬青黑体简体中文 W3" panose="020B0300000000000000" pitchFamily="34" charset="-122"/>
                <a:ea typeface="冬青黑体简体中文 W3" panose="020B0300000000000000" pitchFamily="34" charset="-122"/>
              </a:rPr>
              <a:t>混频器</a:t>
            </a:r>
            <a:endParaRPr lang="zh-CN" altLang="en-US" sz="2800" b="1" dirty="0">
              <a:latin typeface="冬青黑体简体中文 W3" panose="020B0300000000000000" pitchFamily="34" charset="-122"/>
              <a:ea typeface="冬青黑体简体中文 W3" panose="020B0300000000000000" pitchFamily="34" charset="-122"/>
            </a:endParaRPr>
          </a:p>
        </p:txBody>
      </p:sp>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Picture 5" descr="Mix_Frequency *"/>
          <p:cNvPicPr>
            <a:picLocks noChangeAspect="1"/>
          </p:cNvPicPr>
          <p:nvPr/>
        </p:nvPicPr>
        <p:blipFill rotWithShape="1">
          <a:blip r:embed="rId3">
            <a:extLst>
              <a:ext uri="{28A0092B-C50C-407E-A947-70E740481C1C}">
                <a14:useLocalDpi xmlns:a14="http://schemas.microsoft.com/office/drawing/2010/main" val="0"/>
              </a:ext>
            </a:extLst>
          </a:blip>
          <a:srcRect l="5134" t="27324" r="31301" b="28205"/>
          <a:stretch/>
        </p:blipFill>
        <p:spPr>
          <a:xfrm>
            <a:off x="1174645" y="738457"/>
            <a:ext cx="5837464" cy="2465614"/>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Object 3"/>
          <p:cNvGraphicFramePr>
            <a:graphicFrameLocks noChangeAspect="1"/>
          </p:cNvGraphicFramePr>
          <p:nvPr>
            <p:extLst>
              <p:ext uri="{D42A27DB-BD31-4B8C-83A1-F6EECF244321}">
                <p14:modId xmlns:p14="http://schemas.microsoft.com/office/powerpoint/2010/main" val="1551643035"/>
              </p:ext>
            </p:extLst>
          </p:nvPr>
        </p:nvGraphicFramePr>
        <p:xfrm>
          <a:off x="1282003" y="3283121"/>
          <a:ext cx="1954225" cy="558350"/>
        </p:xfrm>
        <a:graphic>
          <a:graphicData uri="http://schemas.openxmlformats.org/presentationml/2006/ole">
            <mc:AlternateContent xmlns:mc="http://schemas.openxmlformats.org/markup-compatibility/2006">
              <mc:Choice xmlns:v="urn:schemas-microsoft-com:vml" Requires="v">
                <p:oleObj spid="_x0000_s4182" name="Equation" r:id="rId4" imgW="800100" imgH="228600" progId="Equation.DSMT4">
                  <p:embed/>
                </p:oleObj>
              </mc:Choice>
              <mc:Fallback>
                <p:oleObj name="Equation" r:id="rId4" imgW="8001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003" y="3283121"/>
                        <a:ext cx="1954225" cy="55835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Object 7"/>
          <p:cNvGraphicFramePr>
            <a:graphicFrameLocks noChangeAspect="1"/>
          </p:cNvGraphicFramePr>
          <p:nvPr>
            <p:extLst>
              <p:ext uri="{D42A27DB-BD31-4B8C-83A1-F6EECF244321}">
                <p14:modId xmlns:p14="http://schemas.microsoft.com/office/powerpoint/2010/main" val="3631057847"/>
              </p:ext>
            </p:extLst>
          </p:nvPr>
        </p:nvGraphicFramePr>
        <p:xfrm>
          <a:off x="4451483" y="3303256"/>
          <a:ext cx="2619586" cy="549884"/>
        </p:xfrm>
        <a:graphic>
          <a:graphicData uri="http://schemas.openxmlformats.org/presentationml/2006/ole">
            <mc:AlternateContent xmlns:mc="http://schemas.openxmlformats.org/markup-compatibility/2006">
              <mc:Choice xmlns:v="urn:schemas-microsoft-com:vml" Requires="v">
                <p:oleObj spid="_x0000_s4183" name="Equation" r:id="rId6" imgW="1091880" imgH="228600" progId="Equation.DSMT4">
                  <p:embed/>
                </p:oleObj>
              </mc:Choice>
              <mc:Fallback>
                <p:oleObj name="Equation" r:id="rId6" imgW="1091880" imgH="228600" progId="Equation.DSMT4">
                  <p:embed/>
                  <p:pic>
                    <p:nvPicPr>
                      <p:cNvPr id="0" name="Object 3"/>
                      <p:cNvPicPr>
                        <a:picLocks noChangeAspect="1" noChangeArrowheads="1"/>
                      </p:cNvPicPr>
                      <p:nvPr/>
                    </p:nvPicPr>
                    <p:blipFill>
                      <a:blip r:embed="rId7"/>
                      <a:srcRect/>
                      <a:stretch>
                        <a:fillRect/>
                      </a:stretch>
                    </p:blipFill>
                    <p:spPr bwMode="auto">
                      <a:xfrm>
                        <a:off x="4451483" y="3303256"/>
                        <a:ext cx="2619586" cy="549884"/>
                      </a:xfrm>
                      <a:prstGeom prst="rect">
                        <a:avLst/>
                      </a:prstGeom>
                      <a:noFill/>
                    </p:spPr>
                  </p:pic>
                </p:oleObj>
              </mc:Fallback>
            </mc:AlternateContent>
          </a:graphicData>
        </a:graphic>
      </p:graphicFrame>
      <p:sp>
        <p:nvSpPr>
          <p:cNvPr id="13" name="Rectangle 8"/>
          <p:cNvSpPr>
            <a:spLocks noChangeArrowheads="1"/>
          </p:cNvSpPr>
          <p:nvPr/>
        </p:nvSpPr>
        <p:spPr bwMode="auto">
          <a:xfrm>
            <a:off x="329013" y="639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Object 13"/>
          <p:cNvGraphicFramePr>
            <a:graphicFrameLocks noChangeAspect="1"/>
          </p:cNvGraphicFramePr>
          <p:nvPr>
            <p:extLst>
              <p:ext uri="{D42A27DB-BD31-4B8C-83A1-F6EECF244321}">
                <p14:modId xmlns:p14="http://schemas.microsoft.com/office/powerpoint/2010/main" val="1953258988"/>
              </p:ext>
            </p:extLst>
          </p:nvPr>
        </p:nvGraphicFramePr>
        <p:xfrm>
          <a:off x="1408113" y="3852863"/>
          <a:ext cx="5508625" cy="1390650"/>
        </p:xfrm>
        <a:graphic>
          <a:graphicData uri="http://schemas.openxmlformats.org/presentationml/2006/ole">
            <mc:AlternateContent xmlns:mc="http://schemas.openxmlformats.org/markup-compatibility/2006">
              <mc:Choice xmlns:v="urn:schemas-microsoft-com:vml" Requires="v">
                <p:oleObj spid="_x0000_s4184" name="Equation" r:id="rId8" imgW="2603160" imgH="660240" progId="Equation.DSMT4">
                  <p:embed/>
                </p:oleObj>
              </mc:Choice>
              <mc:Fallback>
                <p:oleObj name="Equation" r:id="rId8" imgW="2603160" imgH="660240" progId="Equation.DSMT4">
                  <p:embed/>
                  <p:pic>
                    <p:nvPicPr>
                      <p:cNvPr id="0" name="Object 7"/>
                      <p:cNvPicPr>
                        <a:picLocks noChangeAspect="1" noChangeArrowheads="1"/>
                      </p:cNvPicPr>
                      <p:nvPr/>
                    </p:nvPicPr>
                    <p:blipFill>
                      <a:blip r:embed="rId9"/>
                      <a:srcRect/>
                      <a:stretch>
                        <a:fillRect/>
                      </a:stretch>
                    </p:blipFill>
                    <p:spPr bwMode="auto">
                      <a:xfrm>
                        <a:off x="1408113" y="3852863"/>
                        <a:ext cx="5508625" cy="1390650"/>
                      </a:xfrm>
                      <a:prstGeom prst="rect">
                        <a:avLst/>
                      </a:prstGeom>
                      <a:noFill/>
                    </p:spPr>
                  </p:pic>
                </p:oleObj>
              </mc:Fallback>
            </mc:AlternateContent>
          </a:graphicData>
        </a:graphic>
      </p:graphicFrame>
      <p:sp>
        <p:nvSpPr>
          <p:cNvPr id="17" name="TextBox 16"/>
          <p:cNvSpPr txBox="1"/>
          <p:nvPr/>
        </p:nvSpPr>
        <p:spPr>
          <a:xfrm>
            <a:off x="370058" y="5244170"/>
            <a:ext cx="7584413" cy="1200329"/>
          </a:xfrm>
          <a:prstGeom prst="rect">
            <a:avLst/>
          </a:prstGeom>
          <a:noFill/>
        </p:spPr>
        <p:txBody>
          <a:bodyPr wrap="square" rtlCol="0">
            <a:spAutoFit/>
          </a:bodyPr>
          <a:lstStyle/>
          <a:p>
            <a:pPr marL="285744" indent="-285744">
              <a:buFont typeface="Wingdings" panose="05000000000000000000" pitchFamily="2" charset="2"/>
              <a:buChar char="Ø"/>
            </a:pPr>
            <a:r>
              <a:rPr lang="zh-CN" altLang="en-US" sz="2400" dirty="0" smtClean="0"/>
              <a:t>将基带信号频段移动至</a:t>
            </a:r>
            <a:r>
              <a:rPr lang="zh-CN" altLang="en-US" sz="2400" dirty="0"/>
              <a:t> </a:t>
            </a:r>
            <a:r>
              <a:rPr lang="zh-CN" altLang="en-US" sz="2400" dirty="0" smtClean="0"/>
              <a:t>            处，采用频率不同的本振信号     就可以把调制到不同频段      的信号移动至固定频率</a:t>
            </a:r>
            <a:r>
              <a:rPr lang="en-US" altLang="zh-CN" sz="2400" dirty="0" smtClean="0"/>
              <a:t>465KHz</a:t>
            </a:r>
            <a:r>
              <a:rPr lang="zh-CN" altLang="en-US" sz="2400" dirty="0" smtClean="0"/>
              <a:t>（国家标准）</a:t>
            </a:r>
            <a:r>
              <a:rPr lang="en-US" altLang="zh-CN" sz="2400" dirty="0" smtClean="0"/>
              <a:t>.</a:t>
            </a:r>
          </a:p>
        </p:txBody>
      </p:sp>
      <p:graphicFrame>
        <p:nvGraphicFramePr>
          <p:cNvPr id="21" name="Object 20"/>
          <p:cNvGraphicFramePr>
            <a:graphicFrameLocks noChangeAspect="1"/>
          </p:cNvGraphicFramePr>
          <p:nvPr>
            <p:extLst>
              <p:ext uri="{D42A27DB-BD31-4B8C-83A1-F6EECF244321}">
                <p14:modId xmlns:p14="http://schemas.microsoft.com/office/powerpoint/2010/main" val="1472850031"/>
              </p:ext>
            </p:extLst>
          </p:nvPr>
        </p:nvGraphicFramePr>
        <p:xfrm>
          <a:off x="3812332" y="5254905"/>
          <a:ext cx="1088681" cy="426006"/>
        </p:xfrm>
        <a:graphic>
          <a:graphicData uri="http://schemas.openxmlformats.org/presentationml/2006/ole">
            <mc:AlternateContent xmlns:mc="http://schemas.openxmlformats.org/markup-compatibility/2006">
              <mc:Choice xmlns:v="urn:schemas-microsoft-com:vml" Requires="v">
                <p:oleObj spid="_x0000_s4185" name="Equation" r:id="rId10" imgW="583920" imgH="228600" progId="Equation.DSMT4">
                  <p:embed/>
                </p:oleObj>
              </mc:Choice>
              <mc:Fallback>
                <p:oleObj name="Equation" r:id="rId10" imgW="583920" imgH="228600" progId="Equation.DSMT4">
                  <p:embed/>
                  <p:pic>
                    <p:nvPicPr>
                      <p:cNvPr id="0" name=""/>
                      <p:cNvPicPr/>
                      <p:nvPr/>
                    </p:nvPicPr>
                    <p:blipFill>
                      <a:blip r:embed="rId11"/>
                      <a:stretch>
                        <a:fillRect/>
                      </a:stretch>
                    </p:blipFill>
                    <p:spPr>
                      <a:xfrm>
                        <a:off x="3812332" y="5254905"/>
                        <a:ext cx="1088681" cy="426006"/>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64709392"/>
              </p:ext>
            </p:extLst>
          </p:nvPr>
        </p:nvGraphicFramePr>
        <p:xfrm>
          <a:off x="1925751" y="5653732"/>
          <a:ext cx="509587" cy="398462"/>
        </p:xfrm>
        <a:graphic>
          <a:graphicData uri="http://schemas.openxmlformats.org/presentationml/2006/ole">
            <mc:AlternateContent xmlns:mc="http://schemas.openxmlformats.org/markup-compatibility/2006">
              <mc:Choice xmlns:v="urn:schemas-microsoft-com:vml" Requires="v">
                <p:oleObj spid="_x0000_s4186" name="Equation" r:id="rId12" imgW="291960" imgH="228600" progId="Equation.DSMT4">
                  <p:embed/>
                </p:oleObj>
              </mc:Choice>
              <mc:Fallback>
                <p:oleObj name="Equation" r:id="rId12" imgW="291960" imgH="228600" progId="Equation.DSMT4">
                  <p:embed/>
                  <p:pic>
                    <p:nvPicPr>
                      <p:cNvPr id="0" name=""/>
                      <p:cNvPicPr/>
                      <p:nvPr/>
                    </p:nvPicPr>
                    <p:blipFill>
                      <a:blip r:embed="rId13"/>
                      <a:stretch>
                        <a:fillRect/>
                      </a:stretch>
                    </p:blipFill>
                    <p:spPr>
                      <a:xfrm>
                        <a:off x="1925751" y="5653732"/>
                        <a:ext cx="509587" cy="398462"/>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661411165"/>
              </p:ext>
            </p:extLst>
          </p:nvPr>
        </p:nvGraphicFramePr>
        <p:xfrm>
          <a:off x="5749925" y="5653088"/>
          <a:ext cx="531813" cy="398462"/>
        </p:xfrm>
        <a:graphic>
          <a:graphicData uri="http://schemas.openxmlformats.org/presentationml/2006/ole">
            <mc:AlternateContent xmlns:mc="http://schemas.openxmlformats.org/markup-compatibility/2006">
              <mc:Choice xmlns:v="urn:schemas-microsoft-com:vml" Requires="v">
                <p:oleObj spid="_x0000_s4187" name="Equation" r:id="rId14" imgW="304560" imgH="228600" progId="Equation.DSMT4">
                  <p:embed/>
                </p:oleObj>
              </mc:Choice>
              <mc:Fallback>
                <p:oleObj name="Equation" r:id="rId14" imgW="304560" imgH="228600" progId="Equation.DSMT4">
                  <p:embed/>
                  <p:pic>
                    <p:nvPicPr>
                      <p:cNvPr id="0" name=""/>
                      <p:cNvPicPr/>
                      <p:nvPr/>
                    </p:nvPicPr>
                    <p:blipFill>
                      <a:blip r:embed="rId15"/>
                      <a:stretch>
                        <a:fillRect/>
                      </a:stretch>
                    </p:blipFill>
                    <p:spPr>
                      <a:xfrm>
                        <a:off x="5749925" y="5653088"/>
                        <a:ext cx="531813" cy="398462"/>
                      </a:xfrm>
                      <a:prstGeom prst="rect">
                        <a:avLst/>
                      </a:prstGeom>
                    </p:spPr>
                  </p:pic>
                </p:oleObj>
              </mc:Fallback>
            </mc:AlternateContent>
          </a:graphicData>
        </a:graphic>
      </p:graphicFrame>
    </p:spTree>
    <p:extLst>
      <p:ext uri="{BB962C8B-B14F-4D97-AF65-F5344CB8AC3E}">
        <p14:creationId xmlns:p14="http://schemas.microsoft.com/office/powerpoint/2010/main" val="3806893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953</TotalTime>
  <Words>292</Words>
  <Application>Microsoft Office PowerPoint</Application>
  <PresentationFormat>On-screen Show (4:3)</PresentationFormat>
  <Paragraphs>45</Paragraphs>
  <Slides>22</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2" baseType="lpstr">
      <vt:lpstr>冬青黑体简体中文 W3</vt:lpstr>
      <vt:lpstr>宋体</vt:lpstr>
      <vt:lpstr>黑体</vt:lpstr>
      <vt:lpstr>Arial</vt:lpstr>
      <vt:lpstr>Century Schoolbook</vt:lpstr>
      <vt:lpstr>Wingdings</vt:lpstr>
      <vt:lpstr>Wingdings 2</vt:lpstr>
      <vt:lpstr>View</vt:lpstr>
      <vt:lpstr>Equation</vt:lpstr>
      <vt:lpstr>MathType 6.0 Equation</vt:lpstr>
      <vt:lpstr>基于Matlab/Simulink的模拟通信系统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基于Simulink的简易移动通信系统</dc:title>
  <dc:creator>Eitima</dc:creator>
  <cp:lastModifiedBy>Eitima</cp:lastModifiedBy>
  <cp:revision>54</cp:revision>
  <dcterms:created xsi:type="dcterms:W3CDTF">2015-11-30T12:56:14Z</dcterms:created>
  <dcterms:modified xsi:type="dcterms:W3CDTF">2015-12-19T13:55:02Z</dcterms:modified>
</cp:coreProperties>
</file>