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5" r:id="rId5"/>
    <p:sldId id="262" r:id="rId6"/>
    <p:sldId id="289" r:id="rId7"/>
    <p:sldId id="302" r:id="rId8"/>
    <p:sldId id="303" r:id="rId9"/>
    <p:sldId id="304" r:id="rId10"/>
    <p:sldId id="285" r:id="rId11"/>
    <p:sldId id="286" r:id="rId12"/>
    <p:sldId id="266" r:id="rId13"/>
    <p:sldId id="299" r:id="rId14"/>
    <p:sldId id="300" r:id="rId15"/>
    <p:sldId id="290" r:id="rId16"/>
    <p:sldId id="291" r:id="rId17"/>
    <p:sldId id="305" r:id="rId18"/>
    <p:sldId id="292" r:id="rId19"/>
    <p:sldId id="293" r:id="rId20"/>
    <p:sldId id="287" r:id="rId21"/>
    <p:sldId id="296" r:id="rId22"/>
    <p:sldId id="298" r:id="rId23"/>
    <p:sldId id="306" r:id="rId24"/>
    <p:sldId id="307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7" y="381000"/>
            <a:ext cx="1857375" cy="589756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2" y="381000"/>
            <a:ext cx="5800725" cy="589756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5"/>
            <a:ext cx="24003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2" y="685800"/>
            <a:ext cx="455930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7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5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4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3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4" y="1044180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0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205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tmp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tmp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7.tmp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tmp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基于</a:t>
            </a:r>
            <a:r>
              <a:rPr lang="en-US" sz="6000" b="1" dirty="0"/>
              <a:t>Simulink</a:t>
            </a:r>
            <a:r>
              <a:rPr lang="zh-CN" altLang="en-US" sz="6000" b="1" dirty="0"/>
              <a:t>的模拟通信系统仿真设计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英才实验学院 黄泽熙 陈子晗</a:t>
            </a:r>
            <a:r>
              <a:rPr lang="en-US" altLang="zh-CN" dirty="0"/>
              <a:t>	</a:t>
            </a:r>
            <a:r>
              <a:rPr lang="zh-CN" altLang="en-US" dirty="0"/>
              <a:t>王茂林 王一帆 李锘</a:t>
            </a:r>
            <a:endParaRPr lang="en-US" altLang="zh-CN" dirty="0"/>
          </a:p>
          <a:p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8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075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信道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201" y="4565846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AWGN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aphicFrame>
        <p:nvGraphicFramePr>
          <p:cNvPr id="12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54637"/>
              </p:ext>
            </p:extLst>
          </p:nvPr>
        </p:nvGraphicFramePr>
        <p:xfrm>
          <a:off x="2836568" y="5236866"/>
          <a:ext cx="2088245" cy="49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3" imgW="965200" imgH="228600" progId="Equation.DSMT4">
                  <p:embed/>
                </p:oleObj>
              </mc:Choice>
              <mc:Fallback>
                <p:oleObj r:id="rId3" imgW="965200" imgH="2286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68" y="5236866"/>
                        <a:ext cx="2088245" cy="496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72942"/>
              </p:ext>
            </p:extLst>
          </p:nvPr>
        </p:nvGraphicFramePr>
        <p:xfrm>
          <a:off x="2661640" y="5880883"/>
          <a:ext cx="2777053" cy="6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5" imgW="1562100" imgH="393700" progId="Equation.DSMT4">
                  <p:embed/>
                </p:oleObj>
              </mc:Choice>
              <mc:Fallback>
                <p:oleObj r:id="rId5" imgW="1562100" imgH="39370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640" y="5880883"/>
                        <a:ext cx="2777053" cy="694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t="14213" r="1171" b="50472"/>
          <a:stretch/>
        </p:blipFill>
        <p:spPr bwMode="auto">
          <a:xfrm>
            <a:off x="1073426" y="698654"/>
            <a:ext cx="5190469" cy="1607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14381" r="53726" b="49223"/>
          <a:stretch/>
        </p:blipFill>
        <p:spPr bwMode="auto">
          <a:xfrm>
            <a:off x="1557073" y="2704895"/>
            <a:ext cx="4461400" cy="2147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Down 3"/>
          <p:cNvSpPr/>
          <p:nvPr/>
        </p:nvSpPr>
        <p:spPr>
          <a:xfrm rot="19034600">
            <a:off x="2818585" y="2160324"/>
            <a:ext cx="209712" cy="60530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Rayleigh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8025" y="880055"/>
            <a:ext cx="7584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zh-CN" altLang="zh-CN" sz="2400" dirty="0"/>
              <a:t>在无线通信信道中，由于信号进行多径传播达到接收点处的场强来自不同传播的路径，各条路径延时时间是不同的，而各个方向分量波的叠加，又产生了驻波场强，从而形成信号快衰落的现象</a:t>
            </a:r>
            <a:r>
              <a:rPr lang="zh-CN" altLang="en-US" sz="2400" dirty="0"/>
              <a:t>。</a:t>
            </a:r>
          </a:p>
          <a:p>
            <a:endParaRPr lang="zh-CN" altLang="en-US" sz="2400" dirty="0"/>
          </a:p>
        </p:txBody>
      </p:sp>
      <p:sp>
        <p:nvSpPr>
          <p:cNvPr id="14" name="文本框 9"/>
          <p:cNvSpPr txBox="1"/>
          <p:nvPr/>
        </p:nvSpPr>
        <p:spPr>
          <a:xfrm>
            <a:off x="3093021" y="2671300"/>
            <a:ext cx="278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Rayleigh</a:t>
            </a:r>
            <a:r>
              <a:rPr lang="zh-CN" altLang="en-US" sz="2400" dirty="0"/>
              <a:t>衰落</a:t>
            </a:r>
          </a:p>
        </p:txBody>
      </p:sp>
      <p:graphicFrame>
        <p:nvGraphicFramePr>
          <p:cNvPr id="15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42255"/>
              </p:ext>
            </p:extLst>
          </p:nvPr>
        </p:nvGraphicFramePr>
        <p:xfrm>
          <a:off x="2077412" y="3132965"/>
          <a:ext cx="4053438" cy="99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r:id="rId3" imgW="1752600" imgH="419100" progId="Equation.DSMT4">
                  <p:embed/>
                </p:oleObj>
              </mc:Choice>
              <mc:Fallback>
                <p:oleObj r:id="rId3" imgW="1752600" imgH="4191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12" y="3132965"/>
                        <a:ext cx="4053438" cy="991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0"/>
          <p:cNvSpPr txBox="1"/>
          <p:nvPr/>
        </p:nvSpPr>
        <p:spPr>
          <a:xfrm>
            <a:off x="3251623" y="4379459"/>
            <a:ext cx="278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Rician</a:t>
            </a:r>
            <a:r>
              <a:rPr lang="zh-CN" altLang="en-US" sz="2400" dirty="0"/>
              <a:t>衰落</a:t>
            </a:r>
          </a:p>
        </p:txBody>
      </p:sp>
      <p:graphicFrame>
        <p:nvGraphicFramePr>
          <p:cNvPr id="17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60874"/>
              </p:ext>
            </p:extLst>
          </p:nvPr>
        </p:nvGraphicFramePr>
        <p:xfrm>
          <a:off x="1120274" y="4924210"/>
          <a:ext cx="611951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5" imgW="2540000" imgH="457200" progId="Equation.DSMT4">
                  <p:embed/>
                </p:oleObj>
              </mc:Choice>
              <mc:Fallback>
                <p:oleObj r:id="rId5" imgW="2540000" imgH="4572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274" y="4924210"/>
                        <a:ext cx="6119518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6160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信道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" y="738456"/>
            <a:ext cx="7370417" cy="58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49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频分解复用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14448" r="66418" b="6410"/>
          <a:stretch/>
        </p:blipFill>
        <p:spPr bwMode="auto">
          <a:xfrm>
            <a:off x="126835" y="1110218"/>
            <a:ext cx="3729548" cy="5120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5137" r="52289" b="63704"/>
          <a:stretch/>
        </p:blipFill>
        <p:spPr bwMode="auto">
          <a:xfrm>
            <a:off x="3621818" y="1848674"/>
            <a:ext cx="4786023" cy="149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Arrow: Down 13"/>
          <p:cNvSpPr/>
          <p:nvPr/>
        </p:nvSpPr>
        <p:spPr>
          <a:xfrm rot="15382168">
            <a:off x="3002861" y="1753793"/>
            <a:ext cx="209712" cy="1084568"/>
          </a:xfrm>
          <a:prstGeom prst="downArrow">
            <a:avLst>
              <a:gd name="adj1" fmla="val 50000"/>
              <a:gd name="adj2" fmla="val 625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06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频分解复用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5" y="738457"/>
            <a:ext cx="7164090" cy="59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5177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相干解调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59050"/>
              </p:ext>
            </p:extLst>
          </p:nvPr>
        </p:nvGraphicFramePr>
        <p:xfrm>
          <a:off x="1921521" y="4490388"/>
          <a:ext cx="4405449" cy="100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2794000" imgH="635000" progId="Equation.DSMT4">
                  <p:embed/>
                </p:oleObj>
              </mc:Choice>
              <mc:Fallback>
                <p:oleObj name="Equation" r:id="rId3" imgW="2794000" imgH="6350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21" y="4490388"/>
                        <a:ext cx="4405449" cy="100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3647" r="55060" b="58469"/>
          <a:stretch/>
        </p:blipFill>
        <p:spPr bwMode="auto">
          <a:xfrm>
            <a:off x="1118221" y="1385002"/>
            <a:ext cx="5934586" cy="2280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9391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相干解调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8" y="738457"/>
            <a:ext cx="7231049" cy="59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10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系统整体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9013" y="6392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" b="4969"/>
          <a:stretch/>
        </p:blipFill>
        <p:spPr>
          <a:xfrm>
            <a:off x="370058" y="872474"/>
            <a:ext cx="7659798" cy="55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9501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522" y="319236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支线系统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包络解调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8" descr="http://www.51wendang.com/pic/cb8059dd62055b56b6585f5b/1-277-png_6_0_0_135_981_394_122_892.979_1262.879-894-0-1268-8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223" y="3710843"/>
            <a:ext cx="6285782" cy="20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34407" r="49605" b="43305"/>
          <a:stretch/>
        </p:blipFill>
        <p:spPr bwMode="auto">
          <a:xfrm>
            <a:off x="1093028" y="1085102"/>
            <a:ext cx="6145011" cy="1984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80070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支线系统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包络解调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Picture 2" descr="D:\随机信号\课设\语音调制\After_Satu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58" y="738457"/>
            <a:ext cx="7963558" cy="5956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6549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67" y="207988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模拟广播通信系统</a:t>
            </a:r>
          </a:p>
        </p:txBody>
      </p:sp>
      <p:pic>
        <p:nvPicPr>
          <p:cNvPr id="79" name="Picture 7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19988" r="3165" b="35444"/>
          <a:stretch/>
        </p:blipFill>
        <p:spPr bwMode="auto">
          <a:xfrm>
            <a:off x="197967" y="866380"/>
            <a:ext cx="8180042" cy="2258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227" y="3441518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具体仿真流程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0" y="4416565"/>
            <a:ext cx="7286086" cy="16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997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支线系统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——SNR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讨论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" y="653080"/>
            <a:ext cx="7954478" cy="57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86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支线系统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频率调制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568212" y="4870064"/>
          <a:ext cx="5237056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2654300" imgH="279400" progId="Equation.DSMT4">
                  <p:embed/>
                </p:oleObj>
              </mc:Choice>
              <mc:Fallback>
                <p:oleObj name="Equation" r:id="rId3" imgW="2654300" imgH="2794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212" y="4870064"/>
                        <a:ext cx="5237056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22441" r="10131" b="28041"/>
          <a:stretch/>
        </p:blipFill>
        <p:spPr bwMode="auto">
          <a:xfrm>
            <a:off x="686930" y="1568664"/>
            <a:ext cx="6999620" cy="256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15466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支线系统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频率解调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561168" y="4406900"/>
          <a:ext cx="372850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" imgW="2578100" imgH="279400" progId="Equation.DSMT4">
                  <p:embed/>
                </p:oleObj>
              </mc:Choice>
              <mc:Fallback>
                <p:oleObj name="Equation" r:id="rId3" imgW="2578100" imgH="27940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168" y="4406900"/>
                        <a:ext cx="372850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524250" y="4902200"/>
          <a:ext cx="1428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952087" imgH="228501" progId="Equation.DSMT4">
                  <p:embed/>
                </p:oleObj>
              </mc:Choice>
              <mc:Fallback>
                <p:oleObj name="Equation" r:id="rId5" imgW="952087" imgH="228501" progId="Equation.DSMT4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902200"/>
                        <a:ext cx="1428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94099" y="5892800"/>
          <a:ext cx="1459571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7" imgW="1180588" imgH="393529" progId="Equation.DSMT4">
                  <p:embed/>
                </p:oleObj>
              </mc:Choice>
              <mc:Fallback>
                <p:oleObj name="Equation" r:id="rId7" imgW="1180588" imgH="393529" progId="Equation.DSMT4">
                  <p:embed/>
                  <p:pic>
                    <p:nvPicPr>
                      <p:cNvPr id="378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099" y="5892800"/>
                        <a:ext cx="1459571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19246" y="5321300"/>
          <a:ext cx="3741854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9" imgW="3048000" imgH="393700" progId="Equation.DSMT4">
                  <p:embed/>
                </p:oleObj>
              </mc:Choice>
              <mc:Fallback>
                <p:oleObj name="Equation" r:id="rId9" imgW="3048000" imgH="393700" progId="Equation.DSMT4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246" y="5321300"/>
                        <a:ext cx="3741854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15286" r="56221" b="56921"/>
          <a:stretch/>
        </p:blipFill>
        <p:spPr bwMode="auto">
          <a:xfrm>
            <a:off x="1201994" y="1202021"/>
            <a:ext cx="6725456" cy="256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758205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支线系统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频率解调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2" y="953693"/>
            <a:ext cx="7381503" cy="55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358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讨论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735495" y="1080445"/>
            <a:ext cx="7358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解复用时为什么通过带通滤波器后各个信道的幅度差异那么大？（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个数量级以上）</a:t>
            </a:r>
          </a:p>
          <a:p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包络检波时为什么唯独第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个信号（紫色）没有被检出？是信道频率过高的原因？</a:t>
            </a:r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US" altLang="zh-CN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实际系统中，传输信道部分出现的高斯噪声为什么不会淹没频率调制信号？</a:t>
            </a:r>
          </a:p>
        </p:txBody>
      </p:sp>
    </p:spTree>
    <p:extLst>
      <p:ext uri="{BB962C8B-B14F-4D97-AF65-F5344CB8AC3E}">
        <p14:creationId xmlns:p14="http://schemas.microsoft.com/office/powerpoint/2010/main" val="89896507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022" y="2308794"/>
            <a:ext cx="6471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11551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Simulink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实现总图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24031" r="8178" b="8140"/>
          <a:stretch/>
        </p:blipFill>
        <p:spPr bwMode="auto">
          <a:xfrm>
            <a:off x="87463" y="1258017"/>
            <a:ext cx="8309113" cy="445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9133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输入音频信号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3756" r="6951" b="4858"/>
          <a:stretch/>
        </p:blipFill>
        <p:spPr bwMode="auto">
          <a:xfrm>
            <a:off x="699715" y="842837"/>
            <a:ext cx="7251589" cy="5828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3640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幅度调制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8672" y="5019465"/>
            <a:ext cx="758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zh-CN" altLang="en-US" sz="2400" dirty="0"/>
              <a:t>载波频率取</a:t>
            </a:r>
            <a:r>
              <a:rPr lang="en-US" altLang="zh-CN" sz="2400" dirty="0"/>
              <a:t>500kHz</a:t>
            </a:r>
            <a:r>
              <a:rPr lang="zh-CN" altLang="en-US" sz="2400" dirty="0"/>
              <a:t>，保证远大于信号带宽条件</a:t>
            </a:r>
            <a:r>
              <a:rPr lang="en-US" altLang="zh-CN" sz="2400" dirty="0"/>
              <a:t>.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zh-CN" altLang="en-US" sz="2400" dirty="0"/>
              <a:t>调制率取</a:t>
            </a:r>
            <a:r>
              <a:rPr lang="en-US" altLang="zh-CN" sz="2400" dirty="0"/>
              <a:t>1</a:t>
            </a:r>
            <a:r>
              <a:rPr lang="zh-CN" altLang="en-US" sz="2400" dirty="0"/>
              <a:t>，因为音频信号的幅值是归一化的，因此常数输入取</a:t>
            </a:r>
            <a:r>
              <a:rPr lang="en-US" altLang="zh-CN" sz="2400" dirty="0"/>
              <a:t>1.</a:t>
            </a:r>
            <a:endParaRPr lang="zh-CN" altLang="en-US" sz="2400" dirty="0"/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2514600" y="4356100"/>
          <a:ext cx="36845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2006600" imgH="228600" progId="Equation.DSMT4">
                  <p:embed/>
                </p:oleObj>
              </mc:Choice>
              <mc:Fallback>
                <p:oleObj name="Equation" r:id="rId3" imgW="2006600" imgH="228600" progId="Equation.DSMT4">
                  <p:embed/>
                  <p:pic>
                    <p:nvPicPr>
                      <p:cNvPr id="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56100"/>
                        <a:ext cx="36845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4095" r="32703" b="31936"/>
          <a:stretch/>
        </p:blipFill>
        <p:spPr bwMode="auto">
          <a:xfrm>
            <a:off x="1453680" y="982722"/>
            <a:ext cx="5901276" cy="3129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8184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幅度调制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"/>
          <a:stretch/>
        </p:blipFill>
        <p:spPr>
          <a:xfrm>
            <a:off x="565757" y="812508"/>
            <a:ext cx="7544574" cy="60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67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9889" y="953693"/>
            <a:ext cx="758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在频分复用系统中，信道的可用频带被分成若干个互不交叠的频段，每路信号用其中一个频段传输，这样就可以进行同一个宽带信道上传送多信号的过程。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US" altLang="zh-CN" sz="2400" dirty="0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59" y="2523353"/>
            <a:ext cx="7209643" cy="37364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438959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17169" r="48975" b="9057"/>
          <a:stretch/>
        </p:blipFill>
        <p:spPr bwMode="auto">
          <a:xfrm>
            <a:off x="370058" y="2163286"/>
            <a:ext cx="5172001" cy="432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16272" r="53375" b="44013"/>
          <a:stretch>
            <a:fillRect/>
          </a:stretch>
        </p:blipFill>
        <p:spPr>
          <a:xfrm>
            <a:off x="4802586" y="938254"/>
            <a:ext cx="3540734" cy="1776465"/>
          </a:xfrm>
          <a:prstGeom prst="rect">
            <a:avLst/>
          </a:prstGeom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936" y="22674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066240" y="5395593"/>
                <a:ext cx="4572000" cy="910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40" y="5395593"/>
                <a:ext cx="4572000" cy="910634"/>
              </a:xfrm>
              <a:prstGeom prst="rect">
                <a:avLst/>
              </a:prstGeom>
              <a:blipFill>
                <a:blip r:embed="rId4"/>
                <a:stretch>
                  <a:fillRect b="-76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/>
          <p:cNvSpPr/>
          <p:nvPr/>
        </p:nvSpPr>
        <p:spPr>
          <a:xfrm rot="15373644">
            <a:off x="3510544" y="230232"/>
            <a:ext cx="209712" cy="304940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40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8" y="215237"/>
            <a:ext cx="43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主线系统</a:t>
            </a:r>
            <a:r>
              <a:rPr lang="en-US" altLang="zh-CN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1994" y="5213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1" y="660806"/>
            <a:ext cx="7242810" cy="59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07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1627</TotalTime>
  <Words>368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冬青黑体简体中文 W3</vt:lpstr>
      <vt:lpstr>宋体</vt:lpstr>
      <vt:lpstr>Arial</vt:lpstr>
      <vt:lpstr>Cambria Math</vt:lpstr>
      <vt:lpstr>Century Schoolbook</vt:lpstr>
      <vt:lpstr>Wingdings</vt:lpstr>
      <vt:lpstr>Wingdings 2</vt:lpstr>
      <vt:lpstr>View</vt:lpstr>
      <vt:lpstr>MathType 6.0 Equation</vt:lpstr>
      <vt:lpstr>Equation</vt:lpstr>
      <vt:lpstr>基于Simulink的模拟通信系统仿真设计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基于Simulink的简易移动通信系统</dc:title>
  <dc:creator>Eitima</dc:creator>
  <cp:lastModifiedBy>Eitima</cp:lastModifiedBy>
  <cp:revision>74</cp:revision>
  <dcterms:created xsi:type="dcterms:W3CDTF">2015-11-30T12:56:14Z</dcterms:created>
  <dcterms:modified xsi:type="dcterms:W3CDTF">2016-12-09T12:34:03Z</dcterms:modified>
</cp:coreProperties>
</file>