
<file path=[Content_Types].xml><?xml version="1.0" encoding="utf-8"?>
<Types xmlns="http://schemas.openxmlformats.org/package/2006/content-types">
  <Default Extension="tmp" ContentType="image/png"/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61" r:id="rId4"/>
    <p:sldId id="265" r:id="rId5"/>
    <p:sldId id="262" r:id="rId6"/>
    <p:sldId id="289" r:id="rId7"/>
    <p:sldId id="302" r:id="rId8"/>
    <p:sldId id="303" r:id="rId9"/>
    <p:sldId id="304" r:id="rId10"/>
    <p:sldId id="285" r:id="rId11"/>
    <p:sldId id="286" r:id="rId12"/>
    <p:sldId id="266" r:id="rId13"/>
    <p:sldId id="299" r:id="rId14"/>
    <p:sldId id="300" r:id="rId15"/>
    <p:sldId id="290" r:id="rId16"/>
    <p:sldId id="291" r:id="rId17"/>
    <p:sldId id="305" r:id="rId18"/>
    <p:sldId id="292" r:id="rId19"/>
    <p:sldId id="293" r:id="rId20"/>
    <p:sldId id="287" r:id="rId21"/>
    <p:sldId id="296" r:id="rId22"/>
    <p:sldId id="298" r:id="rId23"/>
    <p:sldId id="306" r:id="rId24"/>
    <p:sldId id="307" r:id="rId25"/>
    <p:sldId id="258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7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Relationship Id="rId4" Type="http://schemas.openxmlformats.org/officeDocument/2006/relationships/image" Target="../media/image3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6404" y="4800600"/>
            <a:ext cx="706374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189" indent="0" algn="ctr">
              <a:buNone/>
              <a:defRPr sz="2200"/>
            </a:lvl2pPr>
            <a:lvl3pPr marL="914377" indent="0" algn="ctr">
              <a:buNone/>
              <a:defRPr sz="2200"/>
            </a:lvl3pPr>
            <a:lvl4pPr marL="1371566" indent="0" algn="ctr">
              <a:buNone/>
              <a:defRPr sz="2000"/>
            </a:lvl4pPr>
            <a:lvl5pPr marL="1828754" indent="0" algn="ctr">
              <a:buNone/>
              <a:defRPr sz="2000"/>
            </a:lvl5pPr>
            <a:lvl6pPr marL="2285943" indent="0" algn="ctr">
              <a:buNone/>
              <a:defRPr sz="2000"/>
            </a:lvl6pPr>
            <a:lvl7pPr marL="2743131" indent="0" algn="ctr">
              <a:buNone/>
              <a:defRPr sz="2000"/>
            </a:lvl7pPr>
            <a:lvl8pPr marL="3200320" indent="0" algn="ctr">
              <a:buNone/>
              <a:defRPr sz="2000"/>
            </a:lvl8pPr>
            <a:lvl9pPr marL="3657509" indent="0" algn="ctr">
              <a:buNone/>
              <a:defRPr sz="20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3E54A-A8CA-48C1-9504-691B58049D29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6527" y="381000"/>
            <a:ext cx="1857375" cy="5897562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2" y="381000"/>
            <a:ext cx="5800725" cy="5897562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6C806-BBF7-471C-9527-881CE2266695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94063-DF36-4330-A365-08DA1FA5B7D6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404" y="758952"/>
            <a:ext cx="706374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4800600"/>
            <a:ext cx="706374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7C6C-0F39-4D70-8E8D-FE5B9C95FA73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342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6404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4860" y="1828803"/>
            <a:ext cx="336042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CFA4AC-08CC-42CE-BD01-C191750A04EC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6404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94860" y="1713655"/>
            <a:ext cx="336042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94860" y="2507550"/>
            <a:ext cx="336042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A723-92A7-435B-B681-F25B092FEFEB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70639-886C-4FCF-9EAB-ABB5DA3F3F4A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30651-31F4-45D2-98AE-A2108F41BC07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5"/>
            <a:ext cx="24003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8202" y="685800"/>
            <a:ext cx="4559300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99737"/>
            <a:ext cx="24003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3789A-C914-4DB1-8815-80B5EC7335C5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846963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257800"/>
            <a:ext cx="748665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5"/>
            <a:ext cx="846963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6108594"/>
            <a:ext cx="748665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440AA-91A0-436F-8FDB-C0F939DCAE21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469630" y="0"/>
            <a:ext cx="6858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404" y="365760"/>
            <a:ext cx="726948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404" y="1828803"/>
            <a:ext cx="644652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860034" y="1044180"/>
            <a:ext cx="190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E59FD0C-5451-4CA0-86AF-E70AE3279989}" type="datetimeFigureOut">
              <a:rPr lang="en-US" dirty="0"/>
              <a:t>12/9/2016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021831" y="4092180"/>
            <a:ext cx="3581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9630" y="6172205"/>
            <a:ext cx="6858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 spc="-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75" indent="-182875" algn="l" defTabSz="914377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1" baseline="0">
          <a:solidFill>
            <a:schemeClr val="tx1"/>
          </a:solidFill>
          <a:latin typeface="+mn-lt"/>
          <a:ea typeface="+mn-ea"/>
          <a:cs typeface="+mn-cs"/>
        </a:defRPr>
      </a:lvl1pPr>
      <a:lvl2pPr marL="457189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02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15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28" indent="-182875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599960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899953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199945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499938" indent="-228594" algn="l" defTabSz="914377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mp"/><Relationship Id="rId3" Type="http://schemas.openxmlformats.org/officeDocument/2006/relationships/oleObject" Target="../embeddings/oleObject2.bin"/><Relationship Id="rId7" Type="http://schemas.openxmlformats.org/officeDocument/2006/relationships/image" Target="../media/image15.tmp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7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tmp"/><Relationship Id="rId4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2.tmp"/><Relationship Id="rId4" Type="http://schemas.openxmlformats.org/officeDocument/2006/relationships/image" Target="../media/image3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11" Type="http://schemas.openxmlformats.org/officeDocument/2006/relationships/image" Target="../media/image37.tmp"/><Relationship Id="rId5" Type="http://schemas.openxmlformats.org/officeDocument/2006/relationships/oleObject" Target="../embeddings/oleObject9.bin"/><Relationship Id="rId10" Type="http://schemas.openxmlformats.org/officeDocument/2006/relationships/image" Target="../media/image36.wmf"/><Relationship Id="rId4" Type="http://schemas.openxmlformats.org/officeDocument/2006/relationships/image" Target="../media/image33.wmf"/><Relationship Id="rId9" Type="http://schemas.openxmlformats.org/officeDocument/2006/relationships/oleObject" Target="../embeddings/oleObject11.bin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tmp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b="1" dirty="0"/>
              <a:t>基于</a:t>
            </a:r>
            <a:r>
              <a:rPr lang="en-US" sz="6000" b="1" dirty="0"/>
              <a:t>Simulink</a:t>
            </a:r>
            <a:r>
              <a:rPr lang="zh-CN" altLang="en-US" sz="6000" b="1" dirty="0"/>
              <a:t>的模拟通信系统仿真设计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/>
              <a:t>英才实验学院 黄泽熙 陈子晗</a:t>
            </a:r>
            <a:r>
              <a:rPr lang="en-US" altLang="zh-CN" dirty="0"/>
              <a:t>	</a:t>
            </a:r>
            <a:r>
              <a:rPr lang="zh-CN" altLang="en-US" dirty="0"/>
              <a:t>王茂林 王一帆 李锘</a:t>
            </a:r>
            <a:endParaRPr lang="en-US" altLang="zh-CN" dirty="0"/>
          </a:p>
          <a:p>
            <a:r>
              <a:rPr lang="en-US" altLang="zh-CN" dirty="0"/>
              <a:t>2016</a:t>
            </a:r>
            <a:r>
              <a:rPr lang="zh-CN" altLang="en-US" dirty="0"/>
              <a:t>年</a:t>
            </a:r>
            <a:r>
              <a:rPr lang="en-US" altLang="zh-CN" dirty="0"/>
              <a:t>12</a:t>
            </a:r>
            <a:r>
              <a:rPr lang="zh-CN" altLang="en-US" dirty="0"/>
              <a:t>月</a:t>
            </a:r>
            <a:r>
              <a:rPr lang="en-US" altLang="zh-CN" dirty="0"/>
              <a:t>8</a:t>
            </a:r>
            <a:r>
              <a:rPr lang="zh-CN" altLang="en-US" dirty="0"/>
              <a:t>日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10756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信道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5201" y="4565846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AWGN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graphicFrame>
        <p:nvGraphicFramePr>
          <p:cNvPr id="12" name="对象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7054637"/>
              </p:ext>
            </p:extLst>
          </p:nvPr>
        </p:nvGraphicFramePr>
        <p:xfrm>
          <a:off x="2836568" y="5236866"/>
          <a:ext cx="2088245" cy="496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r:id="rId3" imgW="965200" imgH="228600" progId="Equation.DSMT4">
                  <p:embed/>
                </p:oleObj>
              </mc:Choice>
              <mc:Fallback>
                <p:oleObj r:id="rId3" imgW="965200" imgH="228600" progId="Equation.DSMT4">
                  <p:embed/>
                  <p:pic>
                    <p:nvPicPr>
                      <p:cNvPr id="19" name="对象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568" y="5236866"/>
                        <a:ext cx="2088245" cy="49621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0772942"/>
              </p:ext>
            </p:extLst>
          </p:nvPr>
        </p:nvGraphicFramePr>
        <p:xfrm>
          <a:off x="2661640" y="5880883"/>
          <a:ext cx="2777053" cy="69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r:id="rId5" imgW="1562100" imgH="393700" progId="Equation.DSMT4">
                  <p:embed/>
                </p:oleObj>
              </mc:Choice>
              <mc:Fallback>
                <p:oleObj r:id="rId5" imgW="1562100" imgH="393700" progId="Equation.DSMT4">
                  <p:embed/>
                  <p:pic>
                    <p:nvPicPr>
                      <p:cNvPr id="21" name="对象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1640" y="5880883"/>
                        <a:ext cx="2777053" cy="6942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7" t="14213" r="1171" b="50472"/>
          <a:stretch/>
        </p:blipFill>
        <p:spPr bwMode="auto">
          <a:xfrm>
            <a:off x="1073426" y="698654"/>
            <a:ext cx="5190469" cy="16071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3" t="14381" r="53726" b="49223"/>
          <a:stretch/>
        </p:blipFill>
        <p:spPr bwMode="auto">
          <a:xfrm>
            <a:off x="1557073" y="2704895"/>
            <a:ext cx="4461400" cy="21474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Arrow: Down 3"/>
          <p:cNvSpPr/>
          <p:nvPr/>
        </p:nvSpPr>
        <p:spPr>
          <a:xfrm rot="19034600">
            <a:off x="2818585" y="2160324"/>
            <a:ext cx="209712" cy="60530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72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Rayleigh</a:t>
            </a:r>
            <a:endParaRPr lang="zh-CN" altLang="en-US" sz="2800" b="1" dirty="0">
              <a:latin typeface="冬青黑体简体中文 W3" panose="020B0300000000000000" pitchFamily="34" charset="-122"/>
              <a:ea typeface="冬青黑体简体中文 W3" panose="020B0300000000000000" pitchFamily="34" charset="-122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58025" y="880055"/>
            <a:ext cx="75844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zh-CN" sz="2400" dirty="0"/>
              <a:t>在无线通信信道中，由于信号进行多径传播达到接收点处的场强来自不同传播的路径，各条路径延时时间是不同的，而各个方向分量波的叠加，又产生了驻波场强，从而形成信号快衰落的现象</a:t>
            </a:r>
            <a:r>
              <a:rPr lang="zh-CN" altLang="en-US" sz="2400" dirty="0"/>
              <a:t>。</a:t>
            </a:r>
          </a:p>
          <a:p>
            <a:endParaRPr lang="zh-CN" altLang="en-US" sz="2400" dirty="0"/>
          </a:p>
        </p:txBody>
      </p:sp>
      <p:sp>
        <p:nvSpPr>
          <p:cNvPr id="14" name="文本框 9"/>
          <p:cNvSpPr txBox="1"/>
          <p:nvPr/>
        </p:nvSpPr>
        <p:spPr>
          <a:xfrm>
            <a:off x="3093021" y="2671300"/>
            <a:ext cx="2784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Rayleigh</a:t>
            </a:r>
            <a:r>
              <a:rPr lang="zh-CN" altLang="en-US" sz="2400" dirty="0"/>
              <a:t>衰落</a:t>
            </a:r>
          </a:p>
        </p:txBody>
      </p:sp>
      <p:graphicFrame>
        <p:nvGraphicFramePr>
          <p:cNvPr id="15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842255"/>
              </p:ext>
            </p:extLst>
          </p:nvPr>
        </p:nvGraphicFramePr>
        <p:xfrm>
          <a:off x="2077412" y="3132965"/>
          <a:ext cx="4053438" cy="991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4" r:id="rId3" imgW="1752600" imgH="419100" progId="Equation.DSMT4">
                  <p:embed/>
                </p:oleObj>
              </mc:Choice>
              <mc:Fallback>
                <p:oleObj r:id="rId3" imgW="1752600" imgH="419100" progId="Equation.DSMT4">
                  <p:embed/>
                  <p:pic>
                    <p:nvPicPr>
                      <p:cNvPr id="7" name="对象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7412" y="3132965"/>
                        <a:ext cx="4053438" cy="99133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0"/>
          <p:cNvSpPr txBox="1"/>
          <p:nvPr/>
        </p:nvSpPr>
        <p:spPr>
          <a:xfrm>
            <a:off x="3251623" y="4379459"/>
            <a:ext cx="2784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Rician</a:t>
            </a:r>
            <a:r>
              <a:rPr lang="zh-CN" altLang="en-US" sz="2400" dirty="0"/>
              <a:t>衰落</a:t>
            </a:r>
          </a:p>
        </p:txBody>
      </p:sp>
      <p:graphicFrame>
        <p:nvGraphicFramePr>
          <p:cNvPr id="17" name="对象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260874"/>
              </p:ext>
            </p:extLst>
          </p:nvPr>
        </p:nvGraphicFramePr>
        <p:xfrm>
          <a:off x="1120274" y="4924210"/>
          <a:ext cx="6119518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5" r:id="rId5" imgW="2540000" imgH="457200" progId="Equation.DSMT4">
                  <p:embed/>
                </p:oleObj>
              </mc:Choice>
              <mc:Fallback>
                <p:oleObj r:id="rId5" imgW="2540000" imgH="457200" progId="Equation.DSMT4">
                  <p:embed/>
                  <p:pic>
                    <p:nvPicPr>
                      <p:cNvPr id="9" name="对象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274" y="4924210"/>
                        <a:ext cx="6119518" cy="11001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8616001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信道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6" name="Picture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79" y="738456"/>
            <a:ext cx="7370417" cy="584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1498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频分解复用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2" name="Picture 1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" t="14448" r="66418" b="6410"/>
          <a:stretch/>
        </p:blipFill>
        <p:spPr bwMode="auto">
          <a:xfrm>
            <a:off x="126835" y="1110218"/>
            <a:ext cx="3729548" cy="5120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15137" r="52289" b="63704"/>
          <a:stretch/>
        </p:blipFill>
        <p:spPr bwMode="auto">
          <a:xfrm>
            <a:off x="3621818" y="1848674"/>
            <a:ext cx="4786023" cy="1497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Arrow: Down 13"/>
          <p:cNvSpPr/>
          <p:nvPr/>
        </p:nvSpPr>
        <p:spPr>
          <a:xfrm rot="15382168">
            <a:off x="3002861" y="1753793"/>
            <a:ext cx="209712" cy="1084568"/>
          </a:xfrm>
          <a:prstGeom prst="downArrow">
            <a:avLst>
              <a:gd name="adj1" fmla="val 50000"/>
              <a:gd name="adj2" fmla="val 6254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220618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频分解复用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95" y="738457"/>
            <a:ext cx="7164090" cy="599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51774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相干解调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1359050"/>
              </p:ext>
            </p:extLst>
          </p:nvPr>
        </p:nvGraphicFramePr>
        <p:xfrm>
          <a:off x="1921521" y="4490388"/>
          <a:ext cx="4405449" cy="1003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Equation" r:id="rId3" imgW="2794000" imgH="635000" progId="Equation.DSMT4">
                  <p:embed/>
                </p:oleObj>
              </mc:Choice>
              <mc:Fallback>
                <p:oleObj name="Equation" r:id="rId3" imgW="2794000" imgH="635000" progId="Equation.DSMT4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1521" y="4490388"/>
                        <a:ext cx="4405449" cy="10039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" t="13647" r="55060" b="58469"/>
          <a:stretch/>
        </p:blipFill>
        <p:spPr bwMode="auto">
          <a:xfrm>
            <a:off x="1118221" y="1385002"/>
            <a:ext cx="5934586" cy="22805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5939141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相干解调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58" y="738457"/>
            <a:ext cx="7231049" cy="59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2107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系统整体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329013" y="639271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4" b="4969"/>
          <a:stretch/>
        </p:blipFill>
        <p:spPr>
          <a:xfrm>
            <a:off x="370058" y="872474"/>
            <a:ext cx="7659798" cy="556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95017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522" y="319236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包络解调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8" name="图片 8" descr="http://www.51wendang.com/pic/cb8059dd62055b56b6585f5b/1-277-png_6_0_0_135_981_394_122_892.979_1262.879-894-0-1268-89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1223" y="3710843"/>
            <a:ext cx="6285782" cy="2061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34407" r="49605" b="43305"/>
          <a:stretch/>
        </p:blipFill>
        <p:spPr bwMode="auto">
          <a:xfrm>
            <a:off x="1093028" y="1085102"/>
            <a:ext cx="6145011" cy="1984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98800709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包络解调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0" name="Picture 2" descr="D:\随机信号\课设\语音调制\After_Satur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058" y="738457"/>
            <a:ext cx="7963558" cy="59565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6654978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67" y="207988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模拟广播通信系统</a:t>
            </a:r>
          </a:p>
        </p:txBody>
      </p:sp>
      <p:pic>
        <p:nvPicPr>
          <p:cNvPr id="79" name="Picture 7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0" t="19988" r="3165" b="35444"/>
          <a:stretch/>
        </p:blipFill>
        <p:spPr bwMode="auto">
          <a:xfrm>
            <a:off x="197967" y="866380"/>
            <a:ext cx="8180042" cy="22584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3227" y="3441518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具体仿真流程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30" y="4416565"/>
            <a:ext cx="7286086" cy="165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99976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——SNR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讨论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8" name="图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447" y="653080"/>
            <a:ext cx="7954478" cy="57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268641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频率调制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1568212" y="4870064"/>
          <a:ext cx="5237056" cy="56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1" name="Equation" r:id="rId3" imgW="2654300" imgH="279400" progId="Equation.DSMT4">
                  <p:embed/>
                </p:oleObj>
              </mc:Choice>
              <mc:Fallback>
                <p:oleObj name="Equation" r:id="rId3" imgW="2654300" imgH="279400" progId="Equation.DSMT4">
                  <p:embed/>
                  <p:pic>
                    <p:nvPicPr>
                      <p:cNvPr id="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8212" y="4870064"/>
                        <a:ext cx="5237056" cy="565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3" t="22441" r="10131" b="28041"/>
          <a:stretch/>
        </p:blipFill>
        <p:spPr bwMode="auto">
          <a:xfrm>
            <a:off x="686930" y="1568664"/>
            <a:ext cx="6999620" cy="25629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1154662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频率解调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2561168" y="4406900"/>
          <a:ext cx="372850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2" name="Equation" r:id="rId3" imgW="2578100" imgH="279400" progId="Equation.DSMT4">
                  <p:embed/>
                </p:oleObj>
              </mc:Choice>
              <mc:Fallback>
                <p:oleObj name="Equation" r:id="rId3" imgW="2578100" imgH="279400" progId="Equation.DSMT4">
                  <p:embed/>
                  <p:pic>
                    <p:nvPicPr>
                      <p:cNvPr id="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1168" y="4406900"/>
                        <a:ext cx="3728508" cy="41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6"/>
          <p:cNvGraphicFramePr>
            <a:graphicFrameLocks noChangeAspect="1"/>
          </p:cNvGraphicFramePr>
          <p:nvPr/>
        </p:nvGraphicFramePr>
        <p:xfrm>
          <a:off x="3524250" y="4902200"/>
          <a:ext cx="142875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3" name="Equation" r:id="rId5" imgW="952087" imgH="228501" progId="Equation.DSMT4">
                  <p:embed/>
                </p:oleObj>
              </mc:Choice>
              <mc:Fallback>
                <p:oleObj name="Equation" r:id="rId5" imgW="952087" imgH="228501" progId="Equation.DSMT4">
                  <p:embed/>
                  <p:pic>
                    <p:nvPicPr>
                      <p:cNvPr id="378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4902200"/>
                        <a:ext cx="142875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3594099" y="5892800"/>
          <a:ext cx="1459571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name="Equation" r:id="rId7" imgW="1180588" imgH="393529" progId="Equation.DSMT4">
                  <p:embed/>
                </p:oleObj>
              </mc:Choice>
              <mc:Fallback>
                <p:oleObj name="Equation" r:id="rId7" imgW="1180588" imgH="393529" progId="Equation.DSMT4">
                  <p:embed/>
                  <p:pic>
                    <p:nvPicPr>
                      <p:cNvPr id="378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4099" y="5892800"/>
                        <a:ext cx="1459571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519246" y="5321300"/>
          <a:ext cx="3741854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5" name="Equation" r:id="rId9" imgW="3048000" imgH="393700" progId="Equation.DSMT4">
                  <p:embed/>
                </p:oleObj>
              </mc:Choice>
              <mc:Fallback>
                <p:oleObj name="Equation" r:id="rId9" imgW="3048000" imgH="393700" progId="Equation.DSMT4">
                  <p:embed/>
                  <p:pic>
                    <p:nvPicPr>
                      <p:cNvPr id="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9246" y="5321300"/>
                        <a:ext cx="3741854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" name="Picture 12"/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" t="15286" r="56221" b="56921"/>
          <a:stretch/>
        </p:blipFill>
        <p:spPr bwMode="auto">
          <a:xfrm>
            <a:off x="1201994" y="1202021"/>
            <a:ext cx="6725456" cy="2566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77582059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支线系统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频率解调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02" y="953693"/>
            <a:ext cx="7381503" cy="555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33587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讨论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5" name="Rectangle 4"/>
          <p:cNvSpPr/>
          <p:nvPr/>
        </p:nvSpPr>
        <p:spPr>
          <a:xfrm>
            <a:off x="735495" y="1080445"/>
            <a:ext cx="73589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解复用时为什么通过带通滤波器后各个信道的幅度差异那么大？（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个数量级以上）</a:t>
            </a:r>
          </a:p>
          <a:p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包络检波时为什么唯独第</a:t>
            </a:r>
            <a:r>
              <a:rPr lang="en-US" altLang="zh-CN" sz="2400" dirty="0">
                <a:latin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个信号（紫色）没有被检出？是信道频率过高的原因？</a:t>
            </a: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实际系统中，传输信道部分出现的高斯噪声为什么不会淹没频率调制信号？</a:t>
            </a:r>
          </a:p>
        </p:txBody>
      </p:sp>
    </p:spTree>
    <p:extLst>
      <p:ext uri="{BB962C8B-B14F-4D97-AF65-F5344CB8AC3E}">
        <p14:creationId xmlns:p14="http://schemas.microsoft.com/office/powerpoint/2010/main" val="898965076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17022" y="2308794"/>
            <a:ext cx="64719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06115519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Simulink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实现总图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6" t="24031" r="8178" b="8140"/>
          <a:stretch/>
        </p:blipFill>
        <p:spPr bwMode="auto">
          <a:xfrm>
            <a:off x="87463" y="1258017"/>
            <a:ext cx="8309113" cy="44510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7691336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输入音频信号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1" t="3756" r="6951" b="4858"/>
          <a:stretch/>
        </p:blipFill>
        <p:spPr bwMode="auto">
          <a:xfrm>
            <a:off x="699715" y="842837"/>
            <a:ext cx="7251589" cy="58283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9436409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幅度调制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678672" y="5019465"/>
            <a:ext cx="75844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en-US" sz="2400" dirty="0"/>
              <a:t>载波频率取</a:t>
            </a:r>
            <a:r>
              <a:rPr lang="en-US" altLang="zh-CN" sz="2400" dirty="0"/>
              <a:t>500kHz</a:t>
            </a:r>
            <a:r>
              <a:rPr lang="zh-CN" altLang="en-US" sz="2400" dirty="0"/>
              <a:t>，保证远大于信号带宽条件</a:t>
            </a:r>
            <a:r>
              <a:rPr lang="en-US" altLang="zh-CN" sz="2400" dirty="0"/>
              <a:t>.</a:t>
            </a:r>
          </a:p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en-US" sz="2400" dirty="0"/>
              <a:t>调制率取</a:t>
            </a:r>
            <a:r>
              <a:rPr lang="en-US" altLang="zh-CN" sz="2400" dirty="0"/>
              <a:t>1</a:t>
            </a:r>
            <a:r>
              <a:rPr lang="zh-CN" altLang="en-US" sz="2400" dirty="0"/>
              <a:t>，因为音频信号的幅值是归一化的，因此常数输入取</a:t>
            </a:r>
            <a:r>
              <a:rPr lang="en-US" altLang="zh-CN" sz="2400" dirty="0"/>
              <a:t>1.</a:t>
            </a:r>
            <a:endParaRPr lang="zh-CN" altLang="en-US" sz="2400" dirty="0"/>
          </a:p>
        </p:txBody>
      </p:sp>
      <p:graphicFrame>
        <p:nvGraphicFramePr>
          <p:cNvPr id="11" name="Object 24"/>
          <p:cNvGraphicFramePr>
            <a:graphicFrameLocks noChangeAspect="1"/>
          </p:cNvGraphicFramePr>
          <p:nvPr/>
        </p:nvGraphicFramePr>
        <p:xfrm>
          <a:off x="2514600" y="4356100"/>
          <a:ext cx="3684588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Equation" r:id="rId3" imgW="2006600" imgH="228600" progId="Equation.DSMT4">
                  <p:embed/>
                </p:oleObj>
              </mc:Choice>
              <mc:Fallback>
                <p:oleObj name="Equation" r:id="rId3" imgW="2006600" imgH="228600" progId="Equation.DSMT4">
                  <p:embed/>
                  <p:pic>
                    <p:nvPicPr>
                      <p:cNvPr id="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356100"/>
                        <a:ext cx="3684588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" t="14095" r="32703" b="31936"/>
          <a:stretch/>
        </p:blipFill>
        <p:spPr bwMode="auto">
          <a:xfrm>
            <a:off x="1453680" y="982722"/>
            <a:ext cx="5901276" cy="31291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6681844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幅度调制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"/>
          <a:stretch/>
        </p:blipFill>
        <p:spPr>
          <a:xfrm>
            <a:off x="565757" y="812508"/>
            <a:ext cx="7544574" cy="6045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1671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79889" y="953693"/>
            <a:ext cx="75844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buFont typeface="Wingdings" panose="05000000000000000000" pitchFamily="2" charset="2"/>
              <a:buChar char="Ø"/>
            </a:pPr>
            <a:r>
              <a:rPr lang="zh-CN" altLang="en-US" sz="2400" dirty="0">
                <a:latin typeface="宋体" panose="02010600030101010101" pitchFamily="2" charset="-122"/>
                <a:cs typeface="宋体" panose="02010600030101010101" pitchFamily="2" charset="-122"/>
              </a:rPr>
              <a:t>在频分复用系统中，信道的可用频带被分成若干个互不交叠的频段，每路信号用其中一个频段传输，这样就可以进行同一个宽带信道上传送多信号的过程。</a:t>
            </a:r>
          </a:p>
          <a:p>
            <a:pPr marL="285744" indent="-285744">
              <a:buFont typeface="Wingdings" panose="05000000000000000000" pitchFamily="2" charset="2"/>
              <a:buChar char="Ø"/>
            </a:pPr>
            <a:endParaRPr lang="en-US" altLang="zh-CN" sz="2400" dirty="0"/>
          </a:p>
        </p:txBody>
      </p:sp>
      <p:pic>
        <p:nvPicPr>
          <p:cNvPr id="9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659" y="2523353"/>
            <a:ext cx="7209643" cy="373643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804389593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" name="Picture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5" t="17169" r="48975" b="9057"/>
          <a:stretch/>
        </p:blipFill>
        <p:spPr bwMode="auto">
          <a:xfrm>
            <a:off x="370058" y="2163286"/>
            <a:ext cx="5172001" cy="43249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" t="16272" r="53375" b="44013"/>
          <a:stretch>
            <a:fillRect/>
          </a:stretch>
        </p:blipFill>
        <p:spPr>
          <a:xfrm>
            <a:off x="4802586" y="938254"/>
            <a:ext cx="3540734" cy="1776465"/>
          </a:xfrm>
          <a:prstGeom prst="rect">
            <a:avLst/>
          </a:prstGeom>
          <a:ln>
            <a:noFill/>
          </a:ln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4936" y="226744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066240" y="5395593"/>
                <a:ext cx="4572000" cy="910634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ctrlPr>
                            <a:rPr lang="en-US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cos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240" y="5395593"/>
                <a:ext cx="4572000" cy="910634"/>
              </a:xfrm>
              <a:prstGeom prst="rect">
                <a:avLst/>
              </a:prstGeom>
              <a:blipFill>
                <a:blip r:embed="rId4"/>
                <a:stretch>
                  <a:fillRect b="-76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Arrow: Down 13"/>
          <p:cNvSpPr/>
          <p:nvPr/>
        </p:nvSpPr>
        <p:spPr>
          <a:xfrm rot="15373644">
            <a:off x="3510544" y="230232"/>
            <a:ext cx="209712" cy="3049409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1404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0058" y="215237"/>
            <a:ext cx="43718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主线系统</a:t>
            </a:r>
            <a:r>
              <a:rPr lang="en-US" altLang="zh-CN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——</a:t>
            </a:r>
            <a:r>
              <a:rPr lang="zh-CN" altLang="en-US" sz="2800" b="1" dirty="0">
                <a:latin typeface="冬青黑体简体中文 W3" panose="020B0300000000000000" pitchFamily="34" charset="-122"/>
                <a:ea typeface="冬青黑体简体中文 W3" panose="020B0300000000000000" pitchFamily="34" charset="-122"/>
              </a:rPr>
              <a:t>频分复用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201994" y="52135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1" y="660806"/>
            <a:ext cx="7242810" cy="595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29072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View</Template>
  <TotalTime>1627</TotalTime>
  <Words>368</Words>
  <Application>Microsoft Office PowerPoint</Application>
  <PresentationFormat>On-screen Show (4:3)</PresentationFormat>
  <Paragraphs>45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冬青黑体简体中文 W3</vt:lpstr>
      <vt:lpstr>宋体</vt:lpstr>
      <vt:lpstr>Arial</vt:lpstr>
      <vt:lpstr>Cambria Math</vt:lpstr>
      <vt:lpstr>Century Schoolbook</vt:lpstr>
      <vt:lpstr>Wingdings</vt:lpstr>
      <vt:lpstr>Wingdings 2</vt:lpstr>
      <vt:lpstr>View</vt:lpstr>
      <vt:lpstr>MathType 6.0 Equation</vt:lpstr>
      <vt:lpstr>Equation</vt:lpstr>
      <vt:lpstr>基于Simulink的模拟通信系统仿真设计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基于Simulink的简易移动通信系统</dc:title>
  <dc:creator>Eitima</dc:creator>
  <cp:lastModifiedBy>Eitima</cp:lastModifiedBy>
  <cp:revision>74</cp:revision>
  <dcterms:created xsi:type="dcterms:W3CDTF">2015-11-30T12:56:14Z</dcterms:created>
  <dcterms:modified xsi:type="dcterms:W3CDTF">2016-12-09T12:34:03Z</dcterms:modified>
</cp:coreProperties>
</file>