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7" r:id="rId5"/>
    <p:sldId id="278" r:id="rId6"/>
    <p:sldId id="279" r:id="rId7"/>
    <p:sldId id="280" r:id="rId8"/>
    <p:sldId id="281" r:id="rId9"/>
    <p:sldId id="282" r:id="rId10"/>
    <p:sldId id="283" r:id="rId11"/>
    <p:sldId id="284" r:id="rId12"/>
    <p:sldId id="285" r:id="rId13"/>
    <p:sldId id="286" r:id="rId14"/>
    <p:sldId id="275" r:id="rId1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8" d="100"/>
          <a:sy n="148" d="100"/>
        </p:scale>
        <p:origin x="534"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26" name="组合 25"/>
          <p:cNvGrpSpPr/>
          <p:nvPr userDrawn="1"/>
        </p:nvGrpSpPr>
        <p:grpSpPr>
          <a:xfrm>
            <a:off x="6741741" y="195486"/>
            <a:ext cx="288032" cy="288032"/>
            <a:chOff x="7164288" y="267494"/>
            <a:chExt cx="288032" cy="288032"/>
          </a:xfrm>
        </p:grpSpPr>
        <p:sp>
          <p:nvSpPr>
            <p:cNvPr id="27" name="椭圆 26"/>
            <p:cNvSpPr/>
            <p:nvPr/>
          </p:nvSpPr>
          <p:spPr>
            <a:xfrm>
              <a:off x="7164288"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flipH="1">
              <a:off x="7235818" y="372838"/>
              <a:ext cx="144971" cy="77344"/>
              <a:chOff x="6032720" y="491873"/>
              <a:chExt cx="268428" cy="143210"/>
            </a:xfrm>
          </p:grpSpPr>
          <p:sp>
            <p:nvSpPr>
              <p:cNvPr id="29" name="等腰三角形 28"/>
              <p:cNvSpPr/>
              <p:nvPr/>
            </p:nvSpPr>
            <p:spPr>
              <a:xfrm rot="5400000">
                <a:off x="6022843" y="501750"/>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6167815" y="501751"/>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组合 30"/>
          <p:cNvGrpSpPr/>
          <p:nvPr userDrawn="1"/>
        </p:nvGrpSpPr>
        <p:grpSpPr>
          <a:xfrm>
            <a:off x="8613949" y="195486"/>
            <a:ext cx="288032" cy="288032"/>
            <a:chOff x="6732240" y="267494"/>
            <a:chExt cx="288032" cy="288032"/>
          </a:xfrm>
        </p:grpSpPr>
        <p:sp>
          <p:nvSpPr>
            <p:cNvPr id="32" name="椭圆 31"/>
            <p:cNvSpPr/>
            <p:nvPr/>
          </p:nvSpPr>
          <p:spPr>
            <a:xfrm>
              <a:off x="6732240"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814528" y="372838"/>
              <a:ext cx="144971" cy="77344"/>
              <a:chOff x="6032720" y="491873"/>
              <a:chExt cx="268428" cy="143210"/>
            </a:xfrm>
          </p:grpSpPr>
          <p:sp>
            <p:nvSpPr>
              <p:cNvPr id="34" name="等腰三角形 33"/>
              <p:cNvSpPr/>
              <p:nvPr/>
            </p:nvSpPr>
            <p:spPr>
              <a:xfrm rot="5400000">
                <a:off x="6022843" y="501750"/>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6167815" y="501751"/>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 name="组合 35"/>
          <p:cNvGrpSpPr/>
          <p:nvPr userDrawn="1"/>
        </p:nvGrpSpPr>
        <p:grpSpPr>
          <a:xfrm>
            <a:off x="7365810" y="195486"/>
            <a:ext cx="288032" cy="288032"/>
            <a:chOff x="6732240" y="267494"/>
            <a:chExt cx="288032" cy="288032"/>
          </a:xfrm>
        </p:grpSpPr>
        <p:sp>
          <p:nvSpPr>
            <p:cNvPr id="37" name="椭圆 36"/>
            <p:cNvSpPr/>
            <p:nvPr/>
          </p:nvSpPr>
          <p:spPr>
            <a:xfrm>
              <a:off x="6732240"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6840252" y="364864"/>
              <a:ext cx="72008" cy="108000"/>
              <a:chOff x="6876256" y="699542"/>
              <a:chExt cx="72008" cy="108000"/>
            </a:xfrm>
          </p:grpSpPr>
          <p:cxnSp>
            <p:nvCxnSpPr>
              <p:cNvPr id="39" name="直接连接符 38"/>
              <p:cNvCxnSpPr/>
              <p:nvPr/>
            </p:nvCxnSpPr>
            <p:spPr>
              <a:xfrm>
                <a:off x="6876256" y="699542"/>
                <a:ext cx="0"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948264" y="699542"/>
                <a:ext cx="0"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1" name="组合 40"/>
          <p:cNvGrpSpPr/>
          <p:nvPr userDrawn="1"/>
        </p:nvGrpSpPr>
        <p:grpSpPr>
          <a:xfrm>
            <a:off x="7989879" y="195486"/>
            <a:ext cx="288032" cy="288032"/>
            <a:chOff x="7344308" y="275469"/>
            <a:chExt cx="288032" cy="288032"/>
          </a:xfrm>
        </p:grpSpPr>
        <p:sp>
          <p:nvSpPr>
            <p:cNvPr id="42" name="椭圆 41"/>
            <p:cNvSpPr/>
            <p:nvPr/>
          </p:nvSpPr>
          <p:spPr>
            <a:xfrm>
              <a:off x="7344308" y="275469"/>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430372" y="361018"/>
              <a:ext cx="108000" cy="108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627534"/>
            <a:ext cx="9144000" cy="410445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2016/6/8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extBox 7"/>
          <p:cNvSpPr txBox="1"/>
          <p:nvPr userDrawn="1"/>
        </p:nvSpPr>
        <p:spPr>
          <a:xfrm>
            <a:off x="0" y="365924"/>
            <a:ext cx="3203848" cy="523220"/>
          </a:xfrm>
          <a:prstGeom prst="rect">
            <a:avLst/>
          </a:prstGeom>
          <a:solidFill>
            <a:schemeClr val="accent6">
              <a:lumMod val="75000"/>
            </a:schemeClr>
          </a:solidFill>
        </p:spPr>
        <p:txBody>
          <a:bodyPr wrap="square" rtlCol="0">
            <a:spAutoFit/>
          </a:bodyPr>
          <a:lstStyle/>
          <a:p>
            <a:endParaRPr lang="zh-CN" altLang="en-US"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2016/6/8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2016/6/8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c:\DOCUME~1\ADMINI~1\APPLIC~1\360se6\USERDA~1\Temp\120859~1.JPG"/>
          <p:cNvPicPr>
            <a:picLocks noChangeAspect="1" noChangeArrowheads="1"/>
          </p:cNvPicPr>
          <p:nvPr userDrawn="1"/>
        </p:nvPicPr>
        <p:blipFill>
          <a:blip r:embed="rId11">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143" y="0"/>
            <a:ext cx="914399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2016/6/8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3" name="Rectangle 2"/>
          <p:cNvSpPr/>
          <p:nvPr/>
        </p:nvSpPr>
        <p:spPr>
          <a:xfrm>
            <a:off x="5796136" y="3867894"/>
            <a:ext cx="3240360" cy="954107"/>
          </a:xfrm>
          <a:prstGeom prst="rect">
            <a:avLst/>
          </a:prstGeom>
        </p:spPr>
        <p:txBody>
          <a:bodyPr wrap="square">
            <a:spAutoFit/>
          </a:bodyPr>
          <a:lstStyle/>
          <a:p>
            <a:pPr algn="ctr"/>
            <a:r>
              <a:rPr lang="en-US" altLang="zh-CN" sz="2000" b="1" dirty="0" smtClean="0">
                <a:solidFill>
                  <a:schemeClr val="bg1"/>
                </a:solidFill>
                <a:latin typeface="微软雅黑" pitchFamily="34" charset="-122"/>
                <a:ea typeface="微软雅黑" pitchFamily="34" charset="-122"/>
              </a:rPr>
              <a:t>Management Group 52</a:t>
            </a:r>
            <a:endParaRPr lang="en-US" altLang="zh-CN" b="1" dirty="0" smtClean="0">
              <a:solidFill>
                <a:schemeClr val="bg1"/>
              </a:solidFill>
              <a:latin typeface="微软雅黑" pitchFamily="34" charset="-122"/>
              <a:ea typeface="微软雅黑" pitchFamily="34" charset="-122"/>
            </a:endParaRPr>
          </a:p>
          <a:p>
            <a:pPr algn="ctr"/>
            <a:r>
              <a:rPr lang="en-US" altLang="zh-CN" b="1" dirty="0" smtClean="0">
                <a:solidFill>
                  <a:schemeClr val="bg1"/>
                </a:solidFill>
                <a:latin typeface="微软雅黑" pitchFamily="34" charset="-122"/>
                <a:ea typeface="微软雅黑" pitchFamily="34" charset="-122"/>
              </a:rPr>
              <a:t> </a:t>
            </a:r>
            <a:r>
              <a:rPr lang="zh-CN" altLang="en-US" b="1" dirty="0" smtClean="0">
                <a:solidFill>
                  <a:schemeClr val="bg1"/>
                </a:solidFill>
                <a:latin typeface="微软雅黑" pitchFamily="34" charset="-122"/>
                <a:ea typeface="微软雅黑" pitchFamily="34" charset="-122"/>
              </a:rPr>
              <a:t>黃澤熙  </a:t>
            </a:r>
            <a:r>
              <a:rPr lang="en-US" altLang="zh-CN" b="1" dirty="0" smtClean="0">
                <a:solidFill>
                  <a:schemeClr val="bg1"/>
                </a:solidFill>
                <a:latin typeface="微软雅黑" pitchFamily="34" charset="-122"/>
                <a:ea typeface="微软雅黑" pitchFamily="34" charset="-122"/>
              </a:rPr>
              <a:t>0440211</a:t>
            </a:r>
          </a:p>
          <a:p>
            <a:pPr algn="ctr"/>
            <a:r>
              <a:rPr lang="zh-CN" altLang="en-US" b="1" dirty="0" smtClean="0">
                <a:solidFill>
                  <a:schemeClr val="bg1"/>
                </a:solidFill>
                <a:latin typeface="微软雅黑" pitchFamily="34" charset="-122"/>
                <a:ea typeface="微软雅黑" pitchFamily="34" charset="-122"/>
              </a:rPr>
              <a:t>謝劉舜 </a:t>
            </a:r>
            <a:r>
              <a:rPr lang="en-US" altLang="zh-CN" b="1" dirty="0" smtClean="0">
                <a:solidFill>
                  <a:schemeClr val="bg1"/>
                </a:solidFill>
                <a:latin typeface="微软雅黑" pitchFamily="34" charset="-122"/>
                <a:ea typeface="微软雅黑" pitchFamily="34" charset="-122"/>
              </a:rPr>
              <a:t>0440</a:t>
            </a:r>
            <a:endParaRPr lang="zh-CN" altLang="en-US"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74459078"/>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9962" y="458339"/>
            <a:ext cx="4745977" cy="369332"/>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chemeClr val="bg1"/>
                </a:solidFill>
              </a:rPr>
              <a:t>Stakeholder: </a:t>
            </a:r>
            <a:r>
              <a:rPr lang="en-US" altLang="zh-CN" b="1" dirty="0" smtClean="0">
                <a:solidFill>
                  <a:schemeClr val="bg1"/>
                </a:solidFill>
              </a:rPr>
              <a:t>Employees’ families</a:t>
            </a:r>
            <a:endParaRPr lang="zh-CN" altLang="en-US" b="1" dirty="0" smtClean="0">
              <a:solidFill>
                <a:schemeClr val="bg1"/>
              </a:solidFill>
            </a:endParaRPr>
          </a:p>
        </p:txBody>
      </p:sp>
      <p:sp>
        <p:nvSpPr>
          <p:cNvPr id="10" name="矩形 5"/>
          <p:cNvSpPr/>
          <p:nvPr/>
        </p:nvSpPr>
        <p:spPr>
          <a:xfrm>
            <a:off x="539552" y="958976"/>
            <a:ext cx="1293303" cy="369332"/>
          </a:xfrm>
          <a:prstGeom prst="rect">
            <a:avLst/>
          </a:prstGeom>
        </p:spPr>
        <p:txBody>
          <a:bodyPr wrap="none">
            <a:spAutoFit/>
          </a:bodyPr>
          <a:lstStyle/>
          <a:p>
            <a:r>
              <a:rPr lang="en-US" altLang="zh-CN" b="1" dirty="0" smtClean="0">
                <a:solidFill>
                  <a:schemeClr val="accent6">
                    <a:lumMod val="75000"/>
                  </a:schemeClr>
                </a:solidFill>
              </a:rPr>
              <a:t>Advantages</a:t>
            </a:r>
            <a:endParaRPr lang="zh-CN" altLang="en-US" b="1" dirty="0">
              <a:solidFill>
                <a:schemeClr val="accent6">
                  <a:lumMod val="75000"/>
                </a:schemeClr>
              </a:solidFill>
            </a:endParaRPr>
          </a:p>
        </p:txBody>
      </p:sp>
      <p:sp>
        <p:nvSpPr>
          <p:cNvPr id="3" name="TextBox 2"/>
          <p:cNvSpPr txBox="1"/>
          <p:nvPr/>
        </p:nvSpPr>
        <p:spPr>
          <a:xfrm>
            <a:off x="467544" y="1491630"/>
            <a:ext cx="3027177" cy="3416320"/>
          </a:xfrm>
          <a:prstGeom prst="rect">
            <a:avLst/>
          </a:prstGeom>
          <a:noFill/>
        </p:spPr>
        <p:txBody>
          <a:bodyPr wrap="square" rtlCol="0">
            <a:spAutoFit/>
          </a:bodyPr>
          <a:lstStyle/>
          <a:p>
            <a:pPr marL="285750" lvl="0" indent="-285750">
              <a:buFont typeface="Wingdings" panose="05000000000000000000" pitchFamily="2" charset="2"/>
              <a:buChar char="l"/>
            </a:pPr>
            <a:r>
              <a:rPr lang="en-US" altLang="zh-CN" dirty="0" smtClean="0"/>
              <a:t>They may have access to the real-life working condition of their families through the television.</a:t>
            </a:r>
          </a:p>
          <a:p>
            <a:pPr marL="285750" lvl="0" indent="-285750">
              <a:buFont typeface="Wingdings" panose="05000000000000000000" pitchFamily="2" charset="2"/>
              <a:buChar char="l"/>
            </a:pPr>
            <a:endParaRPr lang="en-US" altLang="zh-CN" dirty="0"/>
          </a:p>
          <a:p>
            <a:pPr marL="285750" lvl="0" indent="-285750">
              <a:buFont typeface="Wingdings" panose="05000000000000000000" pitchFamily="2" charset="2"/>
              <a:buChar char="l"/>
            </a:pPr>
            <a:r>
              <a:rPr lang="en-US" altLang="zh-CN" dirty="0" smtClean="0"/>
              <a:t>They may feel proud if their relatives captured by the camera showing good behaviors at work.</a:t>
            </a:r>
          </a:p>
          <a:p>
            <a:pPr marL="285750" lvl="0" indent="-285750">
              <a:buFont typeface="Wingdings" panose="05000000000000000000" pitchFamily="2" charset="2"/>
              <a:buChar char="l"/>
            </a:pPr>
            <a:endParaRPr lang="en-US" altLang="zh-CN" dirty="0"/>
          </a:p>
          <a:p>
            <a:pPr marL="285750" lvl="0" indent="-285750">
              <a:buFont typeface="Wingdings" panose="05000000000000000000" pitchFamily="2" charset="2"/>
              <a:buChar char="l"/>
            </a:pPr>
            <a:endParaRPr lang="en-US" altLang="zh-CN" dirty="0"/>
          </a:p>
          <a:p>
            <a:pPr lvl="0"/>
            <a:endParaRPr lang="en-US" altLang="zh-CN" dirty="0" smtClean="0"/>
          </a:p>
        </p:txBody>
      </p:sp>
      <p:sp>
        <p:nvSpPr>
          <p:cNvPr id="7" name="矩形 5"/>
          <p:cNvSpPr/>
          <p:nvPr/>
        </p:nvSpPr>
        <p:spPr>
          <a:xfrm>
            <a:off x="4743404" y="963665"/>
            <a:ext cx="1561005" cy="369332"/>
          </a:xfrm>
          <a:prstGeom prst="rect">
            <a:avLst/>
          </a:prstGeom>
        </p:spPr>
        <p:txBody>
          <a:bodyPr wrap="none">
            <a:spAutoFit/>
          </a:bodyPr>
          <a:lstStyle/>
          <a:p>
            <a:r>
              <a:rPr lang="en-US" altLang="zh-CN" b="1" dirty="0" smtClean="0">
                <a:solidFill>
                  <a:schemeClr val="accent6">
                    <a:lumMod val="75000"/>
                  </a:schemeClr>
                </a:solidFill>
              </a:rPr>
              <a:t>Disadvantages</a:t>
            </a:r>
            <a:endParaRPr lang="zh-CN" altLang="en-US" b="1" dirty="0">
              <a:solidFill>
                <a:schemeClr val="accent6">
                  <a:lumMod val="75000"/>
                </a:schemeClr>
              </a:solidFill>
            </a:endParaRPr>
          </a:p>
        </p:txBody>
      </p:sp>
      <p:sp>
        <p:nvSpPr>
          <p:cNvPr id="8" name="TextBox 7"/>
          <p:cNvSpPr txBox="1"/>
          <p:nvPr/>
        </p:nvSpPr>
        <p:spPr>
          <a:xfrm>
            <a:off x="4427984" y="1491629"/>
            <a:ext cx="3384376" cy="2585323"/>
          </a:xfrm>
          <a:prstGeom prst="rect">
            <a:avLst/>
          </a:prstGeom>
          <a:noFill/>
        </p:spPr>
        <p:txBody>
          <a:bodyPr wrap="square" rtlCol="0">
            <a:spAutoFit/>
          </a:bodyPr>
          <a:lstStyle/>
          <a:p>
            <a:pPr marL="285750" lvl="0" indent="-285750">
              <a:buFont typeface="Wingdings" panose="05000000000000000000" pitchFamily="2" charset="2"/>
              <a:buChar char="l"/>
            </a:pPr>
            <a:r>
              <a:rPr lang="en-US" altLang="zh-CN" dirty="0" smtClean="0"/>
              <a:t>If their families who were captured by the camera showing inappropriate behaviors at work, they may be laughed at by their friends and colleagues who happened to watch this series.</a:t>
            </a:r>
            <a:endParaRPr lang="en-US" altLang="zh-CN" dirty="0"/>
          </a:p>
          <a:p>
            <a:pPr marL="285750" lvl="0" indent="-285750">
              <a:buFont typeface="Wingdings" panose="05000000000000000000" pitchFamily="2" charset="2"/>
              <a:buChar char="l"/>
            </a:pPr>
            <a:endParaRPr lang="en-US" altLang="zh-CN" dirty="0"/>
          </a:p>
          <a:p>
            <a:pPr lvl="0"/>
            <a:endParaRPr lang="en-US" altLang="zh-CN" dirty="0" smtClean="0"/>
          </a:p>
        </p:txBody>
      </p:sp>
    </p:spTree>
    <p:extLst>
      <p:ext uri="{BB962C8B-B14F-4D97-AF65-F5344CB8AC3E}">
        <p14:creationId xmlns:p14="http://schemas.microsoft.com/office/powerpoint/2010/main" val="3123285200"/>
      </p:ext>
    </p:extLst>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131590"/>
            <a:ext cx="7632848" cy="5040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6" descr="C:\Users\v-jtobey.REDMOND\AppData\Local\MetroStyleAddIn\Icons\Passion.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756" y="1131590"/>
            <a:ext cx="264098" cy="504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6304" y="1103064"/>
            <a:ext cx="524772" cy="543340"/>
          </a:xfrm>
          <a:prstGeom prst="rect">
            <a:avLst/>
          </a:prstGeom>
        </p:spPr>
      </p:pic>
      <p:pic>
        <p:nvPicPr>
          <p:cNvPr id="5" name="Picture 9" descr="C:\Users\Jonahs\Dropbox\Projects SCOTT\MEET Windows Azure\source\Background\tile-icon-messag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6526" y="1131590"/>
            <a:ext cx="504187" cy="504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onahs\Dropbox\Projects SCOTT\MEET Windows Azure\source\Background\tile-icon-cach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6163" y="1131590"/>
            <a:ext cx="504187" cy="504056"/>
          </a:xfrm>
          <a:prstGeom prst="rect">
            <a:avLst/>
          </a:prstGeom>
          <a:noFill/>
          <a:extLst>
            <a:ext uri="{909E8E84-426E-40DD-AFC4-6F175D3DCCD1}">
              <a14:hiddenFill xmlns:a14="http://schemas.microsoft.com/office/drawing/2010/main">
                <a:solidFill>
                  <a:srgbClr val="FFFFFF"/>
                </a:solidFill>
              </a14:hiddenFill>
            </a:ext>
          </a:extLst>
        </p:spPr>
      </p:pic>
      <p:sp>
        <p:nvSpPr>
          <p:cNvPr id="7" name="等腰三角形 6"/>
          <p:cNvSpPr/>
          <p:nvPr/>
        </p:nvSpPr>
        <p:spPr>
          <a:xfrm flipV="1">
            <a:off x="1206678" y="1805472"/>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3206602" y="1805472"/>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5306531" y="1805472"/>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7396168" y="1805472"/>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01463" y="2067693"/>
            <a:ext cx="2021124" cy="2585323"/>
          </a:xfrm>
          <a:prstGeom prst="rect">
            <a:avLst/>
          </a:prstGeom>
          <a:noFill/>
        </p:spPr>
        <p:txBody>
          <a:bodyPr wrap="square" rtlCol="0">
            <a:spAutoFit/>
          </a:bodyPr>
          <a:lstStyle/>
          <a:p>
            <a:pPr marL="171450" indent="-171450">
              <a:lnSpc>
                <a:spcPct val="150000"/>
              </a:lnSpc>
              <a:buClr>
                <a:schemeClr val="accent6">
                  <a:lumMod val="75000"/>
                </a:schemeClr>
              </a:buClr>
              <a:buFont typeface="Wingdings" panose="05000000000000000000" pitchFamily="2" charset="2"/>
              <a:buChar char="u"/>
            </a:pPr>
            <a:r>
              <a:rPr lang="zh-CN" altLang="en-US" sz="1200" dirty="0" smtClean="0"/>
              <a:t>在宣布结果时宣布自己被员工所打动的部分以及自己即将采取的改善员工状况的措施，避免对员工的“点名批评”</a:t>
            </a:r>
            <a:endParaRPr lang="en-US" altLang="zh-CN" sz="1200" dirty="0" smtClean="0"/>
          </a:p>
          <a:p>
            <a:pPr marL="171450" indent="-171450">
              <a:lnSpc>
                <a:spcPct val="150000"/>
              </a:lnSpc>
              <a:buClr>
                <a:schemeClr val="accent6">
                  <a:lumMod val="75000"/>
                </a:schemeClr>
              </a:buClr>
              <a:buFont typeface="Wingdings" panose="05000000000000000000" pitchFamily="2" charset="2"/>
              <a:buChar char="ü"/>
            </a:pPr>
            <a:r>
              <a:rPr lang="zh-CN" altLang="en-US" sz="1200" dirty="0" smtClean="0"/>
              <a:t>让员工感受到自己的同理心，提升员工的士气，同时保留工作不当的员工的颜面</a:t>
            </a:r>
            <a:endParaRPr lang="zh-CN" altLang="en-US" sz="1200" dirty="0"/>
          </a:p>
        </p:txBody>
      </p:sp>
      <p:sp>
        <p:nvSpPr>
          <p:cNvPr id="13" name="TextBox 12"/>
          <p:cNvSpPr txBox="1"/>
          <p:nvPr/>
        </p:nvSpPr>
        <p:spPr>
          <a:xfrm>
            <a:off x="2401377" y="2067693"/>
            <a:ext cx="2021124" cy="1754326"/>
          </a:xfrm>
          <a:prstGeom prst="rect">
            <a:avLst/>
          </a:prstGeom>
          <a:noFill/>
        </p:spPr>
        <p:txBody>
          <a:bodyPr wrap="square" rtlCol="0">
            <a:spAutoFit/>
          </a:bodyPr>
          <a:lstStyle/>
          <a:p>
            <a:pPr marL="171450" indent="-171450">
              <a:lnSpc>
                <a:spcPct val="150000"/>
              </a:lnSpc>
              <a:buClr>
                <a:schemeClr val="accent6">
                  <a:lumMod val="75000"/>
                </a:schemeClr>
              </a:buClr>
              <a:buFont typeface="Wingdings" panose="05000000000000000000" pitchFamily="2" charset="2"/>
              <a:buChar char="u"/>
            </a:pPr>
            <a:r>
              <a:rPr lang="zh-CN" altLang="en-US" sz="1200" dirty="0" smtClean="0"/>
              <a:t>表达清楚这次活动的目的，说明这是为了让公司拥有更好的发展而不是更好地监视员工</a:t>
            </a:r>
            <a:endParaRPr lang="en-US" altLang="zh-CN" sz="1200" dirty="0" smtClean="0"/>
          </a:p>
          <a:p>
            <a:pPr marL="171450" indent="-171450">
              <a:lnSpc>
                <a:spcPct val="150000"/>
              </a:lnSpc>
              <a:buClr>
                <a:schemeClr val="accent6">
                  <a:lumMod val="75000"/>
                </a:schemeClr>
              </a:buClr>
              <a:buFont typeface="Wingdings" panose="05000000000000000000" pitchFamily="2" charset="2"/>
              <a:buChar char="ü"/>
            </a:pPr>
            <a:r>
              <a:rPr lang="zh-CN" altLang="en-US" sz="1200" dirty="0" smtClean="0"/>
              <a:t>避免员工产生不满与反抗心理</a:t>
            </a:r>
            <a:endParaRPr lang="zh-CN" altLang="en-US" sz="1200" dirty="0"/>
          </a:p>
        </p:txBody>
      </p:sp>
      <p:sp>
        <p:nvSpPr>
          <p:cNvPr id="15" name="TextBox 14"/>
          <p:cNvSpPr txBox="1"/>
          <p:nvPr/>
        </p:nvSpPr>
        <p:spPr>
          <a:xfrm>
            <a:off x="4501316" y="2067693"/>
            <a:ext cx="2021124" cy="1754326"/>
          </a:xfrm>
          <a:prstGeom prst="rect">
            <a:avLst/>
          </a:prstGeom>
          <a:noFill/>
        </p:spPr>
        <p:txBody>
          <a:bodyPr wrap="square" rtlCol="0">
            <a:spAutoFit/>
          </a:bodyPr>
          <a:lstStyle/>
          <a:p>
            <a:pPr marL="171450" indent="-171450">
              <a:lnSpc>
                <a:spcPct val="150000"/>
              </a:lnSpc>
              <a:buClr>
                <a:schemeClr val="accent6">
                  <a:lumMod val="75000"/>
                </a:schemeClr>
              </a:buClr>
              <a:buFont typeface="Wingdings" panose="05000000000000000000" pitchFamily="2" charset="2"/>
              <a:buChar char="u"/>
            </a:pPr>
            <a:r>
              <a:rPr lang="zh-CN" altLang="en-US" sz="1200" dirty="0" smtClean="0"/>
              <a:t>对于在过程中发现表现不佳的员工，私下里进行沟通，解决问题</a:t>
            </a:r>
            <a:endParaRPr lang="en-US" altLang="zh-CN" sz="1200" dirty="0" smtClean="0"/>
          </a:p>
          <a:p>
            <a:pPr marL="171450" indent="-171450">
              <a:lnSpc>
                <a:spcPct val="150000"/>
              </a:lnSpc>
              <a:buClr>
                <a:schemeClr val="accent6">
                  <a:lumMod val="75000"/>
                </a:schemeClr>
              </a:buClr>
              <a:buFont typeface="Wingdings" panose="05000000000000000000" pitchFamily="2" charset="2"/>
              <a:buChar char="ü"/>
            </a:pPr>
            <a:r>
              <a:rPr lang="zh-CN" altLang="en-US" sz="1200" smtClean="0"/>
              <a:t>一方面顾全员工的颜面，另一方面保证问题确实的得到了解决</a:t>
            </a:r>
            <a:endParaRPr lang="zh-CN" altLang="en-US" sz="1200" dirty="0"/>
          </a:p>
        </p:txBody>
      </p:sp>
      <p:sp>
        <p:nvSpPr>
          <p:cNvPr id="17" name="TextBox 16"/>
          <p:cNvSpPr txBox="1"/>
          <p:nvPr/>
        </p:nvSpPr>
        <p:spPr>
          <a:xfrm>
            <a:off x="6590953" y="2067693"/>
            <a:ext cx="2021124" cy="2031325"/>
          </a:xfrm>
          <a:prstGeom prst="rect">
            <a:avLst/>
          </a:prstGeom>
          <a:noFill/>
        </p:spPr>
        <p:txBody>
          <a:bodyPr wrap="square" rtlCol="0">
            <a:spAutoFit/>
          </a:bodyPr>
          <a:lstStyle/>
          <a:p>
            <a:pPr marL="171450" indent="-171450">
              <a:lnSpc>
                <a:spcPct val="150000"/>
              </a:lnSpc>
              <a:buClr>
                <a:schemeClr val="accent6">
                  <a:lumMod val="75000"/>
                </a:schemeClr>
              </a:buClr>
              <a:buFont typeface="Wingdings" panose="05000000000000000000" pitchFamily="2" charset="2"/>
              <a:buChar char="u"/>
            </a:pPr>
            <a:r>
              <a:rPr lang="zh-CN" altLang="en-US" sz="1200" dirty="0" smtClean="0"/>
              <a:t>在节目播出之前对节目内容进行审核，只有选择地播出不涉及员工隐私以及员工不良行为的部分</a:t>
            </a:r>
            <a:endParaRPr lang="en-US" altLang="zh-CN" sz="1200" dirty="0" smtClean="0"/>
          </a:p>
          <a:p>
            <a:pPr marL="171450" indent="-171450">
              <a:lnSpc>
                <a:spcPct val="150000"/>
              </a:lnSpc>
              <a:buClr>
                <a:schemeClr val="accent6">
                  <a:lumMod val="75000"/>
                </a:schemeClr>
              </a:buClr>
              <a:buFont typeface="Wingdings" panose="05000000000000000000" pitchFamily="2" charset="2"/>
              <a:buChar char="ü"/>
            </a:pPr>
            <a:r>
              <a:rPr lang="zh-CN" altLang="en-US" sz="1200" dirty="0" smtClean="0"/>
              <a:t>维护员工的隐私权同时维护公司的正面形象</a:t>
            </a:r>
            <a:endParaRPr lang="zh-CN" altLang="en-US" sz="1200" dirty="0"/>
          </a:p>
        </p:txBody>
      </p:sp>
      <p:sp>
        <p:nvSpPr>
          <p:cNvPr id="24" name="矩形 23"/>
          <p:cNvSpPr/>
          <p:nvPr/>
        </p:nvSpPr>
        <p:spPr>
          <a:xfrm>
            <a:off x="0" y="432212"/>
            <a:ext cx="3203848" cy="369332"/>
          </a:xfrm>
          <a:prstGeom prst="rect">
            <a:avLst/>
          </a:prstGeom>
        </p:spPr>
        <p:txBody>
          <a:bodyPr wrap="square">
            <a:spAutoFit/>
          </a:bodyPr>
          <a:lstStyle/>
          <a:p>
            <a:r>
              <a:rPr lang="en-US" altLang="zh-CN" b="1" dirty="0">
                <a:solidFill>
                  <a:schemeClr val="bg1"/>
                </a:solidFill>
              </a:rPr>
              <a:t>Alternatives and consequences</a:t>
            </a:r>
            <a:endParaRPr lang="zh-CN" altLang="en-US" b="1" dirty="0">
              <a:solidFill>
                <a:schemeClr val="bg1"/>
              </a:solidFill>
            </a:endParaRPr>
          </a:p>
        </p:txBody>
      </p:sp>
    </p:spTree>
    <p:extLst>
      <p:ext uri="{BB962C8B-B14F-4D97-AF65-F5344CB8AC3E}">
        <p14:creationId xmlns:p14="http://schemas.microsoft.com/office/powerpoint/2010/main" val="4119219399"/>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75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4750"/>
                            </p:stCondLst>
                            <p:childTnLst>
                              <p:par>
                                <p:cTn id="38" presetID="9"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par>
                          <p:cTn id="41" fill="hold">
                            <p:stCondLst>
                              <p:cond delay="5250"/>
                            </p:stCondLst>
                            <p:childTnLst>
                              <p:par>
                                <p:cTn id="42" presetID="42"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par>
                          <p:cTn id="47" fill="hold">
                            <p:stCondLst>
                              <p:cond delay="625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par>
                          <p:cTn id="51" fill="hold">
                            <p:stCondLst>
                              <p:cond delay="6750"/>
                            </p:stCondLst>
                            <p:childTnLst>
                              <p:par>
                                <p:cTn id="52" presetID="9"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childTnLst>
                          </p:cTn>
                        </p:par>
                        <p:par>
                          <p:cTn id="55" fill="hold">
                            <p:stCondLst>
                              <p:cond delay="7250"/>
                            </p:stCondLst>
                            <p:childTnLst>
                              <p:par>
                                <p:cTn id="56" presetID="42"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anim calcmode="lin" valueType="num">
                                      <p:cBhvr>
                                        <p:cTn id="59" dur="1000" fill="hold"/>
                                        <p:tgtEl>
                                          <p:spTgt spid="6"/>
                                        </p:tgtEl>
                                        <p:attrNameLst>
                                          <p:attrName>ppt_x</p:attrName>
                                        </p:attrNameLst>
                                      </p:cBhvr>
                                      <p:tavLst>
                                        <p:tav tm="0">
                                          <p:val>
                                            <p:strVal val="#ppt_x"/>
                                          </p:val>
                                        </p:tav>
                                        <p:tav tm="100000">
                                          <p:val>
                                            <p:strVal val="#ppt_x"/>
                                          </p:val>
                                        </p:tav>
                                      </p:tavLst>
                                    </p:anim>
                                    <p:anim calcmode="lin" valueType="num">
                                      <p:cBhvr>
                                        <p:cTn id="60" dur="1000" fill="hold"/>
                                        <p:tgtEl>
                                          <p:spTgt spid="6"/>
                                        </p:tgtEl>
                                        <p:attrNameLst>
                                          <p:attrName>ppt_y</p:attrName>
                                        </p:attrNameLst>
                                      </p:cBhvr>
                                      <p:tavLst>
                                        <p:tav tm="0">
                                          <p:val>
                                            <p:strVal val="#ppt_y+.1"/>
                                          </p:val>
                                        </p:tav>
                                        <p:tav tm="100000">
                                          <p:val>
                                            <p:strVal val="#ppt_y"/>
                                          </p:val>
                                        </p:tav>
                                      </p:tavLst>
                                    </p:anim>
                                  </p:childTnLst>
                                </p:cTn>
                              </p:par>
                            </p:childTnLst>
                          </p:cTn>
                        </p:par>
                        <p:par>
                          <p:cTn id="61" fill="hold">
                            <p:stCondLst>
                              <p:cond delay="8250"/>
                            </p:stCondLst>
                            <p:childTnLst>
                              <p:par>
                                <p:cTn id="62" presetID="10"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par>
                          <p:cTn id="65" fill="hold">
                            <p:stCondLst>
                              <p:cond delay="8750"/>
                            </p:stCondLst>
                            <p:childTnLst>
                              <p:par>
                                <p:cTn id="66" presetID="9"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dissolv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p:bldP spid="13" grpId="0"/>
      <p:bldP spid="15" grpId="0"/>
      <p:bldP spid="17"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10043" y="411576"/>
            <a:ext cx="3203848" cy="369332"/>
          </a:xfrm>
          <a:prstGeom prst="rect">
            <a:avLst/>
          </a:prstGeom>
        </p:spPr>
        <p:txBody>
          <a:bodyPr wrap="square">
            <a:spAutoFit/>
          </a:bodyPr>
          <a:lstStyle/>
          <a:p>
            <a:r>
              <a:rPr lang="en-US" altLang="zh-CN" b="1" dirty="0">
                <a:solidFill>
                  <a:schemeClr val="bg1"/>
                </a:solidFill>
              </a:rPr>
              <a:t>Alternatives and consequences</a:t>
            </a:r>
            <a:endParaRPr lang="zh-CN" altLang="en-US" b="1" dirty="0">
              <a:solidFill>
                <a:schemeClr val="bg1"/>
              </a:solidFill>
            </a:endParaRPr>
          </a:p>
        </p:txBody>
      </p:sp>
      <p:sp>
        <p:nvSpPr>
          <p:cNvPr id="40" name="矩形 39"/>
          <p:cNvSpPr/>
          <p:nvPr/>
        </p:nvSpPr>
        <p:spPr>
          <a:xfrm>
            <a:off x="4572001" y="1533655"/>
            <a:ext cx="2564109" cy="2322615"/>
          </a:xfrm>
          <a:prstGeom prst="rect">
            <a:avLst/>
          </a:prstGeom>
          <a:solidFill>
            <a:schemeClr val="accent5">
              <a:lumMod val="75000"/>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1" name="圆角矩形 40"/>
          <p:cNvSpPr/>
          <p:nvPr/>
        </p:nvSpPr>
        <p:spPr>
          <a:xfrm>
            <a:off x="4572000" y="957280"/>
            <a:ext cx="2564105" cy="31042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rPr>
              <a:t>Add your title </a:t>
            </a:r>
            <a:endParaRPr lang="zh-CN" altLang="en-US" b="1" dirty="0">
              <a:solidFill>
                <a:schemeClr val="bg1"/>
              </a:solidFill>
            </a:endParaRPr>
          </a:p>
        </p:txBody>
      </p:sp>
      <p:sp>
        <p:nvSpPr>
          <p:cNvPr id="42" name="TextBox 19"/>
          <p:cNvSpPr txBox="1"/>
          <p:nvPr/>
        </p:nvSpPr>
        <p:spPr>
          <a:xfrm>
            <a:off x="4572000" y="1670673"/>
            <a:ext cx="1080120" cy="1348126"/>
          </a:xfrm>
          <a:prstGeom prst="rect">
            <a:avLst/>
          </a:prstGeom>
          <a:noFill/>
        </p:spPr>
        <p:txBody>
          <a:bodyPr wrap="square" rtlCol="0">
            <a:spAutoFit/>
          </a:bodyPr>
          <a:lstStyle/>
          <a:p>
            <a:pPr>
              <a:lnSpc>
                <a:spcPct val="150000"/>
              </a:lnSpc>
              <a:buClr>
                <a:schemeClr val="accent6">
                  <a:lumMod val="75000"/>
                </a:schemeClr>
              </a:buClr>
            </a:pPr>
            <a:r>
              <a:rPr lang="zh-CN" altLang="en-US" sz="1400" dirty="0" smtClean="0"/>
              <a:t>优点：确保员工是接受</a:t>
            </a:r>
            <a:r>
              <a:rPr lang="en-US" altLang="zh-CN" sz="1400" dirty="0" smtClean="0"/>
              <a:t>boss</a:t>
            </a:r>
            <a:r>
              <a:rPr lang="zh-CN" altLang="en-US" sz="1400" dirty="0" smtClean="0"/>
              <a:t>这种方式的</a:t>
            </a:r>
            <a:endParaRPr lang="zh-CN" altLang="en-US" sz="1400" dirty="0"/>
          </a:p>
        </p:txBody>
      </p:sp>
      <p:sp>
        <p:nvSpPr>
          <p:cNvPr id="43" name="TextBox 19"/>
          <p:cNvSpPr txBox="1"/>
          <p:nvPr/>
        </p:nvSpPr>
        <p:spPr>
          <a:xfrm>
            <a:off x="6020639" y="1618253"/>
            <a:ext cx="1080120" cy="2317622"/>
          </a:xfrm>
          <a:prstGeom prst="rect">
            <a:avLst/>
          </a:prstGeom>
          <a:noFill/>
        </p:spPr>
        <p:txBody>
          <a:bodyPr wrap="square" rtlCol="0">
            <a:spAutoFit/>
          </a:bodyPr>
          <a:lstStyle/>
          <a:p>
            <a:pPr>
              <a:lnSpc>
                <a:spcPct val="150000"/>
              </a:lnSpc>
              <a:buClr>
                <a:schemeClr val="accent6">
                  <a:lumMod val="75000"/>
                </a:schemeClr>
              </a:buClr>
            </a:pPr>
            <a:r>
              <a:rPr lang="zh-CN" altLang="en-US" sz="1400" dirty="0" smtClean="0"/>
              <a:t>缺点：员工可能会拒绝，或者做好准备，这样</a:t>
            </a:r>
            <a:r>
              <a:rPr lang="en-US" altLang="zh-CN" sz="1400" dirty="0" smtClean="0"/>
              <a:t>boss</a:t>
            </a:r>
            <a:r>
              <a:rPr lang="zh-CN" altLang="en-US" sz="1400" dirty="0" smtClean="0"/>
              <a:t>没办法了解真实的状况</a:t>
            </a:r>
            <a:endParaRPr lang="zh-CN" altLang="en-US" sz="1400" dirty="0"/>
          </a:p>
        </p:txBody>
      </p:sp>
      <p:cxnSp>
        <p:nvCxnSpPr>
          <p:cNvPr id="45" name="直接连接符 44"/>
          <p:cNvCxnSpPr/>
          <p:nvPr/>
        </p:nvCxnSpPr>
        <p:spPr>
          <a:xfrm>
            <a:off x="5854052" y="1533655"/>
            <a:ext cx="0" cy="23226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rot="5400000">
            <a:off x="245651" y="1444048"/>
            <a:ext cx="792088" cy="743236"/>
            <a:chOff x="3635896" y="2092618"/>
            <a:chExt cx="1130424" cy="1060704"/>
          </a:xfrm>
        </p:grpSpPr>
        <p:sp>
          <p:nvSpPr>
            <p:cNvPr id="47" name="等腰三角形 46"/>
            <p:cNvSpPr/>
            <p:nvPr/>
          </p:nvSpPr>
          <p:spPr>
            <a:xfrm rot="5400000">
              <a:off x="3778768" y="2165770"/>
              <a:ext cx="1060704" cy="914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5400000">
              <a:off x="3562744" y="2165770"/>
              <a:ext cx="1060704" cy="9144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a:off x="251520" y="2355726"/>
            <a:ext cx="3647152" cy="646331"/>
          </a:xfrm>
          <a:prstGeom prst="rect">
            <a:avLst/>
          </a:prstGeom>
          <a:noFill/>
        </p:spPr>
        <p:txBody>
          <a:bodyPr wrap="none" rtlCol="0">
            <a:spAutoFit/>
          </a:bodyPr>
          <a:lstStyle/>
          <a:p>
            <a:r>
              <a:rPr lang="zh-CN" altLang="en-US" dirty="0" smtClean="0"/>
              <a:t>在招募员工时，询问员工是否接受</a:t>
            </a:r>
            <a:endParaRPr lang="en-US" altLang="zh-CN" dirty="0" smtClean="0"/>
          </a:p>
          <a:p>
            <a:r>
              <a:rPr lang="zh-CN" altLang="en-US" dirty="0" smtClean="0"/>
              <a:t>这种方式</a:t>
            </a:r>
            <a:endParaRPr lang="zh-CN" altLang="en-US" dirty="0"/>
          </a:p>
        </p:txBody>
      </p:sp>
    </p:spTree>
    <p:extLst>
      <p:ext uri="{BB962C8B-B14F-4D97-AF65-F5344CB8AC3E}">
        <p14:creationId xmlns:p14="http://schemas.microsoft.com/office/powerpoint/2010/main" val="2866054108"/>
      </p:ext>
    </p:extLst>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 presetClass="entr" presetSubtype="8"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1000" fill="hold"/>
                                        <p:tgtEl>
                                          <p:spTgt spid="46"/>
                                        </p:tgtEl>
                                        <p:attrNameLst>
                                          <p:attrName>ppt_x</p:attrName>
                                        </p:attrNameLst>
                                      </p:cBhvr>
                                      <p:tavLst>
                                        <p:tav tm="0">
                                          <p:val>
                                            <p:strVal val="0-#ppt_w/2"/>
                                          </p:val>
                                        </p:tav>
                                        <p:tav tm="100000">
                                          <p:val>
                                            <p:strVal val="#ppt_x"/>
                                          </p:val>
                                        </p:tav>
                                      </p:tavLst>
                                    </p:anim>
                                    <p:anim calcmode="lin" valueType="num">
                                      <p:cBhvr additive="base">
                                        <p:cTn id="36"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1" grpId="0" animBg="1"/>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10043" y="411576"/>
            <a:ext cx="3203848" cy="369332"/>
          </a:xfrm>
          <a:prstGeom prst="rect">
            <a:avLst/>
          </a:prstGeom>
        </p:spPr>
        <p:txBody>
          <a:bodyPr wrap="square">
            <a:spAutoFit/>
          </a:bodyPr>
          <a:lstStyle/>
          <a:p>
            <a:r>
              <a:rPr lang="en-US" altLang="zh-CN" b="1" dirty="0">
                <a:solidFill>
                  <a:schemeClr val="bg1"/>
                </a:solidFill>
              </a:rPr>
              <a:t>Alternatives and consequences</a:t>
            </a:r>
            <a:endParaRPr lang="zh-CN" altLang="en-US" b="1" dirty="0">
              <a:solidFill>
                <a:schemeClr val="bg1"/>
              </a:solidFill>
            </a:endParaRPr>
          </a:p>
        </p:txBody>
      </p:sp>
      <p:sp>
        <p:nvSpPr>
          <p:cNvPr id="40" name="矩形 39"/>
          <p:cNvSpPr/>
          <p:nvPr/>
        </p:nvSpPr>
        <p:spPr>
          <a:xfrm>
            <a:off x="4572001" y="1533655"/>
            <a:ext cx="2564109" cy="2322615"/>
          </a:xfrm>
          <a:prstGeom prst="rect">
            <a:avLst/>
          </a:prstGeom>
          <a:solidFill>
            <a:schemeClr val="accent5">
              <a:lumMod val="75000"/>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1" name="圆角矩形 40"/>
          <p:cNvSpPr/>
          <p:nvPr/>
        </p:nvSpPr>
        <p:spPr>
          <a:xfrm>
            <a:off x="4572000" y="957280"/>
            <a:ext cx="2564105" cy="31042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rPr>
              <a:t>Add your title </a:t>
            </a:r>
            <a:endParaRPr lang="zh-CN" altLang="en-US" b="1" dirty="0">
              <a:solidFill>
                <a:schemeClr val="bg1"/>
              </a:solidFill>
            </a:endParaRPr>
          </a:p>
        </p:txBody>
      </p:sp>
      <p:sp>
        <p:nvSpPr>
          <p:cNvPr id="42" name="TextBox 19"/>
          <p:cNvSpPr txBox="1"/>
          <p:nvPr/>
        </p:nvSpPr>
        <p:spPr>
          <a:xfrm>
            <a:off x="4572000" y="1670673"/>
            <a:ext cx="1080120" cy="1384995"/>
          </a:xfrm>
          <a:prstGeom prst="rect">
            <a:avLst/>
          </a:prstGeom>
          <a:noFill/>
        </p:spPr>
        <p:txBody>
          <a:bodyPr wrap="square" rtlCol="0">
            <a:spAutoFit/>
          </a:bodyPr>
          <a:lstStyle/>
          <a:p>
            <a:pPr>
              <a:lnSpc>
                <a:spcPct val="150000"/>
              </a:lnSpc>
              <a:buClr>
                <a:schemeClr val="accent6">
                  <a:lumMod val="75000"/>
                </a:schemeClr>
              </a:buClr>
            </a:pPr>
            <a:r>
              <a:rPr lang="zh-CN" altLang="en-US" sz="1400" dirty="0" smtClean="0"/>
              <a:t>优点：确保避免了侵犯员工隐私的问题</a:t>
            </a:r>
            <a:endParaRPr lang="zh-CN" altLang="en-US" sz="1400" dirty="0"/>
          </a:p>
        </p:txBody>
      </p:sp>
      <p:sp>
        <p:nvSpPr>
          <p:cNvPr id="43" name="TextBox 19"/>
          <p:cNvSpPr txBox="1"/>
          <p:nvPr/>
        </p:nvSpPr>
        <p:spPr>
          <a:xfrm>
            <a:off x="6020639" y="1618253"/>
            <a:ext cx="1080120" cy="1708160"/>
          </a:xfrm>
          <a:prstGeom prst="rect">
            <a:avLst/>
          </a:prstGeom>
          <a:noFill/>
        </p:spPr>
        <p:txBody>
          <a:bodyPr wrap="square" rtlCol="0">
            <a:spAutoFit/>
          </a:bodyPr>
          <a:lstStyle/>
          <a:p>
            <a:pPr>
              <a:lnSpc>
                <a:spcPct val="150000"/>
              </a:lnSpc>
              <a:buClr>
                <a:schemeClr val="accent6">
                  <a:lumMod val="75000"/>
                </a:schemeClr>
              </a:buClr>
            </a:pPr>
            <a:r>
              <a:rPr lang="zh-CN" altLang="en-US" sz="1400" dirty="0" smtClean="0"/>
              <a:t>缺点：员工有可能不会反应真实状况，</a:t>
            </a:r>
            <a:r>
              <a:rPr lang="en-US" altLang="zh-CN" sz="1400" dirty="0" smtClean="0"/>
              <a:t>boss</a:t>
            </a:r>
            <a:r>
              <a:rPr lang="zh-CN" altLang="en-US" sz="1400" dirty="0" smtClean="0"/>
              <a:t>不一定会满意</a:t>
            </a:r>
            <a:endParaRPr lang="zh-CN" altLang="en-US" sz="1400" dirty="0"/>
          </a:p>
        </p:txBody>
      </p:sp>
      <p:cxnSp>
        <p:nvCxnSpPr>
          <p:cNvPr id="45" name="直接连接符 44"/>
          <p:cNvCxnSpPr/>
          <p:nvPr/>
        </p:nvCxnSpPr>
        <p:spPr>
          <a:xfrm>
            <a:off x="5854052" y="1533655"/>
            <a:ext cx="0" cy="23226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rot="5400000">
            <a:off x="245651" y="1444048"/>
            <a:ext cx="792088" cy="743236"/>
            <a:chOff x="3635896" y="2092618"/>
            <a:chExt cx="1130424" cy="1060704"/>
          </a:xfrm>
        </p:grpSpPr>
        <p:sp>
          <p:nvSpPr>
            <p:cNvPr id="47" name="等腰三角形 46"/>
            <p:cNvSpPr/>
            <p:nvPr/>
          </p:nvSpPr>
          <p:spPr>
            <a:xfrm rot="5400000">
              <a:off x="3778768" y="2165770"/>
              <a:ext cx="1060704" cy="914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5400000">
              <a:off x="3562744" y="2165770"/>
              <a:ext cx="1060704" cy="9144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a:off x="251520" y="2355726"/>
            <a:ext cx="4108817" cy="646331"/>
          </a:xfrm>
          <a:prstGeom prst="rect">
            <a:avLst/>
          </a:prstGeom>
          <a:noFill/>
        </p:spPr>
        <p:txBody>
          <a:bodyPr wrap="none" rtlCol="0">
            <a:spAutoFit/>
          </a:bodyPr>
          <a:lstStyle/>
          <a:p>
            <a:r>
              <a:rPr lang="zh-CN" altLang="en-US" dirty="0" smtClean="0"/>
              <a:t>通过匿名问卷的形式，让员工自己反应</a:t>
            </a:r>
            <a:endParaRPr lang="en-US" altLang="zh-CN" dirty="0" smtClean="0"/>
          </a:p>
          <a:p>
            <a:r>
              <a:rPr lang="zh-CN" altLang="en-US" dirty="0" smtClean="0"/>
              <a:t>公司的现状和问题</a:t>
            </a:r>
            <a:endParaRPr lang="zh-CN" altLang="en-US" dirty="0"/>
          </a:p>
        </p:txBody>
      </p:sp>
    </p:spTree>
    <p:extLst>
      <p:ext uri="{BB962C8B-B14F-4D97-AF65-F5344CB8AC3E}">
        <p14:creationId xmlns:p14="http://schemas.microsoft.com/office/powerpoint/2010/main" val="2191004554"/>
      </p:ext>
    </p:extLst>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 presetClass="entr" presetSubtype="8"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1000" fill="hold"/>
                                        <p:tgtEl>
                                          <p:spTgt spid="46"/>
                                        </p:tgtEl>
                                        <p:attrNameLst>
                                          <p:attrName>ppt_x</p:attrName>
                                        </p:attrNameLst>
                                      </p:cBhvr>
                                      <p:tavLst>
                                        <p:tav tm="0">
                                          <p:val>
                                            <p:strVal val="0-#ppt_w/2"/>
                                          </p:val>
                                        </p:tav>
                                        <p:tav tm="100000">
                                          <p:val>
                                            <p:strVal val="#ppt_x"/>
                                          </p:val>
                                        </p:tav>
                                      </p:tavLst>
                                    </p:anim>
                                    <p:anim calcmode="lin" valueType="num">
                                      <p:cBhvr additive="base">
                                        <p:cTn id="36"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1" grpId="0" animBg="1"/>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483768" y="1275606"/>
            <a:ext cx="4248472" cy="1015663"/>
          </a:xfrm>
          <a:prstGeom prst="rect">
            <a:avLst/>
          </a:prstGeom>
          <a:noFill/>
        </p:spPr>
        <p:txBody>
          <a:bodyPr wrap="square" rtlCol="0">
            <a:spAutoFit/>
          </a:bodyPr>
          <a:lstStyle/>
          <a:p>
            <a:pPr algn="ctr"/>
            <a:r>
              <a:rPr lang="en-US" altLang="zh-CN" sz="6000" b="1" dirty="0" smtClean="0">
                <a:latin typeface="微软雅黑" pitchFamily="34" charset="-122"/>
                <a:ea typeface="微软雅黑" pitchFamily="34" charset="-122"/>
              </a:rPr>
              <a:t>Thank</a:t>
            </a:r>
            <a:r>
              <a:rPr lang="zh-CN" altLang="en-US" sz="6000" b="1" dirty="0">
                <a:latin typeface="微软雅黑" pitchFamily="34" charset="-122"/>
                <a:ea typeface="微软雅黑" pitchFamily="34" charset="-122"/>
              </a:rPr>
              <a:t> </a:t>
            </a:r>
            <a:r>
              <a:rPr lang="en-US" altLang="zh-CN" sz="6000" b="1" dirty="0" smtClean="0">
                <a:latin typeface="微软雅黑" pitchFamily="34" charset="-122"/>
                <a:ea typeface="微软雅黑" pitchFamily="34" charset="-122"/>
              </a:rPr>
              <a:t>You</a:t>
            </a:r>
            <a:endParaRPr lang="zh-CN" altLang="en-US" sz="6000" b="1" dirty="0">
              <a:latin typeface="微软雅黑" pitchFamily="34" charset="-122"/>
              <a:ea typeface="微软雅黑" pitchFamily="34" charset="-122"/>
            </a:endParaRPr>
          </a:p>
        </p:txBody>
      </p:sp>
    </p:spTree>
    <p:extLst>
      <p:ext uri="{BB962C8B-B14F-4D97-AF65-F5344CB8AC3E}">
        <p14:creationId xmlns:p14="http://schemas.microsoft.com/office/powerpoint/2010/main" val="3673710264"/>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34"/>
            <a:ext cx="2699792" cy="513676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01463" y="2612770"/>
            <a:ext cx="1896866" cy="646331"/>
          </a:xfrm>
          <a:prstGeom prst="rect">
            <a:avLst/>
          </a:prstGeom>
          <a:noFill/>
        </p:spPr>
        <p:txBody>
          <a:bodyPr wrap="none" rtlCol="0">
            <a:spAutoFit/>
          </a:bodyPr>
          <a:lstStyle/>
          <a:p>
            <a:r>
              <a:rPr lang="en-US" altLang="zh-CN" sz="3600" b="1" dirty="0" smtClean="0">
                <a:solidFill>
                  <a:schemeClr val="accent6">
                    <a:lumMod val="75000"/>
                  </a:schemeClr>
                </a:solidFill>
              </a:rPr>
              <a:t>Contents</a:t>
            </a:r>
            <a:endParaRPr lang="zh-CN" altLang="en-US" sz="3600" b="1" dirty="0">
              <a:solidFill>
                <a:schemeClr val="accent6">
                  <a:lumMod val="75000"/>
                </a:schemeClr>
              </a:solidFill>
            </a:endParaRPr>
          </a:p>
        </p:txBody>
      </p:sp>
      <p:sp>
        <p:nvSpPr>
          <p:cNvPr id="7" name="TextBox 6"/>
          <p:cNvSpPr txBox="1"/>
          <p:nvPr/>
        </p:nvSpPr>
        <p:spPr>
          <a:xfrm>
            <a:off x="693306" y="1891133"/>
            <a:ext cx="1313180" cy="769441"/>
          </a:xfrm>
          <a:prstGeom prst="rect">
            <a:avLst/>
          </a:prstGeom>
          <a:solidFill>
            <a:schemeClr val="accent6">
              <a:lumMod val="75000"/>
            </a:schemeClr>
          </a:solidFill>
        </p:spPr>
        <p:txBody>
          <a:bodyPr wrap="none" rtlCol="0">
            <a:spAutoFit/>
          </a:bodyPr>
          <a:lstStyle/>
          <a:p>
            <a:r>
              <a:rPr lang="zh-CN" altLang="en-US" sz="4400" b="1" dirty="0" smtClean="0">
                <a:solidFill>
                  <a:schemeClr val="bg1"/>
                </a:solidFill>
                <a:latin typeface="微软雅黑" pitchFamily="34" charset="-122"/>
                <a:ea typeface="微软雅黑" pitchFamily="34" charset="-122"/>
              </a:rPr>
              <a:t>目錄</a:t>
            </a:r>
            <a:endParaRPr lang="zh-CN" altLang="en-US" sz="4400" b="1" dirty="0">
              <a:solidFill>
                <a:schemeClr val="bg1"/>
              </a:solidFill>
              <a:latin typeface="微软雅黑" pitchFamily="34" charset="-122"/>
              <a:ea typeface="微软雅黑" pitchFamily="34" charset="-122"/>
            </a:endParaRPr>
          </a:p>
        </p:txBody>
      </p:sp>
      <p:sp>
        <p:nvSpPr>
          <p:cNvPr id="9" name="椭圆 8"/>
          <p:cNvSpPr/>
          <p:nvPr/>
        </p:nvSpPr>
        <p:spPr>
          <a:xfrm>
            <a:off x="3563888" y="141689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66276" y="1347441"/>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6">
                    <a:lumMod val="75000"/>
                  </a:schemeClr>
                </a:solidFill>
              </a:rPr>
              <a:t>Dilemma</a:t>
            </a:r>
            <a:endParaRPr lang="zh-CN" altLang="zh-CN" b="1" dirty="0">
              <a:solidFill>
                <a:schemeClr val="accent6">
                  <a:lumMod val="75000"/>
                </a:schemeClr>
              </a:solidFill>
            </a:endParaRPr>
          </a:p>
        </p:txBody>
      </p:sp>
      <p:sp>
        <p:nvSpPr>
          <p:cNvPr id="11" name="椭圆 10"/>
          <p:cNvSpPr/>
          <p:nvPr/>
        </p:nvSpPr>
        <p:spPr>
          <a:xfrm>
            <a:off x="3563888" y="200824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966276" y="1938791"/>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6">
                    <a:lumMod val="75000"/>
                  </a:schemeClr>
                </a:solidFill>
              </a:rPr>
              <a:t>Stakeholders</a:t>
            </a:r>
            <a:endParaRPr lang="zh-CN" altLang="en-US" b="1" dirty="0">
              <a:solidFill>
                <a:schemeClr val="accent6">
                  <a:lumMod val="75000"/>
                </a:schemeClr>
              </a:solidFill>
            </a:endParaRPr>
          </a:p>
        </p:txBody>
      </p:sp>
      <p:sp>
        <p:nvSpPr>
          <p:cNvPr id="13" name="椭圆 12"/>
          <p:cNvSpPr/>
          <p:nvPr/>
        </p:nvSpPr>
        <p:spPr>
          <a:xfrm>
            <a:off x="3563888" y="2570430"/>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66276" y="2500977"/>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6">
                    <a:lumMod val="75000"/>
                  </a:schemeClr>
                </a:solidFill>
              </a:rPr>
              <a:t>Alternatives </a:t>
            </a:r>
            <a:r>
              <a:rPr lang="en-US" altLang="zh-CN" b="1" dirty="0">
                <a:solidFill>
                  <a:schemeClr val="accent6">
                    <a:lumMod val="75000"/>
                  </a:schemeClr>
                </a:solidFill>
              </a:rPr>
              <a:t>and consequences</a:t>
            </a:r>
            <a:endParaRPr lang="zh-CN" altLang="en-US" b="1" dirty="0">
              <a:solidFill>
                <a:schemeClr val="accent6">
                  <a:lumMod val="75000"/>
                </a:schemeClr>
              </a:solidFill>
            </a:endParaRPr>
          </a:p>
        </p:txBody>
      </p:sp>
    </p:spTree>
    <p:extLst>
      <p:ext uri="{BB962C8B-B14F-4D97-AF65-F5344CB8AC3E}">
        <p14:creationId xmlns:p14="http://schemas.microsoft.com/office/powerpoint/2010/main" val="386754140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6"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500"/>
                                        <p:tgtEl>
                                          <p:spTgt spid="11"/>
                                        </p:tgtEl>
                                      </p:cBhvr>
                                    </p:animEffect>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6"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500"/>
                                        <p:tgtEl>
                                          <p:spTgt spid="13"/>
                                        </p:tgtEl>
                                      </p:cBhvr>
                                    </p:animEffect>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203848" cy="523220"/>
          </a:xfrm>
          <a:prstGeom prst="rect">
            <a:avLst/>
          </a:prstGeom>
        </p:spPr>
        <p:txBody>
          <a:bodyPr wrap="square">
            <a:spAutoFit/>
          </a:bodyPr>
          <a:lstStyle/>
          <a:p>
            <a:r>
              <a:rPr lang="en-US" altLang="zh-CN" sz="2800" b="1" dirty="0">
                <a:solidFill>
                  <a:schemeClr val="bg1"/>
                </a:solidFill>
              </a:rPr>
              <a:t>Dilemma</a:t>
            </a:r>
            <a:endParaRPr lang="zh-CN" altLang="zh-CN" sz="2800" b="1" dirty="0">
              <a:solidFill>
                <a:schemeClr val="bg1"/>
              </a:solidFill>
            </a:endParaRPr>
          </a:p>
        </p:txBody>
      </p:sp>
      <p:grpSp>
        <p:nvGrpSpPr>
          <p:cNvPr id="7" name="组合 6"/>
          <p:cNvGrpSpPr/>
          <p:nvPr/>
        </p:nvGrpSpPr>
        <p:grpSpPr>
          <a:xfrm>
            <a:off x="630085" y="1203598"/>
            <a:ext cx="1440160" cy="1440160"/>
            <a:chOff x="630085" y="1203598"/>
            <a:chExt cx="1440160" cy="1440160"/>
          </a:xfrm>
        </p:grpSpPr>
        <p:sp>
          <p:nvSpPr>
            <p:cNvPr id="3" name="椭圆 2"/>
            <p:cNvSpPr/>
            <p:nvPr/>
          </p:nvSpPr>
          <p:spPr>
            <a:xfrm>
              <a:off x="630085" y="1203598"/>
              <a:ext cx="1440160" cy="144016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C:\Users\Jonahs\Dropbox\Projects SCOTT\MEET Windows Azure\source\Background\tile-icon-big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00" y="1485327"/>
              <a:ext cx="876930" cy="87670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2627784" y="1581929"/>
            <a:ext cx="5256584" cy="523220"/>
          </a:xfrm>
          <a:prstGeom prst="rect">
            <a:avLst/>
          </a:prstGeom>
          <a:noFill/>
        </p:spPr>
        <p:txBody>
          <a:bodyPr wrap="square" rtlCol="0">
            <a:spAutoFit/>
          </a:bodyPr>
          <a:lstStyle/>
          <a:p>
            <a:r>
              <a:rPr lang="en-US" altLang="zh-CN" sz="1400" dirty="0"/>
              <a:t>boss</a:t>
            </a:r>
            <a:r>
              <a:rPr lang="zh-CN" altLang="zh-CN" sz="1400" dirty="0"/>
              <a:t>想要了解公司的运作，希望能够更好地管理公司，同时员工在不知情的情况下会表现出最真实的状态</a:t>
            </a:r>
          </a:p>
        </p:txBody>
      </p:sp>
      <p:sp>
        <p:nvSpPr>
          <p:cNvPr id="6" name="矩形 5"/>
          <p:cNvSpPr/>
          <p:nvPr/>
        </p:nvSpPr>
        <p:spPr>
          <a:xfrm>
            <a:off x="2267744" y="1203598"/>
            <a:ext cx="1787669" cy="369332"/>
          </a:xfrm>
          <a:prstGeom prst="rect">
            <a:avLst/>
          </a:prstGeom>
        </p:spPr>
        <p:txBody>
          <a:bodyPr wrap="none">
            <a:spAutoFit/>
          </a:bodyPr>
          <a:lstStyle/>
          <a:p>
            <a:r>
              <a:rPr lang="en-US" altLang="zh-CN" b="1" dirty="0" smtClean="0">
                <a:solidFill>
                  <a:schemeClr val="accent6">
                    <a:lumMod val="75000"/>
                  </a:schemeClr>
                </a:solidFill>
              </a:rPr>
              <a:t>On the one hand</a:t>
            </a:r>
            <a:endParaRPr lang="zh-CN" altLang="en-US" b="1" dirty="0">
              <a:solidFill>
                <a:schemeClr val="accent6">
                  <a:lumMod val="75000"/>
                </a:schemeClr>
              </a:solidFill>
            </a:endParaRPr>
          </a:p>
        </p:txBody>
      </p:sp>
      <p:grpSp>
        <p:nvGrpSpPr>
          <p:cNvPr id="12" name="组合 11"/>
          <p:cNvGrpSpPr/>
          <p:nvPr/>
        </p:nvGrpSpPr>
        <p:grpSpPr>
          <a:xfrm>
            <a:off x="6804248" y="3219822"/>
            <a:ext cx="1080120" cy="1080120"/>
            <a:chOff x="6804248" y="3219822"/>
            <a:chExt cx="1080120" cy="1080120"/>
          </a:xfrm>
        </p:grpSpPr>
        <p:sp>
          <p:nvSpPr>
            <p:cNvPr id="8" name="椭圆 7"/>
            <p:cNvSpPr/>
            <p:nvPr/>
          </p:nvSpPr>
          <p:spPr>
            <a:xfrm>
              <a:off x="6804248" y="3219822"/>
              <a:ext cx="1080120" cy="108012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4"/>
            <p:cNvSpPr>
              <a:spLocks noEditPoints="1"/>
            </p:cNvSpPr>
            <p:nvPr/>
          </p:nvSpPr>
          <p:spPr bwMode="black">
            <a:xfrm>
              <a:off x="7126472" y="3566406"/>
              <a:ext cx="501595" cy="445504"/>
            </a:xfrm>
            <a:custGeom>
              <a:avLst/>
              <a:gdLst>
                <a:gd name="T0" fmla="*/ 195 w 300"/>
                <a:gd name="T1" fmla="*/ 217 h 266"/>
                <a:gd name="T2" fmla="*/ 196 w 300"/>
                <a:gd name="T3" fmla="*/ 227 h 266"/>
                <a:gd name="T4" fmla="*/ 149 w 300"/>
                <a:gd name="T5" fmla="*/ 266 h 266"/>
                <a:gd name="T6" fmla="*/ 8 w 300"/>
                <a:gd name="T7" fmla="*/ 116 h 266"/>
                <a:gd name="T8" fmla="*/ 0 w 300"/>
                <a:gd name="T9" fmla="*/ 78 h 266"/>
                <a:gd name="T10" fmla="*/ 78 w 300"/>
                <a:gd name="T11" fmla="*/ 0 h 266"/>
                <a:gd name="T12" fmla="*/ 150 w 300"/>
                <a:gd name="T13" fmla="*/ 48 h 266"/>
                <a:gd name="T14" fmla="*/ 222 w 300"/>
                <a:gd name="T15" fmla="*/ 0 h 266"/>
                <a:gd name="T16" fmla="*/ 300 w 300"/>
                <a:gd name="T17" fmla="*/ 78 h 266"/>
                <a:gd name="T18" fmla="*/ 292 w 300"/>
                <a:gd name="T19" fmla="*/ 116 h 266"/>
                <a:gd name="T20" fmla="*/ 262 w 300"/>
                <a:gd name="T21" fmla="*/ 162 h 266"/>
                <a:gd name="T22" fmla="*/ 251 w 300"/>
                <a:gd name="T23" fmla="*/ 161 h 266"/>
                <a:gd name="T24" fmla="*/ 195 w 300"/>
                <a:gd name="T25" fmla="*/ 217 h 266"/>
                <a:gd name="T26" fmla="*/ 257 w 300"/>
                <a:gd name="T27" fmla="*/ 211 h 266"/>
                <a:gd name="T28" fmla="*/ 275 w 300"/>
                <a:gd name="T29" fmla="*/ 211 h 266"/>
                <a:gd name="T30" fmla="*/ 275 w 300"/>
                <a:gd name="T31" fmla="*/ 223 h 266"/>
                <a:gd name="T32" fmla="*/ 257 w 300"/>
                <a:gd name="T33" fmla="*/ 223 h 266"/>
                <a:gd name="T34" fmla="*/ 257 w 300"/>
                <a:gd name="T35" fmla="*/ 241 h 266"/>
                <a:gd name="T36" fmla="*/ 245 w 300"/>
                <a:gd name="T37" fmla="*/ 241 h 266"/>
                <a:gd name="T38" fmla="*/ 245 w 300"/>
                <a:gd name="T39" fmla="*/ 223 h 266"/>
                <a:gd name="T40" fmla="*/ 227 w 300"/>
                <a:gd name="T41" fmla="*/ 223 h 266"/>
                <a:gd name="T42" fmla="*/ 227 w 300"/>
                <a:gd name="T43" fmla="*/ 211 h 266"/>
                <a:gd name="T44" fmla="*/ 245 w 300"/>
                <a:gd name="T45" fmla="*/ 211 h 266"/>
                <a:gd name="T46" fmla="*/ 245 w 300"/>
                <a:gd name="T47" fmla="*/ 193 h 266"/>
                <a:gd name="T48" fmla="*/ 257 w 300"/>
                <a:gd name="T49" fmla="*/ 193 h 266"/>
                <a:gd name="T50" fmla="*/ 257 w 300"/>
                <a:gd name="T51" fmla="*/ 211 h 266"/>
                <a:gd name="T52" fmla="*/ 251 w 300"/>
                <a:gd name="T53" fmla="*/ 258 h 266"/>
                <a:gd name="T54" fmla="*/ 210 w 300"/>
                <a:gd name="T55" fmla="*/ 217 h 266"/>
                <a:gd name="T56" fmla="*/ 251 w 300"/>
                <a:gd name="T57" fmla="*/ 176 h 266"/>
                <a:gd name="T58" fmla="*/ 293 w 300"/>
                <a:gd name="T59" fmla="*/ 217 h 266"/>
                <a:gd name="T60" fmla="*/ 251 w 300"/>
                <a:gd name="T61" fmla="*/ 258 h 266"/>
                <a:gd name="T62" fmla="*/ 251 w 300"/>
                <a:gd name="T63" fmla="*/ 168 h 266"/>
                <a:gd name="T64" fmla="*/ 203 w 300"/>
                <a:gd name="T65" fmla="*/ 217 h 266"/>
                <a:gd name="T66" fmla="*/ 251 w 300"/>
                <a:gd name="T67" fmla="*/ 266 h 266"/>
                <a:gd name="T68" fmla="*/ 300 w 300"/>
                <a:gd name="T69" fmla="*/ 217 h 266"/>
                <a:gd name="T70" fmla="*/ 251 w 300"/>
                <a:gd name="T71" fmla="*/ 1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solidFill>
            <a:ln>
              <a:noFill/>
            </a:ln>
          </p:spPr>
          <p:txBody>
            <a:bodyPr vert="horz" wrap="square" lIns="83943" tIns="41972" rIns="83943" bIns="41972"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a:latin typeface="Segoe UI" pitchFamily="34" charset="0"/>
              </a:endParaRPr>
            </a:p>
          </p:txBody>
        </p:sp>
      </p:grpSp>
      <p:sp>
        <p:nvSpPr>
          <p:cNvPr id="10" name="TextBox 9"/>
          <p:cNvSpPr txBox="1"/>
          <p:nvPr/>
        </p:nvSpPr>
        <p:spPr>
          <a:xfrm>
            <a:off x="1403648" y="3258243"/>
            <a:ext cx="5256584" cy="954107"/>
          </a:xfrm>
          <a:prstGeom prst="rect">
            <a:avLst/>
          </a:prstGeom>
          <a:noFill/>
        </p:spPr>
        <p:txBody>
          <a:bodyPr wrap="square" rtlCol="0">
            <a:spAutoFit/>
          </a:bodyPr>
          <a:lstStyle/>
          <a:p>
            <a:r>
              <a:rPr lang="zh-CN" altLang="zh-CN" sz="1400" dirty="0"/>
              <a:t>这种行为类似于对员工的监视，可能会侵犯员工的隐私权，失去员工的信任，同时在节目播放之后可能会对员工未来的工作以及家庭造成影响</a:t>
            </a:r>
          </a:p>
          <a:p>
            <a:r>
              <a:rPr lang="en-US" altLang="zh-CN" sz="1400" dirty="0"/>
              <a:t> </a:t>
            </a:r>
            <a:endParaRPr lang="zh-CN" altLang="zh-CN" sz="1400" dirty="0"/>
          </a:p>
        </p:txBody>
      </p:sp>
      <p:sp>
        <p:nvSpPr>
          <p:cNvPr id="11" name="矩形 10"/>
          <p:cNvSpPr/>
          <p:nvPr/>
        </p:nvSpPr>
        <p:spPr>
          <a:xfrm>
            <a:off x="1043608" y="2879912"/>
            <a:ext cx="1412566" cy="369332"/>
          </a:xfrm>
          <a:prstGeom prst="rect">
            <a:avLst/>
          </a:prstGeom>
        </p:spPr>
        <p:txBody>
          <a:bodyPr wrap="none">
            <a:spAutoFit/>
          </a:bodyPr>
          <a:lstStyle/>
          <a:p>
            <a:r>
              <a:rPr lang="en-US" altLang="zh-CN" b="1" dirty="0" smtClean="0">
                <a:solidFill>
                  <a:schemeClr val="accent5">
                    <a:lumMod val="75000"/>
                  </a:schemeClr>
                </a:solidFill>
              </a:rPr>
              <a:t>On the other</a:t>
            </a:r>
            <a:endParaRPr lang="zh-CN" altLang="en-US" b="1" dirty="0">
              <a:solidFill>
                <a:schemeClr val="accent5">
                  <a:lumMod val="75000"/>
                </a:schemeClr>
              </a:solidFill>
            </a:endParaRPr>
          </a:p>
        </p:txBody>
      </p:sp>
    </p:spTree>
    <p:extLst>
      <p:ext uri="{BB962C8B-B14F-4D97-AF65-F5344CB8AC3E}">
        <p14:creationId xmlns:p14="http://schemas.microsoft.com/office/powerpoint/2010/main" val="7208836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par>
                          <p:cTn id="22" fill="hold">
                            <p:stCondLst>
                              <p:cond delay="325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475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chemeClr val="bg1"/>
                </a:solidFill>
              </a:rPr>
              <a:t>Stakeholder: Boss</a:t>
            </a:r>
            <a:endParaRPr lang="zh-CN" altLang="en-US" sz="2800" b="1" dirty="0" smtClean="0">
              <a:solidFill>
                <a:schemeClr val="bg1"/>
              </a:solidFill>
            </a:endParaRPr>
          </a:p>
        </p:txBody>
      </p:sp>
      <p:sp>
        <p:nvSpPr>
          <p:cNvPr id="10" name="矩形 5"/>
          <p:cNvSpPr/>
          <p:nvPr/>
        </p:nvSpPr>
        <p:spPr>
          <a:xfrm>
            <a:off x="539552" y="958976"/>
            <a:ext cx="1293303" cy="369332"/>
          </a:xfrm>
          <a:prstGeom prst="rect">
            <a:avLst/>
          </a:prstGeom>
        </p:spPr>
        <p:txBody>
          <a:bodyPr wrap="none">
            <a:spAutoFit/>
          </a:bodyPr>
          <a:lstStyle/>
          <a:p>
            <a:r>
              <a:rPr lang="en-US" altLang="zh-CN" b="1" dirty="0" smtClean="0">
                <a:solidFill>
                  <a:schemeClr val="accent6">
                    <a:lumMod val="75000"/>
                  </a:schemeClr>
                </a:solidFill>
              </a:rPr>
              <a:t>Advantages</a:t>
            </a:r>
            <a:endParaRPr lang="zh-CN" altLang="en-US" b="1" dirty="0">
              <a:solidFill>
                <a:schemeClr val="accent6">
                  <a:lumMod val="75000"/>
                </a:schemeClr>
              </a:solidFill>
            </a:endParaRPr>
          </a:p>
        </p:txBody>
      </p:sp>
      <p:sp>
        <p:nvSpPr>
          <p:cNvPr id="3" name="TextBox 2"/>
          <p:cNvSpPr txBox="1"/>
          <p:nvPr/>
        </p:nvSpPr>
        <p:spPr>
          <a:xfrm>
            <a:off x="467544" y="1328308"/>
            <a:ext cx="3240360" cy="3416320"/>
          </a:xfrm>
          <a:prstGeom prst="rect">
            <a:avLst/>
          </a:prstGeom>
          <a:noFill/>
        </p:spPr>
        <p:txBody>
          <a:bodyPr wrap="square" rtlCol="0">
            <a:spAutoFit/>
          </a:bodyPr>
          <a:lstStyle/>
          <a:p>
            <a:pPr marL="285750" lvl="0" indent="-285750">
              <a:buFont typeface="Wingdings" panose="05000000000000000000" pitchFamily="2" charset="2"/>
              <a:buChar char="l"/>
            </a:pPr>
            <a:r>
              <a:rPr lang="en-US" altLang="zh-CN" dirty="0" smtClean="0"/>
              <a:t>The boss can know </a:t>
            </a:r>
            <a:r>
              <a:rPr lang="en-US" altLang="zh-CN" dirty="0"/>
              <a:t>what first-line employees really think and really face</a:t>
            </a:r>
            <a:r>
              <a:rPr lang="en-US" altLang="zh-CN" dirty="0" smtClean="0"/>
              <a:t>, experiencing the same working condition.</a:t>
            </a:r>
            <a:r>
              <a:rPr lang="en-US" altLang="zh-CN" dirty="0"/>
              <a:t> In the view of controlling, being an undercover boss </a:t>
            </a:r>
            <a:r>
              <a:rPr lang="en-US" altLang="zh-CN" dirty="0" smtClean="0"/>
              <a:t>is good opportunity </a:t>
            </a:r>
            <a:r>
              <a:rPr lang="en-US" altLang="zh-CN" dirty="0"/>
              <a:t>for personal </a:t>
            </a:r>
            <a:r>
              <a:rPr lang="en-US" altLang="zh-CN" dirty="0" smtClean="0"/>
              <a:t>observation, which is the source of first-hand knowledge.</a:t>
            </a:r>
          </a:p>
          <a:p>
            <a:pPr marL="285750" lvl="0" indent="-285750">
              <a:buFont typeface="Wingdings" panose="05000000000000000000" pitchFamily="2" charset="2"/>
              <a:buChar char="l"/>
            </a:pPr>
            <a:endParaRPr lang="zh-CN" altLang="zh-CN" dirty="0"/>
          </a:p>
          <a:p>
            <a:pPr marL="285750" indent="-285750">
              <a:buFont typeface="Wingdings" panose="05000000000000000000" pitchFamily="2" charset="2"/>
              <a:buChar char="l"/>
            </a:pPr>
            <a:endParaRPr lang="zh-CN" altLang="en-US" dirty="0"/>
          </a:p>
        </p:txBody>
      </p:sp>
      <p:pic>
        <p:nvPicPr>
          <p:cNvPr id="12" name="Picture 11"/>
          <p:cNvPicPr/>
          <p:nvPr/>
        </p:nvPicPr>
        <p:blipFill rotWithShape="1">
          <a:blip r:embed="rId2" cstate="print">
            <a:extLst>
              <a:ext uri="{28A0092B-C50C-407E-A947-70E740481C1C}">
                <a14:useLocalDpi xmlns:a14="http://schemas.microsoft.com/office/drawing/2010/main" val="0"/>
              </a:ext>
            </a:extLst>
          </a:blip>
          <a:srcRect l="1161" t="17102" r="33565" b="25205"/>
          <a:stretch/>
        </p:blipFill>
        <p:spPr bwMode="auto">
          <a:xfrm>
            <a:off x="3995936" y="987574"/>
            <a:ext cx="4810974" cy="2304256"/>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995936" y="3359633"/>
            <a:ext cx="4810974" cy="954107"/>
          </a:xfrm>
          <a:prstGeom prst="rect">
            <a:avLst/>
          </a:prstGeom>
        </p:spPr>
        <p:txBody>
          <a:bodyPr wrap="square">
            <a:spAutoFit/>
          </a:bodyPr>
          <a:lstStyle/>
          <a:p>
            <a:r>
              <a:rPr lang="en-US" altLang="zh-CN" sz="1400" dirty="0"/>
              <a:t>Figure. Undercover boss (left) at Modell's Sporting Goods is being trained how to use the loading rider by one of his first-line </a:t>
            </a:r>
            <a:r>
              <a:rPr lang="en-US" altLang="zh-CN" sz="1400" dirty="0" smtClean="0"/>
              <a:t>employees (right). </a:t>
            </a:r>
            <a:r>
              <a:rPr lang="en-US" altLang="zh-CN" sz="1400" dirty="0"/>
              <a:t>He </a:t>
            </a:r>
            <a:r>
              <a:rPr lang="en-US" altLang="zh-CN" sz="1400" dirty="0" smtClean="0"/>
              <a:t>admitted </a:t>
            </a:r>
            <a:r>
              <a:rPr lang="en-US" altLang="zh-CN" sz="1400" dirty="0"/>
              <a:t>that he didn’t imagine their work was so Labor-intensive and risky before he did it himself. </a:t>
            </a:r>
            <a:endParaRPr lang="zh-CN" altLang="zh-CN" sz="1400" dirty="0"/>
          </a:p>
        </p:txBody>
      </p:sp>
    </p:spTree>
    <p:extLst>
      <p:ext uri="{BB962C8B-B14F-4D97-AF65-F5344CB8AC3E}">
        <p14:creationId xmlns:p14="http://schemas.microsoft.com/office/powerpoint/2010/main" val="2841929559"/>
      </p:ext>
    </p:extLst>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chemeClr val="bg1"/>
                </a:solidFill>
              </a:rPr>
              <a:t>Stakeholder: Boss</a:t>
            </a:r>
            <a:endParaRPr lang="zh-CN" altLang="en-US" sz="2800" b="1" dirty="0" smtClean="0">
              <a:solidFill>
                <a:schemeClr val="bg1"/>
              </a:solidFill>
            </a:endParaRPr>
          </a:p>
        </p:txBody>
      </p:sp>
      <p:sp>
        <p:nvSpPr>
          <p:cNvPr id="10" name="矩形 5"/>
          <p:cNvSpPr/>
          <p:nvPr/>
        </p:nvSpPr>
        <p:spPr>
          <a:xfrm>
            <a:off x="539552" y="958976"/>
            <a:ext cx="1293303" cy="369332"/>
          </a:xfrm>
          <a:prstGeom prst="rect">
            <a:avLst/>
          </a:prstGeom>
        </p:spPr>
        <p:txBody>
          <a:bodyPr wrap="none">
            <a:spAutoFit/>
          </a:bodyPr>
          <a:lstStyle/>
          <a:p>
            <a:r>
              <a:rPr lang="en-US" altLang="zh-CN" b="1" dirty="0" smtClean="0">
                <a:solidFill>
                  <a:schemeClr val="accent6">
                    <a:lumMod val="75000"/>
                  </a:schemeClr>
                </a:solidFill>
              </a:rPr>
              <a:t>Advantages</a:t>
            </a:r>
            <a:endParaRPr lang="zh-CN" altLang="en-US" b="1" dirty="0">
              <a:solidFill>
                <a:schemeClr val="accent6">
                  <a:lumMod val="75000"/>
                </a:schemeClr>
              </a:solidFill>
            </a:endParaRPr>
          </a:p>
        </p:txBody>
      </p:sp>
      <p:sp>
        <p:nvSpPr>
          <p:cNvPr id="3" name="TextBox 2"/>
          <p:cNvSpPr txBox="1"/>
          <p:nvPr/>
        </p:nvSpPr>
        <p:spPr>
          <a:xfrm>
            <a:off x="467544" y="1328308"/>
            <a:ext cx="3024336" cy="3416320"/>
          </a:xfrm>
          <a:prstGeom prst="rect">
            <a:avLst/>
          </a:prstGeom>
          <a:noFill/>
        </p:spPr>
        <p:txBody>
          <a:bodyPr wrap="square" rtlCol="0">
            <a:spAutoFit/>
          </a:bodyPr>
          <a:lstStyle/>
          <a:p>
            <a:pPr marL="285750" lvl="0" indent="-285750">
              <a:buFont typeface="Wingdings" panose="05000000000000000000" pitchFamily="2" charset="2"/>
              <a:buChar char="l"/>
            </a:pPr>
            <a:r>
              <a:rPr lang="en-US" altLang="zh-CN" dirty="0" smtClean="0"/>
              <a:t>Sharing their first-hand experience can make the employees feel that the boss is no more distant and cares about them, which earns the boss good reputation support.</a:t>
            </a:r>
            <a:endParaRPr lang="en-US" altLang="zh-CN" dirty="0"/>
          </a:p>
          <a:p>
            <a:pPr marL="285750" lvl="0" indent="-285750">
              <a:buFont typeface="Wingdings" panose="05000000000000000000" pitchFamily="2" charset="2"/>
              <a:buChar char="l"/>
            </a:pPr>
            <a:r>
              <a:rPr lang="en-US" altLang="zh-CN" dirty="0" smtClean="0"/>
              <a:t>The organization can enjoy more popularity if the boss performed well in the TV series.</a:t>
            </a:r>
            <a:endParaRPr lang="zh-CN" altLang="zh-CN" dirty="0"/>
          </a:p>
          <a:p>
            <a:pPr marL="285750" indent="-285750">
              <a:buFont typeface="Wingdings" panose="05000000000000000000" pitchFamily="2" charset="2"/>
              <a:buChar char="l"/>
            </a:pPr>
            <a:endParaRPr lang="zh-CN" altLang="en-US" dirty="0"/>
          </a:p>
        </p:txBody>
      </p:sp>
      <p:sp>
        <p:nvSpPr>
          <p:cNvPr id="4" name="Rectangle 3"/>
          <p:cNvSpPr/>
          <p:nvPr/>
        </p:nvSpPr>
        <p:spPr>
          <a:xfrm>
            <a:off x="6876256" y="977165"/>
            <a:ext cx="1800200" cy="1384995"/>
          </a:xfrm>
          <a:prstGeom prst="rect">
            <a:avLst/>
          </a:prstGeom>
        </p:spPr>
        <p:txBody>
          <a:bodyPr wrap="square">
            <a:spAutoFit/>
          </a:bodyPr>
          <a:lstStyle/>
          <a:p>
            <a:r>
              <a:rPr lang="en-US" altLang="zh-CN" sz="1400" dirty="0"/>
              <a:t>Figure. </a:t>
            </a:r>
            <a:r>
              <a:rPr lang="en-US" altLang="zh-CN" sz="1400" dirty="0" smtClean="0"/>
              <a:t>The boss shared his experience and feelings with his employees and received great applaud from them.</a:t>
            </a:r>
            <a:endParaRPr lang="zh-CN" altLang="zh-CN" sz="1400" dirty="0"/>
          </a:p>
        </p:txBody>
      </p:sp>
      <p:pic>
        <p:nvPicPr>
          <p:cNvPr id="2" name="Picture 1" descr="Undercover Boss Modell's Sporting Goods - YouTube - Google Chrome"/>
          <p:cNvPicPr>
            <a:picLocks noChangeAspect="1"/>
          </p:cNvPicPr>
          <p:nvPr/>
        </p:nvPicPr>
        <p:blipFill rotWithShape="1">
          <a:blip r:embed="rId2">
            <a:extLst>
              <a:ext uri="{28A0092B-C50C-407E-A947-70E740481C1C}">
                <a14:useLocalDpi xmlns:a14="http://schemas.microsoft.com/office/drawing/2010/main" val="0"/>
              </a:ext>
            </a:extLst>
          </a:blip>
          <a:srcRect l="25447" t="12201" r="43123" b="48600"/>
          <a:stretch/>
        </p:blipFill>
        <p:spPr>
          <a:xfrm>
            <a:off x="3790439" y="729075"/>
            <a:ext cx="2664296" cy="1881173"/>
          </a:xfrm>
          <a:prstGeom prst="rect">
            <a:avLst/>
          </a:prstGeom>
        </p:spPr>
      </p:pic>
      <p:pic>
        <p:nvPicPr>
          <p:cNvPr id="5" name="Picture 4" descr="Undercover Boss Modell's Sporting Goods - YouTube - Google Chrome"/>
          <p:cNvPicPr>
            <a:picLocks noChangeAspect="1"/>
          </p:cNvPicPr>
          <p:nvPr/>
        </p:nvPicPr>
        <p:blipFill rotWithShape="1">
          <a:blip r:embed="rId3">
            <a:extLst>
              <a:ext uri="{28A0092B-C50C-407E-A947-70E740481C1C}">
                <a14:useLocalDpi xmlns:a14="http://schemas.microsoft.com/office/drawing/2010/main" val="0"/>
              </a:ext>
            </a:extLst>
          </a:blip>
          <a:srcRect l="17505" t="12201" r="39697" b="48600"/>
          <a:stretch/>
        </p:blipFill>
        <p:spPr>
          <a:xfrm>
            <a:off x="3790439" y="2610248"/>
            <a:ext cx="3888433" cy="2016224"/>
          </a:xfrm>
          <a:prstGeom prst="rect">
            <a:avLst/>
          </a:prstGeom>
        </p:spPr>
      </p:pic>
    </p:spTree>
    <p:extLst>
      <p:ext uri="{BB962C8B-B14F-4D97-AF65-F5344CB8AC3E}">
        <p14:creationId xmlns:p14="http://schemas.microsoft.com/office/powerpoint/2010/main" val="2468413946"/>
      </p:ext>
    </p:extLst>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chemeClr val="bg1"/>
                </a:solidFill>
              </a:rPr>
              <a:t>Stakeholder: Boss</a:t>
            </a:r>
            <a:endParaRPr lang="zh-CN" altLang="en-US" sz="2800" b="1" dirty="0" smtClean="0">
              <a:solidFill>
                <a:schemeClr val="bg1"/>
              </a:solidFill>
            </a:endParaRPr>
          </a:p>
        </p:txBody>
      </p:sp>
      <p:sp>
        <p:nvSpPr>
          <p:cNvPr id="10" name="矩形 5"/>
          <p:cNvSpPr/>
          <p:nvPr/>
        </p:nvSpPr>
        <p:spPr>
          <a:xfrm>
            <a:off x="539552" y="958976"/>
            <a:ext cx="1561005" cy="369332"/>
          </a:xfrm>
          <a:prstGeom prst="rect">
            <a:avLst/>
          </a:prstGeom>
        </p:spPr>
        <p:txBody>
          <a:bodyPr wrap="none">
            <a:spAutoFit/>
          </a:bodyPr>
          <a:lstStyle/>
          <a:p>
            <a:r>
              <a:rPr lang="en-US" altLang="zh-CN" b="1" dirty="0" smtClean="0">
                <a:solidFill>
                  <a:schemeClr val="accent6">
                    <a:lumMod val="75000"/>
                  </a:schemeClr>
                </a:solidFill>
              </a:rPr>
              <a:t>Disadvantages</a:t>
            </a:r>
            <a:endParaRPr lang="zh-CN" altLang="en-US" b="1" dirty="0">
              <a:solidFill>
                <a:schemeClr val="accent6">
                  <a:lumMod val="75000"/>
                </a:schemeClr>
              </a:solidFill>
            </a:endParaRPr>
          </a:p>
        </p:txBody>
      </p:sp>
      <p:sp>
        <p:nvSpPr>
          <p:cNvPr id="3" name="TextBox 2"/>
          <p:cNvSpPr txBox="1"/>
          <p:nvPr/>
        </p:nvSpPr>
        <p:spPr>
          <a:xfrm>
            <a:off x="539552" y="1406251"/>
            <a:ext cx="3354053" cy="2585323"/>
          </a:xfrm>
          <a:prstGeom prst="rect">
            <a:avLst/>
          </a:prstGeom>
          <a:noFill/>
        </p:spPr>
        <p:txBody>
          <a:bodyPr wrap="square" rtlCol="0">
            <a:spAutoFit/>
          </a:bodyPr>
          <a:lstStyle/>
          <a:p>
            <a:pPr marL="285750" lvl="0" indent="-285750">
              <a:buFont typeface="Wingdings" panose="05000000000000000000" pitchFamily="2" charset="2"/>
              <a:buChar char="l"/>
            </a:pPr>
            <a:r>
              <a:rPr lang="en-US" altLang="zh-CN" dirty="0"/>
              <a:t>May be grudged by some of employees because of the indecent way of surveillance. Further consequences includes distrust in workplace</a:t>
            </a:r>
            <a:r>
              <a:rPr lang="en-US" altLang="zh-CN" dirty="0" smtClean="0"/>
              <a:t>.</a:t>
            </a:r>
          </a:p>
          <a:p>
            <a:pPr marL="285750" lvl="0" indent="-285750">
              <a:buFont typeface="Wingdings" panose="05000000000000000000" pitchFamily="2" charset="2"/>
              <a:buChar char="l"/>
            </a:pPr>
            <a:endParaRPr lang="en-US" altLang="zh-CN" dirty="0" smtClean="0"/>
          </a:p>
          <a:p>
            <a:pPr marL="285750" lvl="0" indent="-285750">
              <a:buFont typeface="Wingdings" panose="05000000000000000000" pitchFamily="2" charset="2"/>
              <a:buChar char="l"/>
            </a:pPr>
            <a:r>
              <a:rPr lang="en-US" altLang="zh-CN" dirty="0"/>
              <a:t>May have safety concern since the boss is in fact not </a:t>
            </a:r>
            <a:r>
              <a:rPr lang="en-US" altLang="zh-CN" dirty="0" smtClean="0"/>
              <a:t>well trained </a:t>
            </a:r>
            <a:r>
              <a:rPr lang="en-US" altLang="zh-CN" dirty="0"/>
              <a:t>to be first-line worker.</a:t>
            </a:r>
            <a:endParaRPr lang="zh-CN" altLang="en-US" dirty="0"/>
          </a:p>
        </p:txBody>
      </p:sp>
      <p:pic>
        <p:nvPicPr>
          <p:cNvPr id="12" name="Picture 11"/>
          <p:cNvPicPr/>
          <p:nvPr/>
        </p:nvPicPr>
        <p:blipFill rotWithShape="1">
          <a:blip r:embed="rId2" cstate="print">
            <a:extLst>
              <a:ext uri="{28A0092B-C50C-407E-A947-70E740481C1C}">
                <a14:useLocalDpi xmlns:a14="http://schemas.microsoft.com/office/drawing/2010/main" val="0"/>
              </a:ext>
            </a:extLst>
          </a:blip>
          <a:srcRect l="16898" t="23466" r="17668" b="23610"/>
          <a:stretch/>
        </p:blipFill>
        <p:spPr bwMode="auto">
          <a:xfrm>
            <a:off x="4283968" y="1131590"/>
            <a:ext cx="4608512" cy="2244171"/>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5004048" y="3507854"/>
            <a:ext cx="2952328" cy="523220"/>
          </a:xfrm>
          <a:prstGeom prst="rect">
            <a:avLst/>
          </a:prstGeom>
        </p:spPr>
        <p:txBody>
          <a:bodyPr wrap="square">
            <a:spAutoFit/>
          </a:bodyPr>
          <a:lstStyle/>
          <a:p>
            <a:pPr lvl="0" algn="just">
              <a:spcAft>
                <a:spcPts val="0"/>
              </a:spcAft>
            </a:pPr>
            <a:r>
              <a:rPr lang="en-US" altLang="zh-CN" sz="1400" kern="100" dirty="0" smtClean="0">
                <a:latin typeface="Calibri" panose="020F0502020204030204" pitchFamily="34" charset="0"/>
                <a:cs typeface="Times New Roman" panose="02020603050405020304" pitchFamily="18" charset="0"/>
              </a:rPr>
              <a:t>Figure. The boss (left) nearly hurt himself when riding the loading rider.</a:t>
            </a:r>
            <a:endParaRPr lang="zh-CN" altLang="zh-CN" sz="14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7882393"/>
      </p:ext>
    </p:extLst>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9961" y="458339"/>
            <a:ext cx="4139952"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Stakeholder: </a:t>
            </a:r>
            <a:r>
              <a:rPr lang="en-US" altLang="zh-CN" sz="2400" b="1" dirty="0" smtClean="0">
                <a:solidFill>
                  <a:schemeClr val="bg1"/>
                </a:solidFill>
              </a:rPr>
              <a:t>Employees</a:t>
            </a:r>
            <a:endParaRPr lang="zh-CN" altLang="en-US" sz="2400" b="1" dirty="0" smtClean="0">
              <a:solidFill>
                <a:schemeClr val="bg1"/>
              </a:solidFill>
            </a:endParaRPr>
          </a:p>
        </p:txBody>
      </p:sp>
      <p:sp>
        <p:nvSpPr>
          <p:cNvPr id="10" name="矩形 5"/>
          <p:cNvSpPr/>
          <p:nvPr/>
        </p:nvSpPr>
        <p:spPr>
          <a:xfrm>
            <a:off x="539552" y="958976"/>
            <a:ext cx="1293303" cy="369332"/>
          </a:xfrm>
          <a:prstGeom prst="rect">
            <a:avLst/>
          </a:prstGeom>
        </p:spPr>
        <p:txBody>
          <a:bodyPr wrap="none">
            <a:spAutoFit/>
          </a:bodyPr>
          <a:lstStyle/>
          <a:p>
            <a:r>
              <a:rPr lang="en-US" altLang="zh-CN" b="1" dirty="0" smtClean="0">
                <a:solidFill>
                  <a:schemeClr val="accent6">
                    <a:lumMod val="75000"/>
                  </a:schemeClr>
                </a:solidFill>
              </a:rPr>
              <a:t>Advantages</a:t>
            </a:r>
            <a:endParaRPr lang="zh-CN" altLang="en-US" b="1" dirty="0">
              <a:solidFill>
                <a:schemeClr val="accent6">
                  <a:lumMod val="75000"/>
                </a:schemeClr>
              </a:solidFill>
            </a:endParaRPr>
          </a:p>
        </p:txBody>
      </p:sp>
      <p:sp>
        <p:nvSpPr>
          <p:cNvPr id="3" name="TextBox 2"/>
          <p:cNvSpPr txBox="1"/>
          <p:nvPr/>
        </p:nvSpPr>
        <p:spPr>
          <a:xfrm>
            <a:off x="464703" y="1563638"/>
            <a:ext cx="2736303" cy="2308324"/>
          </a:xfrm>
          <a:prstGeom prst="rect">
            <a:avLst/>
          </a:prstGeom>
          <a:noFill/>
        </p:spPr>
        <p:txBody>
          <a:bodyPr wrap="square" rtlCol="0">
            <a:spAutoFit/>
          </a:bodyPr>
          <a:lstStyle/>
          <a:p>
            <a:pPr marL="285750" lvl="0" indent="-285750">
              <a:buFont typeface="Wingdings" panose="05000000000000000000" pitchFamily="2" charset="2"/>
              <a:buChar char="l"/>
            </a:pPr>
            <a:r>
              <a:rPr lang="en-US" altLang="zh-CN" dirty="0" smtClean="0"/>
              <a:t>Those who work hard and really care for the organization recognized by the undercover boss would possibly get promoted with other rewards.</a:t>
            </a:r>
          </a:p>
          <a:p>
            <a:pPr marL="285750" lvl="0" indent="-285750">
              <a:buFont typeface="Wingdings" panose="05000000000000000000" pitchFamily="2" charset="2"/>
              <a:buChar char="l"/>
            </a:pPr>
            <a:endParaRPr lang="en-US" altLang="zh-CN" dirty="0" smtClean="0"/>
          </a:p>
        </p:txBody>
      </p:sp>
      <p:pic>
        <p:nvPicPr>
          <p:cNvPr id="2" name="Picture 1" descr="Undercover Boss Modell's Sporting Goods - YouTube - Google Chrome"/>
          <p:cNvPicPr>
            <a:picLocks noChangeAspect="1"/>
          </p:cNvPicPr>
          <p:nvPr/>
        </p:nvPicPr>
        <p:blipFill rotWithShape="1">
          <a:blip r:embed="rId2">
            <a:extLst>
              <a:ext uri="{28A0092B-C50C-407E-A947-70E740481C1C}">
                <a14:useLocalDpi xmlns:a14="http://schemas.microsoft.com/office/drawing/2010/main" val="0"/>
              </a:ext>
            </a:extLst>
          </a:blip>
          <a:srcRect l="16713" t="12201" r="39697" b="48600"/>
          <a:stretch/>
        </p:blipFill>
        <p:spPr>
          <a:xfrm>
            <a:off x="3635896" y="913668"/>
            <a:ext cx="5083278" cy="2587850"/>
          </a:xfrm>
          <a:prstGeom prst="rect">
            <a:avLst/>
          </a:prstGeom>
        </p:spPr>
      </p:pic>
      <p:sp>
        <p:nvSpPr>
          <p:cNvPr id="8" name="TextBox 7"/>
          <p:cNvSpPr txBox="1"/>
          <p:nvPr/>
        </p:nvSpPr>
        <p:spPr>
          <a:xfrm>
            <a:off x="4283968" y="3651870"/>
            <a:ext cx="4104456" cy="738664"/>
          </a:xfrm>
          <a:prstGeom prst="rect">
            <a:avLst/>
          </a:prstGeom>
          <a:noFill/>
        </p:spPr>
        <p:txBody>
          <a:bodyPr wrap="square" rtlCol="0">
            <a:spAutoFit/>
          </a:bodyPr>
          <a:lstStyle/>
          <a:p>
            <a:pPr lvl="0"/>
            <a:r>
              <a:rPr lang="en-US" altLang="zh-CN" sz="1400" dirty="0" smtClean="0"/>
              <a:t>Figure. The manger (right)  who supervised the store the undercover boss (left) was working for got promoted because of his dedication to his work.</a:t>
            </a:r>
          </a:p>
        </p:txBody>
      </p:sp>
    </p:spTree>
    <p:extLst>
      <p:ext uri="{BB962C8B-B14F-4D97-AF65-F5344CB8AC3E}">
        <p14:creationId xmlns:p14="http://schemas.microsoft.com/office/powerpoint/2010/main" val="1451533444"/>
      </p:ext>
    </p:extLst>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9961" y="458339"/>
            <a:ext cx="4139952"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Stakeholder: </a:t>
            </a:r>
            <a:r>
              <a:rPr lang="en-US" altLang="zh-CN" sz="2400" b="1" dirty="0" smtClean="0">
                <a:solidFill>
                  <a:schemeClr val="bg1"/>
                </a:solidFill>
              </a:rPr>
              <a:t>Employees</a:t>
            </a:r>
            <a:endParaRPr lang="zh-CN" altLang="en-US" sz="2400" b="1" dirty="0" smtClean="0">
              <a:solidFill>
                <a:schemeClr val="bg1"/>
              </a:solidFill>
            </a:endParaRPr>
          </a:p>
        </p:txBody>
      </p:sp>
      <p:sp>
        <p:nvSpPr>
          <p:cNvPr id="10" name="矩形 5"/>
          <p:cNvSpPr/>
          <p:nvPr/>
        </p:nvSpPr>
        <p:spPr>
          <a:xfrm>
            <a:off x="539552" y="958976"/>
            <a:ext cx="1293303" cy="369332"/>
          </a:xfrm>
          <a:prstGeom prst="rect">
            <a:avLst/>
          </a:prstGeom>
        </p:spPr>
        <p:txBody>
          <a:bodyPr wrap="none">
            <a:spAutoFit/>
          </a:bodyPr>
          <a:lstStyle/>
          <a:p>
            <a:r>
              <a:rPr lang="en-US" altLang="zh-CN" b="1" dirty="0">
                <a:solidFill>
                  <a:schemeClr val="accent6">
                    <a:lumMod val="75000"/>
                  </a:schemeClr>
                </a:solidFill>
              </a:rPr>
              <a:t>A</a:t>
            </a:r>
            <a:r>
              <a:rPr lang="en-US" altLang="zh-CN" b="1" dirty="0" smtClean="0">
                <a:solidFill>
                  <a:schemeClr val="accent6">
                    <a:lumMod val="75000"/>
                  </a:schemeClr>
                </a:solidFill>
              </a:rPr>
              <a:t>dvantages</a:t>
            </a:r>
            <a:endParaRPr lang="zh-CN" altLang="en-US" b="1" dirty="0">
              <a:solidFill>
                <a:schemeClr val="accent6">
                  <a:lumMod val="75000"/>
                </a:schemeClr>
              </a:solidFill>
            </a:endParaRPr>
          </a:p>
        </p:txBody>
      </p:sp>
      <p:sp>
        <p:nvSpPr>
          <p:cNvPr id="3" name="TextBox 2"/>
          <p:cNvSpPr txBox="1"/>
          <p:nvPr/>
        </p:nvSpPr>
        <p:spPr>
          <a:xfrm>
            <a:off x="467544" y="1563638"/>
            <a:ext cx="3027177" cy="2308324"/>
          </a:xfrm>
          <a:prstGeom prst="rect">
            <a:avLst/>
          </a:prstGeom>
          <a:noFill/>
        </p:spPr>
        <p:txBody>
          <a:bodyPr wrap="square" rtlCol="0">
            <a:spAutoFit/>
          </a:bodyPr>
          <a:lstStyle/>
          <a:p>
            <a:pPr marL="285750" lvl="0" indent="-285750">
              <a:buFont typeface="Wingdings" panose="05000000000000000000" pitchFamily="2" charset="2"/>
              <a:buChar char="l"/>
            </a:pPr>
            <a:r>
              <a:rPr lang="en-US" altLang="zh-CN" dirty="0"/>
              <a:t>After the boss suffered from their working condition, the boss would likely to change the policies and reward systems </a:t>
            </a:r>
            <a:r>
              <a:rPr lang="en-US" altLang="zh-CN" dirty="0" smtClean="0"/>
              <a:t>to solve their problems so that they could enjoy better workplace.</a:t>
            </a:r>
          </a:p>
        </p:txBody>
      </p:sp>
      <p:sp>
        <p:nvSpPr>
          <p:cNvPr id="8" name="TextBox 7"/>
          <p:cNvSpPr txBox="1"/>
          <p:nvPr/>
        </p:nvSpPr>
        <p:spPr>
          <a:xfrm>
            <a:off x="4319972" y="3435846"/>
            <a:ext cx="4320480" cy="1169551"/>
          </a:xfrm>
          <a:prstGeom prst="rect">
            <a:avLst/>
          </a:prstGeom>
          <a:noFill/>
        </p:spPr>
        <p:txBody>
          <a:bodyPr wrap="square" rtlCol="0">
            <a:spAutoFit/>
          </a:bodyPr>
          <a:lstStyle/>
          <a:p>
            <a:pPr lvl="0"/>
            <a:r>
              <a:rPr lang="en-US" altLang="zh-CN" sz="1400" dirty="0" smtClean="0"/>
              <a:t>Figure. </a:t>
            </a:r>
            <a:r>
              <a:rPr lang="en-US" altLang="zh-CN" sz="1400" dirty="0"/>
              <a:t>“I will let my company to become some place that the people feel good about come to work at, feeling that if they work hard, they will be recognized and rewarded. Right now it's not the case. And I feel horrible.” </a:t>
            </a:r>
            <a:r>
              <a:rPr lang="en-US" altLang="zh-CN" sz="1400" dirty="0" smtClean="0"/>
              <a:t>said the boss after he learned employees’ trouble.</a:t>
            </a:r>
          </a:p>
        </p:txBody>
      </p:sp>
      <p:pic>
        <p:nvPicPr>
          <p:cNvPr id="7" name="Picture 6"/>
          <p:cNvPicPr/>
          <p:nvPr/>
        </p:nvPicPr>
        <p:blipFill rotWithShape="1">
          <a:blip r:embed="rId2">
            <a:extLst>
              <a:ext uri="{28A0092B-C50C-407E-A947-70E740481C1C}">
                <a14:useLocalDpi xmlns:a14="http://schemas.microsoft.com/office/drawing/2010/main" val="0"/>
              </a:ext>
            </a:extLst>
          </a:blip>
          <a:srcRect l="16901" t="23267" r="34913" b="24011"/>
          <a:stretch/>
        </p:blipFill>
        <p:spPr bwMode="auto">
          <a:xfrm>
            <a:off x="4427984" y="932679"/>
            <a:ext cx="4104456" cy="2448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9388304"/>
      </p:ext>
    </p:extLst>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9961" y="458339"/>
            <a:ext cx="4139952"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bg1"/>
                </a:solidFill>
              </a:rPr>
              <a:t>Stakeholder: </a:t>
            </a:r>
            <a:r>
              <a:rPr lang="en-US" altLang="zh-CN" sz="2400" b="1" dirty="0" smtClean="0">
                <a:solidFill>
                  <a:schemeClr val="bg1"/>
                </a:solidFill>
              </a:rPr>
              <a:t>Employees</a:t>
            </a:r>
            <a:endParaRPr lang="zh-CN" altLang="en-US" sz="2400" b="1" dirty="0" smtClean="0">
              <a:solidFill>
                <a:schemeClr val="bg1"/>
              </a:solidFill>
            </a:endParaRPr>
          </a:p>
        </p:txBody>
      </p:sp>
      <p:sp>
        <p:nvSpPr>
          <p:cNvPr id="10" name="矩形 5"/>
          <p:cNvSpPr/>
          <p:nvPr/>
        </p:nvSpPr>
        <p:spPr>
          <a:xfrm>
            <a:off x="539552" y="958976"/>
            <a:ext cx="1561005" cy="369332"/>
          </a:xfrm>
          <a:prstGeom prst="rect">
            <a:avLst/>
          </a:prstGeom>
        </p:spPr>
        <p:txBody>
          <a:bodyPr wrap="none">
            <a:spAutoFit/>
          </a:bodyPr>
          <a:lstStyle/>
          <a:p>
            <a:r>
              <a:rPr lang="en-US" altLang="zh-CN" b="1" dirty="0" smtClean="0">
                <a:solidFill>
                  <a:schemeClr val="accent6">
                    <a:lumMod val="75000"/>
                  </a:schemeClr>
                </a:solidFill>
              </a:rPr>
              <a:t>Disadvantages</a:t>
            </a:r>
            <a:endParaRPr lang="zh-CN" altLang="en-US" b="1" dirty="0">
              <a:solidFill>
                <a:schemeClr val="accent6">
                  <a:lumMod val="75000"/>
                </a:schemeClr>
              </a:solidFill>
            </a:endParaRPr>
          </a:p>
        </p:txBody>
      </p:sp>
      <p:sp>
        <p:nvSpPr>
          <p:cNvPr id="3" name="TextBox 2"/>
          <p:cNvSpPr txBox="1"/>
          <p:nvPr/>
        </p:nvSpPr>
        <p:spPr>
          <a:xfrm>
            <a:off x="467544" y="1491630"/>
            <a:ext cx="3027177" cy="2585323"/>
          </a:xfrm>
          <a:prstGeom prst="rect">
            <a:avLst/>
          </a:prstGeom>
          <a:noFill/>
        </p:spPr>
        <p:txBody>
          <a:bodyPr wrap="square" rtlCol="0">
            <a:spAutoFit/>
          </a:bodyPr>
          <a:lstStyle/>
          <a:p>
            <a:pPr marL="285750" lvl="0" indent="-285750">
              <a:buFont typeface="Wingdings" panose="05000000000000000000" pitchFamily="2" charset="2"/>
              <a:buChar char="l"/>
            </a:pPr>
            <a:r>
              <a:rPr lang="en-US" altLang="zh-CN" dirty="0" smtClean="0"/>
              <a:t>Those who failed to fulfill their responsibilities got caught may lose their jobs as well as their faces if captured by cameras and broadcast.</a:t>
            </a:r>
          </a:p>
          <a:p>
            <a:pPr marL="285750" lvl="0" indent="-285750">
              <a:buFont typeface="Wingdings" panose="05000000000000000000" pitchFamily="2" charset="2"/>
              <a:buChar char="l"/>
            </a:pPr>
            <a:endParaRPr lang="en-US" altLang="zh-CN" dirty="0"/>
          </a:p>
          <a:p>
            <a:pPr marL="285750" lvl="0" indent="-285750">
              <a:buFont typeface="Wingdings" panose="05000000000000000000" pitchFamily="2" charset="2"/>
              <a:buChar char="l"/>
            </a:pPr>
            <a:endParaRPr lang="en-US" altLang="zh-CN" dirty="0"/>
          </a:p>
          <a:p>
            <a:pPr lvl="0"/>
            <a:endParaRPr lang="en-US" altLang="zh-CN" dirty="0" smtClean="0"/>
          </a:p>
        </p:txBody>
      </p:sp>
      <p:sp>
        <p:nvSpPr>
          <p:cNvPr id="2" name="Rectangle 1"/>
          <p:cNvSpPr/>
          <p:nvPr/>
        </p:nvSpPr>
        <p:spPr>
          <a:xfrm>
            <a:off x="3851920" y="1491630"/>
            <a:ext cx="1944216" cy="1477328"/>
          </a:xfrm>
          <a:prstGeom prst="rect">
            <a:avLst/>
          </a:prstGeom>
        </p:spPr>
        <p:txBody>
          <a:bodyPr wrap="square">
            <a:spAutoFit/>
          </a:bodyPr>
          <a:lstStyle/>
          <a:p>
            <a:pPr marL="285750" lvl="0" indent="-285750">
              <a:buFont typeface="Wingdings" panose="05000000000000000000" pitchFamily="2" charset="2"/>
              <a:buChar char="l"/>
            </a:pPr>
            <a:r>
              <a:rPr lang="en-US" altLang="zh-CN" dirty="0"/>
              <a:t>Employees may feel they lose their privacy at work and can’t work as normal.</a:t>
            </a:r>
          </a:p>
        </p:txBody>
      </p:sp>
      <p:sp>
        <p:nvSpPr>
          <p:cNvPr id="4" name="Rectangle 3"/>
          <p:cNvSpPr/>
          <p:nvPr/>
        </p:nvSpPr>
        <p:spPr>
          <a:xfrm>
            <a:off x="6300192" y="1491630"/>
            <a:ext cx="2592288" cy="1477328"/>
          </a:xfrm>
          <a:prstGeom prst="rect">
            <a:avLst/>
          </a:prstGeom>
        </p:spPr>
        <p:txBody>
          <a:bodyPr wrap="square">
            <a:spAutoFit/>
          </a:bodyPr>
          <a:lstStyle/>
          <a:p>
            <a:pPr marL="285750" lvl="0" indent="-285750">
              <a:buFont typeface="Wingdings" panose="05000000000000000000" pitchFamily="2" charset="2"/>
              <a:buChar char="l"/>
            </a:pPr>
            <a:r>
              <a:rPr lang="en-US" altLang="zh-CN" dirty="0" smtClean="0"/>
              <a:t>They may also worry about </a:t>
            </a:r>
            <a:r>
              <a:rPr lang="en-US" altLang="zh-CN" dirty="0"/>
              <a:t>the recurrence </a:t>
            </a:r>
            <a:r>
              <a:rPr lang="en-US" altLang="zh-CN" dirty="0" smtClean="0"/>
              <a:t>about the undercover boss and become sensitive at workplace.</a:t>
            </a:r>
            <a:endParaRPr lang="en-US" altLang="zh-CN" dirty="0"/>
          </a:p>
        </p:txBody>
      </p:sp>
    </p:spTree>
    <p:extLst>
      <p:ext uri="{BB962C8B-B14F-4D97-AF65-F5344CB8AC3E}">
        <p14:creationId xmlns:p14="http://schemas.microsoft.com/office/powerpoint/2010/main" val="3239649848"/>
      </p:ext>
    </p:extLst>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842</Words>
  <Application>Microsoft Office PowerPoint</Application>
  <PresentationFormat>On-screen Show (16:9)</PresentationFormat>
  <Paragraphs>73</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 Unicode MS</vt:lpstr>
      <vt:lpstr>宋体</vt:lpstr>
      <vt:lpstr>微软雅黑</vt:lpstr>
      <vt:lpstr>Arial</vt:lpstr>
      <vt:lpstr>Calibri</vt:lpstr>
      <vt:lpstr>Segoe UI</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jenny</dc:creator>
  <cp:lastModifiedBy>Eitima</cp:lastModifiedBy>
  <cp:revision>63</cp:revision>
  <dcterms:modified xsi:type="dcterms:W3CDTF">2016-06-08T09:57:03Z</dcterms:modified>
</cp:coreProperties>
</file>