
<file path=[Content_Types].xml><?xml version="1.0" encoding="utf-8"?>
<Types xmlns="http://schemas.openxmlformats.org/package/2006/content-types">
  <Default Extension="png" ContentType="image/png"/>
  <Default Extension="tmp"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77" r:id="rId5"/>
    <p:sldId id="278" r:id="rId6"/>
    <p:sldId id="279" r:id="rId7"/>
    <p:sldId id="280" r:id="rId8"/>
    <p:sldId id="281" r:id="rId9"/>
    <p:sldId id="282" r:id="rId10"/>
    <p:sldId id="283" r:id="rId11"/>
    <p:sldId id="284" r:id="rId12"/>
    <p:sldId id="285" r:id="rId13"/>
    <p:sldId id="286" r:id="rId14"/>
    <p:sldId id="275" r:id="rId15"/>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FFFF"/>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8" d="100"/>
          <a:sy n="148" d="100"/>
        </p:scale>
        <p:origin x="534" y="10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t>2016/6/8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grpSp>
        <p:nvGrpSpPr>
          <p:cNvPr id="26" name="组合 25"/>
          <p:cNvGrpSpPr/>
          <p:nvPr userDrawn="1"/>
        </p:nvGrpSpPr>
        <p:grpSpPr>
          <a:xfrm>
            <a:off x="6741741" y="195486"/>
            <a:ext cx="288032" cy="288032"/>
            <a:chOff x="7164288" y="267494"/>
            <a:chExt cx="288032" cy="288032"/>
          </a:xfrm>
        </p:grpSpPr>
        <p:sp>
          <p:nvSpPr>
            <p:cNvPr id="27" name="椭圆 26"/>
            <p:cNvSpPr/>
            <p:nvPr/>
          </p:nvSpPr>
          <p:spPr>
            <a:xfrm>
              <a:off x="7164288" y="267494"/>
              <a:ext cx="288032" cy="288032"/>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27"/>
            <p:cNvGrpSpPr/>
            <p:nvPr/>
          </p:nvGrpSpPr>
          <p:grpSpPr>
            <a:xfrm flipH="1">
              <a:off x="7235818" y="372838"/>
              <a:ext cx="144971" cy="77344"/>
              <a:chOff x="6032720" y="491873"/>
              <a:chExt cx="268428" cy="143210"/>
            </a:xfrm>
          </p:grpSpPr>
          <p:sp>
            <p:nvSpPr>
              <p:cNvPr id="29" name="等腰三角形 28"/>
              <p:cNvSpPr/>
              <p:nvPr/>
            </p:nvSpPr>
            <p:spPr>
              <a:xfrm rot="5400000">
                <a:off x="6022843" y="501750"/>
                <a:ext cx="143209" cy="123456"/>
              </a:xfrm>
              <a:prstGeom prst="triangl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等腰三角形 29"/>
              <p:cNvSpPr/>
              <p:nvPr/>
            </p:nvSpPr>
            <p:spPr>
              <a:xfrm rot="5400000">
                <a:off x="6167815" y="501751"/>
                <a:ext cx="143209" cy="123456"/>
              </a:xfrm>
              <a:prstGeom prst="triangl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31" name="组合 30"/>
          <p:cNvGrpSpPr/>
          <p:nvPr userDrawn="1"/>
        </p:nvGrpSpPr>
        <p:grpSpPr>
          <a:xfrm>
            <a:off x="8613949" y="195486"/>
            <a:ext cx="288032" cy="288032"/>
            <a:chOff x="6732240" y="267494"/>
            <a:chExt cx="288032" cy="288032"/>
          </a:xfrm>
        </p:grpSpPr>
        <p:sp>
          <p:nvSpPr>
            <p:cNvPr id="32" name="椭圆 31"/>
            <p:cNvSpPr/>
            <p:nvPr/>
          </p:nvSpPr>
          <p:spPr>
            <a:xfrm>
              <a:off x="6732240" y="267494"/>
              <a:ext cx="288032" cy="288032"/>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3" name="组合 32"/>
            <p:cNvGrpSpPr/>
            <p:nvPr/>
          </p:nvGrpSpPr>
          <p:grpSpPr>
            <a:xfrm>
              <a:off x="6814528" y="372838"/>
              <a:ext cx="144971" cy="77344"/>
              <a:chOff x="6032720" y="491873"/>
              <a:chExt cx="268428" cy="143210"/>
            </a:xfrm>
          </p:grpSpPr>
          <p:sp>
            <p:nvSpPr>
              <p:cNvPr id="34" name="等腰三角形 33"/>
              <p:cNvSpPr/>
              <p:nvPr/>
            </p:nvSpPr>
            <p:spPr>
              <a:xfrm rot="5400000">
                <a:off x="6022843" y="501750"/>
                <a:ext cx="143209" cy="123456"/>
              </a:xfrm>
              <a:prstGeom prst="triangl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等腰三角形 34"/>
              <p:cNvSpPr/>
              <p:nvPr/>
            </p:nvSpPr>
            <p:spPr>
              <a:xfrm rot="5400000">
                <a:off x="6167815" y="501751"/>
                <a:ext cx="143209" cy="123456"/>
              </a:xfrm>
              <a:prstGeom prst="triangl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36" name="组合 35"/>
          <p:cNvGrpSpPr/>
          <p:nvPr userDrawn="1"/>
        </p:nvGrpSpPr>
        <p:grpSpPr>
          <a:xfrm>
            <a:off x="7365810" y="195486"/>
            <a:ext cx="288032" cy="288032"/>
            <a:chOff x="6732240" y="267494"/>
            <a:chExt cx="288032" cy="288032"/>
          </a:xfrm>
        </p:grpSpPr>
        <p:sp>
          <p:nvSpPr>
            <p:cNvPr id="37" name="椭圆 36"/>
            <p:cNvSpPr/>
            <p:nvPr/>
          </p:nvSpPr>
          <p:spPr>
            <a:xfrm>
              <a:off x="6732240" y="267494"/>
              <a:ext cx="288032" cy="288032"/>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8" name="组合 37"/>
            <p:cNvGrpSpPr/>
            <p:nvPr/>
          </p:nvGrpSpPr>
          <p:grpSpPr>
            <a:xfrm>
              <a:off x="6840252" y="364864"/>
              <a:ext cx="72008" cy="108000"/>
              <a:chOff x="6876256" y="699542"/>
              <a:chExt cx="72008" cy="108000"/>
            </a:xfrm>
          </p:grpSpPr>
          <p:cxnSp>
            <p:nvCxnSpPr>
              <p:cNvPr id="39" name="直接连接符 38"/>
              <p:cNvCxnSpPr/>
              <p:nvPr/>
            </p:nvCxnSpPr>
            <p:spPr>
              <a:xfrm>
                <a:off x="6876256" y="699542"/>
                <a:ext cx="0" cy="1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6948264" y="699542"/>
                <a:ext cx="0" cy="1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1" name="组合 40"/>
          <p:cNvGrpSpPr/>
          <p:nvPr userDrawn="1"/>
        </p:nvGrpSpPr>
        <p:grpSpPr>
          <a:xfrm>
            <a:off x="7989879" y="195486"/>
            <a:ext cx="288032" cy="288032"/>
            <a:chOff x="7344308" y="275469"/>
            <a:chExt cx="288032" cy="288032"/>
          </a:xfrm>
        </p:grpSpPr>
        <p:sp>
          <p:nvSpPr>
            <p:cNvPr id="42" name="椭圆 41"/>
            <p:cNvSpPr/>
            <p:nvPr/>
          </p:nvSpPr>
          <p:spPr>
            <a:xfrm>
              <a:off x="7344308" y="275469"/>
              <a:ext cx="288032" cy="288032"/>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7430372" y="361018"/>
              <a:ext cx="108000" cy="108000"/>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anim calcmode="lin" valueType="num">
                                      <p:cBhvr>
                                        <p:cTn id="8" dur="500" fill="hold"/>
                                        <p:tgtEl>
                                          <p:spTgt spid="26"/>
                                        </p:tgtEl>
                                        <p:attrNameLst>
                                          <p:attrName>ppt_x</p:attrName>
                                        </p:attrNameLst>
                                      </p:cBhvr>
                                      <p:tavLst>
                                        <p:tav tm="0">
                                          <p:val>
                                            <p:strVal val="#ppt_x"/>
                                          </p:val>
                                        </p:tav>
                                        <p:tav tm="100000">
                                          <p:val>
                                            <p:strVal val="#ppt_x"/>
                                          </p:val>
                                        </p:tav>
                                      </p:tavLst>
                                    </p:anim>
                                    <p:anim calcmode="lin" valueType="num">
                                      <p:cBhvr>
                                        <p:cTn id="9" dur="500" fill="hold"/>
                                        <p:tgtEl>
                                          <p:spTgt spid="2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25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anim calcmode="lin" valueType="num">
                                      <p:cBhvr>
                                        <p:cTn id="13" dur="500" fill="hold"/>
                                        <p:tgtEl>
                                          <p:spTgt spid="36"/>
                                        </p:tgtEl>
                                        <p:attrNameLst>
                                          <p:attrName>ppt_x</p:attrName>
                                        </p:attrNameLst>
                                      </p:cBhvr>
                                      <p:tavLst>
                                        <p:tav tm="0">
                                          <p:val>
                                            <p:strVal val="#ppt_x"/>
                                          </p:val>
                                        </p:tav>
                                        <p:tav tm="100000">
                                          <p:val>
                                            <p:strVal val="#ppt_x"/>
                                          </p:val>
                                        </p:tav>
                                      </p:tavLst>
                                    </p:anim>
                                    <p:anim calcmode="lin" valueType="num">
                                      <p:cBhvr>
                                        <p:cTn id="14" dur="500" fill="hold"/>
                                        <p:tgtEl>
                                          <p:spTgt spid="36"/>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50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anim calcmode="lin" valueType="num">
                                      <p:cBhvr>
                                        <p:cTn id="18" dur="500" fill="hold"/>
                                        <p:tgtEl>
                                          <p:spTgt spid="41"/>
                                        </p:tgtEl>
                                        <p:attrNameLst>
                                          <p:attrName>ppt_x</p:attrName>
                                        </p:attrNameLst>
                                      </p:cBhvr>
                                      <p:tavLst>
                                        <p:tav tm="0">
                                          <p:val>
                                            <p:strVal val="#ppt_x"/>
                                          </p:val>
                                        </p:tav>
                                        <p:tav tm="100000">
                                          <p:val>
                                            <p:strVal val="#ppt_x"/>
                                          </p:val>
                                        </p:tav>
                                      </p:tavLst>
                                    </p:anim>
                                    <p:anim calcmode="lin" valueType="num">
                                      <p:cBhvr>
                                        <p:cTn id="19" dur="500" fill="hold"/>
                                        <p:tgtEl>
                                          <p:spTgt spid="41"/>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75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anim calcmode="lin" valueType="num">
                                      <p:cBhvr>
                                        <p:cTn id="23" dur="500" fill="hold"/>
                                        <p:tgtEl>
                                          <p:spTgt spid="31"/>
                                        </p:tgtEl>
                                        <p:attrNameLst>
                                          <p:attrName>ppt_x</p:attrName>
                                        </p:attrNameLst>
                                      </p:cBhvr>
                                      <p:tavLst>
                                        <p:tav tm="0">
                                          <p:val>
                                            <p:strVal val="#ppt_x"/>
                                          </p:val>
                                        </p:tav>
                                        <p:tav tm="100000">
                                          <p:val>
                                            <p:strVal val="#ppt_x"/>
                                          </p:val>
                                        </p:tav>
                                      </p:tavLst>
                                    </p:anim>
                                    <p:anim calcmode="lin" valueType="num">
                                      <p:cBhvr>
                                        <p:cTn id="24" dur="5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2016/6/8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6"/>
          <p:cNvSpPr/>
          <p:nvPr userDrawn="1"/>
        </p:nvSpPr>
        <p:spPr>
          <a:xfrm>
            <a:off x="0" y="627534"/>
            <a:ext cx="9144000" cy="4104456"/>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2016/6/8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8" name="TextBox 7"/>
          <p:cNvSpPr txBox="1"/>
          <p:nvPr userDrawn="1"/>
        </p:nvSpPr>
        <p:spPr>
          <a:xfrm>
            <a:off x="0" y="365924"/>
            <a:ext cx="3203848" cy="523220"/>
          </a:xfrm>
          <a:prstGeom prst="rect">
            <a:avLst/>
          </a:prstGeom>
          <a:solidFill>
            <a:schemeClr val="accent6">
              <a:lumMod val="75000"/>
            </a:schemeClr>
          </a:solidFill>
        </p:spPr>
        <p:txBody>
          <a:bodyPr wrap="square" rtlCol="0">
            <a:spAutoFit/>
          </a:bodyPr>
          <a:lstStyle/>
          <a:p>
            <a:endParaRPr lang="zh-CN" altLang="en-US" sz="2800"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2016/6/8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2016/6/8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2016/6/8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2016/6/8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2016/6/8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2016/6/8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8" name="Picture 4" descr="c:\DOCUME~1\ADMINI~1\APPLIC~1\360se6\USERDA~1\Temp\120859~1.JPG"/>
          <p:cNvPicPr>
            <a:picLocks noChangeAspect="1" noChangeArrowheads="1"/>
          </p:cNvPicPr>
          <p:nvPr userDrawn="1"/>
        </p:nvPicPr>
        <p:blipFill>
          <a:blip r:embed="rId11">
            <a:extLst>
              <a:ext uri="{BEBA8EAE-BF5A-486C-A8C5-ECC9F3942E4B}">
                <a14:imgProps xmlns:a14="http://schemas.microsoft.com/office/drawing/2010/main">
                  <a14:imgLayer r:embed="rId12">
                    <a14:imgEffect>
                      <a14:artisticBlur/>
                    </a14:imgEffect>
                  </a14:imgLayer>
                </a14:imgProps>
              </a:ext>
              <a:ext uri="{28A0092B-C50C-407E-A947-70E740481C1C}">
                <a14:useLocalDpi xmlns:a14="http://schemas.microsoft.com/office/drawing/2010/main" val="0"/>
              </a:ext>
            </a:extLst>
          </a:blip>
          <a:srcRect/>
          <a:stretch>
            <a:fillRect/>
          </a:stretch>
        </p:blipFill>
        <p:spPr bwMode="auto">
          <a:xfrm>
            <a:off x="1143" y="0"/>
            <a:ext cx="9143996"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标题占位符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2016/6/8</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 id="2147483656" r:id="rId6"/>
    <p:sldLayoutId id="2147483657" r:id="rId7"/>
    <p:sldLayoutId id="2147483658" r:id="rId8"/>
    <p:sldLayoutId id="2147483659" r:id="rId9"/>
  </p:sldLayoutIdLst>
  <mc:AlternateContent xmlns:mc="http://schemas.openxmlformats.org/markup-compatibility/2006" xmlns:p14="http://schemas.microsoft.com/office/powerpoint/2010/main">
    <mc:Choice Requires="p14">
      <p:transition p14:dur="250">
        <p:wipe/>
      </p:transition>
    </mc:Choice>
    <mc:Fallback xmlns="">
      <p:transition>
        <p:wip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wmf"/><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tmp"/><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sp>
        <p:nvSpPr>
          <p:cNvPr id="3" name="Rectangle 2"/>
          <p:cNvSpPr/>
          <p:nvPr/>
        </p:nvSpPr>
        <p:spPr>
          <a:xfrm>
            <a:off x="5796136" y="3867894"/>
            <a:ext cx="3240360" cy="954107"/>
          </a:xfrm>
          <a:prstGeom prst="rect">
            <a:avLst/>
          </a:prstGeom>
        </p:spPr>
        <p:txBody>
          <a:bodyPr wrap="square">
            <a:spAutoFit/>
          </a:bodyPr>
          <a:lstStyle/>
          <a:p>
            <a:pPr algn="ctr"/>
            <a:r>
              <a:rPr lang="en-US" altLang="zh-CN" sz="2000" b="1" dirty="0" smtClean="0">
                <a:solidFill>
                  <a:schemeClr val="bg1"/>
                </a:solidFill>
                <a:latin typeface="微软雅黑" pitchFamily="34" charset="-122"/>
                <a:ea typeface="微软雅黑" pitchFamily="34" charset="-122"/>
              </a:rPr>
              <a:t>Management Group 52</a:t>
            </a:r>
            <a:endParaRPr lang="en-US" altLang="zh-CN" b="1" dirty="0" smtClean="0">
              <a:solidFill>
                <a:schemeClr val="bg1"/>
              </a:solidFill>
              <a:latin typeface="微软雅黑" pitchFamily="34" charset="-122"/>
              <a:ea typeface="微软雅黑" pitchFamily="34" charset="-122"/>
            </a:endParaRPr>
          </a:p>
          <a:p>
            <a:pPr algn="ctr"/>
            <a:r>
              <a:rPr lang="en-US" altLang="zh-CN" b="1" dirty="0" smtClean="0">
                <a:solidFill>
                  <a:schemeClr val="bg1"/>
                </a:solidFill>
                <a:latin typeface="微软雅黑" pitchFamily="34" charset="-122"/>
                <a:ea typeface="微软雅黑" pitchFamily="34" charset="-122"/>
              </a:rPr>
              <a:t> </a:t>
            </a:r>
            <a:r>
              <a:rPr lang="zh-CN" altLang="en-US" b="1" dirty="0" smtClean="0">
                <a:solidFill>
                  <a:schemeClr val="bg1"/>
                </a:solidFill>
                <a:latin typeface="微软雅黑" pitchFamily="34" charset="-122"/>
                <a:ea typeface="微软雅黑" pitchFamily="34" charset="-122"/>
              </a:rPr>
              <a:t>黃澤熙  </a:t>
            </a:r>
            <a:r>
              <a:rPr lang="en-US" altLang="zh-CN" b="1" dirty="0" smtClean="0">
                <a:solidFill>
                  <a:schemeClr val="bg1"/>
                </a:solidFill>
                <a:latin typeface="微软雅黑" pitchFamily="34" charset="-122"/>
                <a:ea typeface="微软雅黑" pitchFamily="34" charset="-122"/>
              </a:rPr>
              <a:t>0440211</a:t>
            </a:r>
          </a:p>
          <a:p>
            <a:pPr algn="ctr"/>
            <a:r>
              <a:rPr lang="zh-CN" altLang="en-US" b="1" dirty="0" smtClean="0">
                <a:solidFill>
                  <a:schemeClr val="bg1"/>
                </a:solidFill>
                <a:latin typeface="微软雅黑" pitchFamily="34" charset="-122"/>
                <a:ea typeface="微软雅黑" pitchFamily="34" charset="-122"/>
              </a:rPr>
              <a:t>謝劉舜 </a:t>
            </a:r>
            <a:r>
              <a:rPr lang="en-US" altLang="zh-CN" b="1" dirty="0" smtClean="0">
                <a:solidFill>
                  <a:schemeClr val="bg1"/>
                </a:solidFill>
                <a:latin typeface="微软雅黑" pitchFamily="34" charset="-122"/>
                <a:ea typeface="微软雅黑" pitchFamily="34" charset="-122"/>
              </a:rPr>
              <a:t>0440</a:t>
            </a:r>
            <a:endParaRPr lang="zh-CN" altLang="en-US" b="1"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74459078"/>
      </p:ext>
    </p:extLst>
  </p:cSld>
  <p:clrMapOvr>
    <a:masterClrMapping/>
  </p:clrMapOvr>
  <mc:AlternateContent xmlns:mc="http://schemas.openxmlformats.org/markup-compatibility/2006" xmlns:p14="http://schemas.microsoft.com/office/powerpoint/2010/main">
    <mc:Choice Requires="p14">
      <p:transition p14:dur="250" advClick="0" advTm="0">
        <p:wipe/>
      </p:transition>
    </mc:Choice>
    <mc:Fallback xmlns="">
      <p:transition advClick="0" advTm="0">
        <p:wip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9962" y="458339"/>
            <a:ext cx="4745977" cy="369332"/>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b="1" dirty="0" smtClean="0">
                <a:solidFill>
                  <a:schemeClr val="bg1"/>
                </a:solidFill>
              </a:rPr>
              <a:t>Stakeholder: </a:t>
            </a:r>
            <a:r>
              <a:rPr lang="en-US" altLang="zh-CN" b="1" dirty="0" smtClean="0">
                <a:solidFill>
                  <a:schemeClr val="bg1"/>
                </a:solidFill>
              </a:rPr>
              <a:t>Employees’ families</a:t>
            </a:r>
            <a:endParaRPr lang="zh-CN" altLang="en-US" b="1" dirty="0" smtClean="0">
              <a:solidFill>
                <a:schemeClr val="bg1"/>
              </a:solidFill>
            </a:endParaRPr>
          </a:p>
        </p:txBody>
      </p:sp>
      <p:sp>
        <p:nvSpPr>
          <p:cNvPr id="10" name="矩形 5"/>
          <p:cNvSpPr/>
          <p:nvPr/>
        </p:nvSpPr>
        <p:spPr>
          <a:xfrm>
            <a:off x="539552" y="958976"/>
            <a:ext cx="1293303" cy="369332"/>
          </a:xfrm>
          <a:prstGeom prst="rect">
            <a:avLst/>
          </a:prstGeom>
        </p:spPr>
        <p:txBody>
          <a:bodyPr wrap="none">
            <a:spAutoFit/>
          </a:bodyPr>
          <a:lstStyle/>
          <a:p>
            <a:r>
              <a:rPr lang="en-US" altLang="zh-CN" b="1" dirty="0" smtClean="0">
                <a:solidFill>
                  <a:schemeClr val="accent6">
                    <a:lumMod val="75000"/>
                  </a:schemeClr>
                </a:solidFill>
              </a:rPr>
              <a:t>Advantages</a:t>
            </a:r>
            <a:endParaRPr lang="zh-CN" altLang="en-US" b="1" dirty="0">
              <a:solidFill>
                <a:schemeClr val="accent6">
                  <a:lumMod val="75000"/>
                </a:schemeClr>
              </a:solidFill>
            </a:endParaRPr>
          </a:p>
        </p:txBody>
      </p:sp>
      <p:sp>
        <p:nvSpPr>
          <p:cNvPr id="3" name="TextBox 2"/>
          <p:cNvSpPr txBox="1"/>
          <p:nvPr/>
        </p:nvSpPr>
        <p:spPr>
          <a:xfrm>
            <a:off x="467544" y="1491630"/>
            <a:ext cx="3027177" cy="3416320"/>
          </a:xfrm>
          <a:prstGeom prst="rect">
            <a:avLst/>
          </a:prstGeom>
          <a:noFill/>
        </p:spPr>
        <p:txBody>
          <a:bodyPr wrap="square" rtlCol="0">
            <a:spAutoFit/>
          </a:bodyPr>
          <a:lstStyle/>
          <a:p>
            <a:pPr marL="285750" lvl="0" indent="-285750">
              <a:buFont typeface="Wingdings" panose="05000000000000000000" pitchFamily="2" charset="2"/>
              <a:buChar char="l"/>
            </a:pPr>
            <a:r>
              <a:rPr lang="en-US" altLang="zh-CN" dirty="0" smtClean="0"/>
              <a:t>They may have access to the real-life working condition of their families through the television.</a:t>
            </a:r>
          </a:p>
          <a:p>
            <a:pPr marL="285750" lvl="0" indent="-285750">
              <a:buFont typeface="Wingdings" panose="05000000000000000000" pitchFamily="2" charset="2"/>
              <a:buChar char="l"/>
            </a:pPr>
            <a:endParaRPr lang="en-US" altLang="zh-CN" dirty="0"/>
          </a:p>
          <a:p>
            <a:pPr marL="285750" lvl="0" indent="-285750">
              <a:buFont typeface="Wingdings" panose="05000000000000000000" pitchFamily="2" charset="2"/>
              <a:buChar char="l"/>
            </a:pPr>
            <a:r>
              <a:rPr lang="en-US" altLang="zh-CN" dirty="0" smtClean="0"/>
              <a:t>They may feel proud if their relatives captured by the camera showing good behaviors at work.</a:t>
            </a:r>
          </a:p>
          <a:p>
            <a:pPr marL="285750" lvl="0" indent="-285750">
              <a:buFont typeface="Wingdings" panose="05000000000000000000" pitchFamily="2" charset="2"/>
              <a:buChar char="l"/>
            </a:pPr>
            <a:endParaRPr lang="en-US" altLang="zh-CN" dirty="0"/>
          </a:p>
          <a:p>
            <a:pPr marL="285750" lvl="0" indent="-285750">
              <a:buFont typeface="Wingdings" panose="05000000000000000000" pitchFamily="2" charset="2"/>
              <a:buChar char="l"/>
            </a:pPr>
            <a:endParaRPr lang="en-US" altLang="zh-CN" dirty="0"/>
          </a:p>
          <a:p>
            <a:pPr lvl="0"/>
            <a:endParaRPr lang="en-US" altLang="zh-CN" dirty="0" smtClean="0"/>
          </a:p>
        </p:txBody>
      </p:sp>
      <p:sp>
        <p:nvSpPr>
          <p:cNvPr id="7" name="矩形 5"/>
          <p:cNvSpPr/>
          <p:nvPr/>
        </p:nvSpPr>
        <p:spPr>
          <a:xfrm>
            <a:off x="4743404" y="963665"/>
            <a:ext cx="1561005" cy="369332"/>
          </a:xfrm>
          <a:prstGeom prst="rect">
            <a:avLst/>
          </a:prstGeom>
        </p:spPr>
        <p:txBody>
          <a:bodyPr wrap="none">
            <a:spAutoFit/>
          </a:bodyPr>
          <a:lstStyle/>
          <a:p>
            <a:r>
              <a:rPr lang="en-US" altLang="zh-CN" b="1" dirty="0" smtClean="0">
                <a:solidFill>
                  <a:schemeClr val="accent6">
                    <a:lumMod val="75000"/>
                  </a:schemeClr>
                </a:solidFill>
              </a:rPr>
              <a:t>Disadvantages</a:t>
            </a:r>
            <a:endParaRPr lang="zh-CN" altLang="en-US" b="1" dirty="0">
              <a:solidFill>
                <a:schemeClr val="accent6">
                  <a:lumMod val="75000"/>
                </a:schemeClr>
              </a:solidFill>
            </a:endParaRPr>
          </a:p>
        </p:txBody>
      </p:sp>
      <p:sp>
        <p:nvSpPr>
          <p:cNvPr id="8" name="TextBox 7"/>
          <p:cNvSpPr txBox="1"/>
          <p:nvPr/>
        </p:nvSpPr>
        <p:spPr>
          <a:xfrm>
            <a:off x="4427984" y="1491629"/>
            <a:ext cx="3384376" cy="2585323"/>
          </a:xfrm>
          <a:prstGeom prst="rect">
            <a:avLst/>
          </a:prstGeom>
          <a:noFill/>
        </p:spPr>
        <p:txBody>
          <a:bodyPr wrap="square" rtlCol="0">
            <a:spAutoFit/>
          </a:bodyPr>
          <a:lstStyle/>
          <a:p>
            <a:pPr marL="285750" lvl="0" indent="-285750">
              <a:buFont typeface="Wingdings" panose="05000000000000000000" pitchFamily="2" charset="2"/>
              <a:buChar char="l"/>
            </a:pPr>
            <a:r>
              <a:rPr lang="en-US" altLang="zh-CN" dirty="0" smtClean="0"/>
              <a:t>If their families who were captured by the camera showing inappropriate behaviors at work, they may be laughed at by their friends and colleagues who happened to watch this series.</a:t>
            </a:r>
            <a:endParaRPr lang="en-US" altLang="zh-CN" dirty="0"/>
          </a:p>
          <a:p>
            <a:pPr marL="285750" lvl="0" indent="-285750">
              <a:buFont typeface="Wingdings" panose="05000000000000000000" pitchFamily="2" charset="2"/>
              <a:buChar char="l"/>
            </a:pPr>
            <a:endParaRPr lang="en-US" altLang="zh-CN" dirty="0"/>
          </a:p>
          <a:p>
            <a:pPr lvl="0"/>
            <a:endParaRPr lang="en-US" altLang="zh-CN" dirty="0" smtClean="0"/>
          </a:p>
        </p:txBody>
      </p:sp>
    </p:spTree>
    <p:extLst>
      <p:ext uri="{BB962C8B-B14F-4D97-AF65-F5344CB8AC3E}">
        <p14:creationId xmlns:p14="http://schemas.microsoft.com/office/powerpoint/2010/main" val="3123285200"/>
      </p:ext>
    </p:extLst>
  </p:cSld>
  <p:clrMapOvr>
    <a:masterClrMapping/>
  </p:clrMapOvr>
  <mc:AlternateContent xmlns:mc="http://schemas.openxmlformats.org/markup-compatibility/2006">
    <mc:Choice xmlns:p14="http://schemas.microsoft.com/office/powerpoint/2010/main" Requires="p14">
      <p:transition p14:dur="100" advClick="0" advTm="0">
        <p:cut/>
      </p:transition>
    </mc:Choice>
    <mc:Fallback>
      <p:transition advClick="0" advTm="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par>
                          <p:cTn id="13" fill="hold">
                            <p:stCondLst>
                              <p:cond delay="1750"/>
                            </p:stCondLst>
                            <p:childTnLst>
                              <p:par>
                                <p:cTn id="14" presetID="10"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55576" y="1131590"/>
            <a:ext cx="7632848" cy="50405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Picture 36" descr="C:\Users\v-jtobey.REDMOND\AppData\Local\MetroStyleAddIn\Icons\Passion.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6756" y="1131590"/>
            <a:ext cx="264098" cy="50405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96304" y="1103064"/>
            <a:ext cx="524772" cy="543340"/>
          </a:xfrm>
          <a:prstGeom prst="rect">
            <a:avLst/>
          </a:prstGeom>
        </p:spPr>
      </p:pic>
      <p:pic>
        <p:nvPicPr>
          <p:cNvPr id="5" name="Picture 9" descr="C:\Users\Jonahs\Dropbox\Projects SCOTT\MEET Windows Azure\source\Background\tile-icon-messagi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6526" y="1131590"/>
            <a:ext cx="504187" cy="5040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Jonahs\Dropbox\Projects SCOTT\MEET Windows Azure\source\Background\tile-icon-cach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96163" y="1131590"/>
            <a:ext cx="504187" cy="504056"/>
          </a:xfrm>
          <a:prstGeom prst="rect">
            <a:avLst/>
          </a:prstGeom>
          <a:noFill/>
          <a:extLst>
            <a:ext uri="{909E8E84-426E-40DD-AFC4-6F175D3DCCD1}">
              <a14:hiddenFill xmlns:a14="http://schemas.microsoft.com/office/drawing/2010/main">
                <a:solidFill>
                  <a:srgbClr val="FFFFFF"/>
                </a:solidFill>
              </a14:hiddenFill>
            </a:ext>
          </a:extLst>
        </p:spPr>
      </p:pic>
      <p:sp>
        <p:nvSpPr>
          <p:cNvPr id="7" name="等腰三角形 6"/>
          <p:cNvSpPr/>
          <p:nvPr/>
        </p:nvSpPr>
        <p:spPr>
          <a:xfrm flipV="1">
            <a:off x="1206678" y="1805472"/>
            <a:ext cx="304176" cy="262221"/>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等腰三角形 7"/>
          <p:cNvSpPr/>
          <p:nvPr/>
        </p:nvSpPr>
        <p:spPr>
          <a:xfrm flipV="1">
            <a:off x="3206602" y="1805472"/>
            <a:ext cx="304176" cy="262221"/>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flipV="1">
            <a:off x="5306531" y="1805472"/>
            <a:ext cx="304176" cy="262221"/>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p:nvSpPr>
        <p:spPr>
          <a:xfrm flipV="1">
            <a:off x="7396168" y="1805472"/>
            <a:ext cx="304176" cy="262221"/>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10"/>
          <p:cNvSpPr txBox="1"/>
          <p:nvPr/>
        </p:nvSpPr>
        <p:spPr>
          <a:xfrm>
            <a:off x="401463" y="2067693"/>
            <a:ext cx="2021124" cy="2585323"/>
          </a:xfrm>
          <a:prstGeom prst="rect">
            <a:avLst/>
          </a:prstGeom>
          <a:noFill/>
        </p:spPr>
        <p:txBody>
          <a:bodyPr wrap="square" rtlCol="0">
            <a:spAutoFit/>
          </a:bodyPr>
          <a:lstStyle/>
          <a:p>
            <a:pPr marL="171450" indent="-171450">
              <a:lnSpc>
                <a:spcPct val="150000"/>
              </a:lnSpc>
              <a:buClr>
                <a:schemeClr val="accent6">
                  <a:lumMod val="75000"/>
                </a:schemeClr>
              </a:buClr>
              <a:buFont typeface="Wingdings" panose="05000000000000000000" pitchFamily="2" charset="2"/>
              <a:buChar char="u"/>
            </a:pPr>
            <a:r>
              <a:rPr lang="zh-CN" altLang="en-US" sz="1200" dirty="0" smtClean="0"/>
              <a:t>在宣布结果时宣布自己被员工所打动的部分以及自己即将采取的改善员工状况的措施，避免对员工的“点名批评”</a:t>
            </a:r>
            <a:endParaRPr lang="en-US" altLang="zh-CN" sz="1200" dirty="0" smtClean="0"/>
          </a:p>
          <a:p>
            <a:pPr marL="171450" indent="-171450">
              <a:lnSpc>
                <a:spcPct val="150000"/>
              </a:lnSpc>
              <a:buClr>
                <a:schemeClr val="accent6">
                  <a:lumMod val="75000"/>
                </a:schemeClr>
              </a:buClr>
              <a:buFont typeface="Wingdings" panose="05000000000000000000" pitchFamily="2" charset="2"/>
              <a:buChar char="ü"/>
            </a:pPr>
            <a:r>
              <a:rPr lang="zh-CN" altLang="en-US" sz="1200" dirty="0" smtClean="0"/>
              <a:t>让员工感受到自己的同理心，提升员工的士气，同时保留工作不当的员工的颜面</a:t>
            </a:r>
            <a:endParaRPr lang="zh-CN" altLang="en-US" sz="1200" dirty="0"/>
          </a:p>
        </p:txBody>
      </p:sp>
      <p:sp>
        <p:nvSpPr>
          <p:cNvPr id="13" name="TextBox 12"/>
          <p:cNvSpPr txBox="1"/>
          <p:nvPr/>
        </p:nvSpPr>
        <p:spPr>
          <a:xfrm>
            <a:off x="2401377" y="2067693"/>
            <a:ext cx="2021124" cy="1754326"/>
          </a:xfrm>
          <a:prstGeom prst="rect">
            <a:avLst/>
          </a:prstGeom>
          <a:noFill/>
        </p:spPr>
        <p:txBody>
          <a:bodyPr wrap="square" rtlCol="0">
            <a:spAutoFit/>
          </a:bodyPr>
          <a:lstStyle/>
          <a:p>
            <a:pPr marL="171450" indent="-171450">
              <a:lnSpc>
                <a:spcPct val="150000"/>
              </a:lnSpc>
              <a:buClr>
                <a:schemeClr val="accent6">
                  <a:lumMod val="75000"/>
                </a:schemeClr>
              </a:buClr>
              <a:buFont typeface="Wingdings" panose="05000000000000000000" pitchFamily="2" charset="2"/>
              <a:buChar char="u"/>
            </a:pPr>
            <a:r>
              <a:rPr lang="zh-CN" altLang="en-US" sz="1200" dirty="0" smtClean="0"/>
              <a:t>表达清楚这次活动的目的，说明这是为了让公司拥有更好的发展而不是更好地监视员工</a:t>
            </a:r>
            <a:endParaRPr lang="en-US" altLang="zh-CN" sz="1200" dirty="0" smtClean="0"/>
          </a:p>
          <a:p>
            <a:pPr marL="171450" indent="-171450">
              <a:lnSpc>
                <a:spcPct val="150000"/>
              </a:lnSpc>
              <a:buClr>
                <a:schemeClr val="accent6">
                  <a:lumMod val="75000"/>
                </a:schemeClr>
              </a:buClr>
              <a:buFont typeface="Wingdings" panose="05000000000000000000" pitchFamily="2" charset="2"/>
              <a:buChar char="ü"/>
            </a:pPr>
            <a:r>
              <a:rPr lang="zh-CN" altLang="en-US" sz="1200" dirty="0" smtClean="0"/>
              <a:t>避免员工产生不满与反抗心理</a:t>
            </a:r>
            <a:endParaRPr lang="zh-CN" altLang="en-US" sz="1200" dirty="0"/>
          </a:p>
        </p:txBody>
      </p:sp>
      <p:sp>
        <p:nvSpPr>
          <p:cNvPr id="15" name="TextBox 14"/>
          <p:cNvSpPr txBox="1"/>
          <p:nvPr/>
        </p:nvSpPr>
        <p:spPr>
          <a:xfrm>
            <a:off x="4501316" y="2067693"/>
            <a:ext cx="2021124" cy="1754326"/>
          </a:xfrm>
          <a:prstGeom prst="rect">
            <a:avLst/>
          </a:prstGeom>
          <a:noFill/>
        </p:spPr>
        <p:txBody>
          <a:bodyPr wrap="square" rtlCol="0">
            <a:spAutoFit/>
          </a:bodyPr>
          <a:lstStyle/>
          <a:p>
            <a:pPr marL="171450" indent="-171450">
              <a:lnSpc>
                <a:spcPct val="150000"/>
              </a:lnSpc>
              <a:buClr>
                <a:schemeClr val="accent6">
                  <a:lumMod val="75000"/>
                </a:schemeClr>
              </a:buClr>
              <a:buFont typeface="Wingdings" panose="05000000000000000000" pitchFamily="2" charset="2"/>
              <a:buChar char="u"/>
            </a:pPr>
            <a:r>
              <a:rPr lang="zh-CN" altLang="en-US" sz="1200" dirty="0" smtClean="0"/>
              <a:t>对于在过程中发现表现不佳的员工，私下里进行沟通，解决问题</a:t>
            </a:r>
            <a:endParaRPr lang="en-US" altLang="zh-CN" sz="1200" dirty="0" smtClean="0"/>
          </a:p>
          <a:p>
            <a:pPr marL="171450" indent="-171450">
              <a:lnSpc>
                <a:spcPct val="150000"/>
              </a:lnSpc>
              <a:buClr>
                <a:schemeClr val="accent6">
                  <a:lumMod val="75000"/>
                </a:schemeClr>
              </a:buClr>
              <a:buFont typeface="Wingdings" panose="05000000000000000000" pitchFamily="2" charset="2"/>
              <a:buChar char="ü"/>
            </a:pPr>
            <a:r>
              <a:rPr lang="zh-CN" altLang="en-US" sz="1200" smtClean="0"/>
              <a:t>一方面顾全员工的颜面，另一方面保证问题确实的得到了解决</a:t>
            </a:r>
            <a:endParaRPr lang="zh-CN" altLang="en-US" sz="1200" dirty="0"/>
          </a:p>
        </p:txBody>
      </p:sp>
      <p:sp>
        <p:nvSpPr>
          <p:cNvPr id="17" name="TextBox 16"/>
          <p:cNvSpPr txBox="1"/>
          <p:nvPr/>
        </p:nvSpPr>
        <p:spPr>
          <a:xfrm>
            <a:off x="6590953" y="2067693"/>
            <a:ext cx="2021124" cy="2031325"/>
          </a:xfrm>
          <a:prstGeom prst="rect">
            <a:avLst/>
          </a:prstGeom>
          <a:noFill/>
        </p:spPr>
        <p:txBody>
          <a:bodyPr wrap="square" rtlCol="0">
            <a:spAutoFit/>
          </a:bodyPr>
          <a:lstStyle/>
          <a:p>
            <a:pPr marL="171450" indent="-171450">
              <a:lnSpc>
                <a:spcPct val="150000"/>
              </a:lnSpc>
              <a:buClr>
                <a:schemeClr val="accent6">
                  <a:lumMod val="75000"/>
                </a:schemeClr>
              </a:buClr>
              <a:buFont typeface="Wingdings" panose="05000000000000000000" pitchFamily="2" charset="2"/>
              <a:buChar char="u"/>
            </a:pPr>
            <a:r>
              <a:rPr lang="zh-CN" altLang="en-US" sz="1200" dirty="0" smtClean="0"/>
              <a:t>在节目播出之前对节目内容进行审核，只有选择地播出不涉及员工隐私以及员工不良行为的部分</a:t>
            </a:r>
            <a:endParaRPr lang="en-US" altLang="zh-CN" sz="1200" dirty="0" smtClean="0"/>
          </a:p>
          <a:p>
            <a:pPr marL="171450" indent="-171450">
              <a:lnSpc>
                <a:spcPct val="150000"/>
              </a:lnSpc>
              <a:buClr>
                <a:schemeClr val="accent6">
                  <a:lumMod val="75000"/>
                </a:schemeClr>
              </a:buClr>
              <a:buFont typeface="Wingdings" panose="05000000000000000000" pitchFamily="2" charset="2"/>
              <a:buChar char="ü"/>
            </a:pPr>
            <a:r>
              <a:rPr lang="zh-CN" altLang="en-US" sz="1200" dirty="0" smtClean="0"/>
              <a:t>维护员工的隐私权同时维护公司的正面形象</a:t>
            </a:r>
            <a:endParaRPr lang="zh-CN" altLang="en-US" sz="1200" dirty="0"/>
          </a:p>
        </p:txBody>
      </p:sp>
      <p:sp>
        <p:nvSpPr>
          <p:cNvPr id="24" name="矩形 23"/>
          <p:cNvSpPr/>
          <p:nvPr/>
        </p:nvSpPr>
        <p:spPr>
          <a:xfrm>
            <a:off x="0" y="432212"/>
            <a:ext cx="3203848" cy="369332"/>
          </a:xfrm>
          <a:prstGeom prst="rect">
            <a:avLst/>
          </a:prstGeom>
        </p:spPr>
        <p:txBody>
          <a:bodyPr wrap="square">
            <a:spAutoFit/>
          </a:bodyPr>
          <a:lstStyle/>
          <a:p>
            <a:r>
              <a:rPr lang="en-US" altLang="zh-CN" b="1" dirty="0">
                <a:solidFill>
                  <a:schemeClr val="bg1"/>
                </a:solidFill>
              </a:rPr>
              <a:t>Alternatives and consequences</a:t>
            </a:r>
            <a:endParaRPr lang="zh-CN" altLang="en-US" b="1" dirty="0">
              <a:solidFill>
                <a:schemeClr val="bg1"/>
              </a:solidFill>
            </a:endParaRPr>
          </a:p>
        </p:txBody>
      </p:sp>
    </p:spTree>
    <p:extLst>
      <p:ext uri="{BB962C8B-B14F-4D97-AF65-F5344CB8AC3E}">
        <p14:creationId xmlns:p14="http://schemas.microsoft.com/office/powerpoint/2010/main" val="4119219399"/>
      </p:ext>
    </p:extLst>
  </p:cSld>
  <p:clrMapOvr>
    <a:masterClrMapping/>
  </p:clrMapOvr>
  <p:transition spd="slow"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750" fill="hold"/>
                                        <p:tgtEl>
                                          <p:spTgt spid="24"/>
                                        </p:tgtEl>
                                        <p:attrNameLst>
                                          <p:attrName>ppt_x</p:attrName>
                                        </p:attrNameLst>
                                      </p:cBhvr>
                                      <p:tavLst>
                                        <p:tav tm="0">
                                          <p:val>
                                            <p:strVal val="0-#ppt_w/2"/>
                                          </p:val>
                                        </p:tav>
                                        <p:tav tm="100000">
                                          <p:val>
                                            <p:strVal val="#ppt_x"/>
                                          </p:val>
                                        </p:tav>
                                      </p:tavLst>
                                    </p:anim>
                                    <p:anim calcmode="lin" valueType="num">
                                      <p:cBhvr additive="base">
                                        <p:cTn id="8" dur="75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6" presetClass="entr" presetSubtype="21"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par>
                          <p:cTn id="13" fill="hold">
                            <p:stCondLst>
                              <p:cond delay="1250"/>
                            </p:stCondLst>
                            <p:childTnLst>
                              <p:par>
                                <p:cTn id="14" presetID="42"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2250"/>
                            </p:stCondLst>
                            <p:childTnLst>
                              <p:par>
                                <p:cTn id="20" presetID="10"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par>
                          <p:cTn id="23" fill="hold">
                            <p:stCondLst>
                              <p:cond delay="2750"/>
                            </p:stCondLst>
                            <p:childTnLst>
                              <p:par>
                                <p:cTn id="24" presetID="9" presetClass="entr" presetSubtype="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dissolve">
                                      <p:cBhvr>
                                        <p:cTn id="26" dur="500"/>
                                        <p:tgtEl>
                                          <p:spTgt spid="11"/>
                                        </p:tgtEl>
                                      </p:cBhvr>
                                    </p:animEffect>
                                  </p:childTnLst>
                                </p:cTn>
                              </p:par>
                            </p:childTnLst>
                          </p:cTn>
                        </p:par>
                        <p:par>
                          <p:cTn id="27" fill="hold">
                            <p:stCondLst>
                              <p:cond delay="3250"/>
                            </p:stCondLst>
                            <p:childTnLst>
                              <p:par>
                                <p:cTn id="28" presetID="42" presetClass="entr" presetSubtype="0"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par>
                          <p:cTn id="33" fill="hold">
                            <p:stCondLst>
                              <p:cond delay="4250"/>
                            </p:stCondLst>
                            <p:childTnLst>
                              <p:par>
                                <p:cTn id="34" presetID="10" presetClass="entr" presetSubtype="0"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par>
                          <p:cTn id="37" fill="hold">
                            <p:stCondLst>
                              <p:cond delay="4750"/>
                            </p:stCondLst>
                            <p:childTnLst>
                              <p:par>
                                <p:cTn id="38" presetID="9" presetClass="entr" presetSubtype="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dissolve">
                                      <p:cBhvr>
                                        <p:cTn id="40" dur="500"/>
                                        <p:tgtEl>
                                          <p:spTgt spid="13"/>
                                        </p:tgtEl>
                                      </p:cBhvr>
                                    </p:animEffect>
                                  </p:childTnLst>
                                </p:cTn>
                              </p:par>
                            </p:childTnLst>
                          </p:cTn>
                        </p:par>
                        <p:par>
                          <p:cTn id="41" fill="hold">
                            <p:stCondLst>
                              <p:cond delay="5250"/>
                            </p:stCondLst>
                            <p:childTnLst>
                              <p:par>
                                <p:cTn id="42" presetID="42" presetClass="entr" presetSubtype="0" fill="hold" nodeType="after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1000"/>
                                        <p:tgtEl>
                                          <p:spTgt spid="5"/>
                                        </p:tgtEl>
                                      </p:cBhvr>
                                    </p:animEffect>
                                    <p:anim calcmode="lin" valueType="num">
                                      <p:cBhvr>
                                        <p:cTn id="45" dur="1000" fill="hold"/>
                                        <p:tgtEl>
                                          <p:spTgt spid="5"/>
                                        </p:tgtEl>
                                        <p:attrNameLst>
                                          <p:attrName>ppt_x</p:attrName>
                                        </p:attrNameLst>
                                      </p:cBhvr>
                                      <p:tavLst>
                                        <p:tav tm="0">
                                          <p:val>
                                            <p:strVal val="#ppt_x"/>
                                          </p:val>
                                        </p:tav>
                                        <p:tav tm="100000">
                                          <p:val>
                                            <p:strVal val="#ppt_x"/>
                                          </p:val>
                                        </p:tav>
                                      </p:tavLst>
                                    </p:anim>
                                    <p:anim calcmode="lin" valueType="num">
                                      <p:cBhvr>
                                        <p:cTn id="46" dur="1000" fill="hold"/>
                                        <p:tgtEl>
                                          <p:spTgt spid="5"/>
                                        </p:tgtEl>
                                        <p:attrNameLst>
                                          <p:attrName>ppt_y</p:attrName>
                                        </p:attrNameLst>
                                      </p:cBhvr>
                                      <p:tavLst>
                                        <p:tav tm="0">
                                          <p:val>
                                            <p:strVal val="#ppt_y+.1"/>
                                          </p:val>
                                        </p:tav>
                                        <p:tav tm="100000">
                                          <p:val>
                                            <p:strVal val="#ppt_y"/>
                                          </p:val>
                                        </p:tav>
                                      </p:tavLst>
                                    </p:anim>
                                  </p:childTnLst>
                                </p:cTn>
                              </p:par>
                            </p:childTnLst>
                          </p:cTn>
                        </p:par>
                        <p:par>
                          <p:cTn id="47" fill="hold">
                            <p:stCondLst>
                              <p:cond delay="6250"/>
                            </p:stCondLst>
                            <p:childTnLst>
                              <p:par>
                                <p:cTn id="48" presetID="10" presetClass="entr" presetSubtype="0" fill="hold" grpId="0" nodeType="after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childTnLst>
                          </p:cTn>
                        </p:par>
                        <p:par>
                          <p:cTn id="51" fill="hold">
                            <p:stCondLst>
                              <p:cond delay="6750"/>
                            </p:stCondLst>
                            <p:childTnLst>
                              <p:par>
                                <p:cTn id="52" presetID="9" presetClass="entr" presetSubtype="0" fill="hold" grpId="0" nodeType="after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dissolve">
                                      <p:cBhvr>
                                        <p:cTn id="54" dur="500"/>
                                        <p:tgtEl>
                                          <p:spTgt spid="15"/>
                                        </p:tgtEl>
                                      </p:cBhvr>
                                    </p:animEffect>
                                  </p:childTnLst>
                                </p:cTn>
                              </p:par>
                            </p:childTnLst>
                          </p:cTn>
                        </p:par>
                        <p:par>
                          <p:cTn id="55" fill="hold">
                            <p:stCondLst>
                              <p:cond delay="7250"/>
                            </p:stCondLst>
                            <p:childTnLst>
                              <p:par>
                                <p:cTn id="56" presetID="42" presetClass="entr" presetSubtype="0" fill="hold"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fade">
                                      <p:cBhvr>
                                        <p:cTn id="58" dur="1000"/>
                                        <p:tgtEl>
                                          <p:spTgt spid="6"/>
                                        </p:tgtEl>
                                      </p:cBhvr>
                                    </p:animEffect>
                                    <p:anim calcmode="lin" valueType="num">
                                      <p:cBhvr>
                                        <p:cTn id="59" dur="1000" fill="hold"/>
                                        <p:tgtEl>
                                          <p:spTgt spid="6"/>
                                        </p:tgtEl>
                                        <p:attrNameLst>
                                          <p:attrName>ppt_x</p:attrName>
                                        </p:attrNameLst>
                                      </p:cBhvr>
                                      <p:tavLst>
                                        <p:tav tm="0">
                                          <p:val>
                                            <p:strVal val="#ppt_x"/>
                                          </p:val>
                                        </p:tav>
                                        <p:tav tm="100000">
                                          <p:val>
                                            <p:strVal val="#ppt_x"/>
                                          </p:val>
                                        </p:tav>
                                      </p:tavLst>
                                    </p:anim>
                                    <p:anim calcmode="lin" valueType="num">
                                      <p:cBhvr>
                                        <p:cTn id="60" dur="1000" fill="hold"/>
                                        <p:tgtEl>
                                          <p:spTgt spid="6"/>
                                        </p:tgtEl>
                                        <p:attrNameLst>
                                          <p:attrName>ppt_y</p:attrName>
                                        </p:attrNameLst>
                                      </p:cBhvr>
                                      <p:tavLst>
                                        <p:tav tm="0">
                                          <p:val>
                                            <p:strVal val="#ppt_y+.1"/>
                                          </p:val>
                                        </p:tav>
                                        <p:tav tm="100000">
                                          <p:val>
                                            <p:strVal val="#ppt_y"/>
                                          </p:val>
                                        </p:tav>
                                      </p:tavLst>
                                    </p:anim>
                                  </p:childTnLst>
                                </p:cTn>
                              </p:par>
                            </p:childTnLst>
                          </p:cTn>
                        </p:par>
                        <p:par>
                          <p:cTn id="61" fill="hold">
                            <p:stCondLst>
                              <p:cond delay="8250"/>
                            </p:stCondLst>
                            <p:childTnLst>
                              <p:par>
                                <p:cTn id="62" presetID="10" presetClass="entr" presetSubtype="0" fill="hold" grpId="0" nodeType="after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fade">
                                      <p:cBhvr>
                                        <p:cTn id="64" dur="500"/>
                                        <p:tgtEl>
                                          <p:spTgt spid="10"/>
                                        </p:tgtEl>
                                      </p:cBhvr>
                                    </p:animEffect>
                                  </p:childTnLst>
                                </p:cTn>
                              </p:par>
                            </p:childTnLst>
                          </p:cTn>
                        </p:par>
                        <p:par>
                          <p:cTn id="65" fill="hold">
                            <p:stCondLst>
                              <p:cond delay="8750"/>
                            </p:stCondLst>
                            <p:childTnLst>
                              <p:par>
                                <p:cTn id="66" presetID="9" presetClass="entr" presetSubtype="0" fill="hold" grpId="0" nodeType="after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dissolve">
                                      <p:cBhvr>
                                        <p:cTn id="6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p:bldP spid="13" grpId="0"/>
      <p:bldP spid="15" grpId="0"/>
      <p:bldP spid="17"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0043" y="411576"/>
            <a:ext cx="3203848" cy="369332"/>
          </a:xfrm>
          <a:prstGeom prst="rect">
            <a:avLst/>
          </a:prstGeom>
        </p:spPr>
        <p:txBody>
          <a:bodyPr wrap="square">
            <a:spAutoFit/>
          </a:bodyPr>
          <a:lstStyle/>
          <a:p>
            <a:r>
              <a:rPr lang="en-US" altLang="zh-CN" b="1" dirty="0">
                <a:solidFill>
                  <a:schemeClr val="bg1"/>
                </a:solidFill>
              </a:rPr>
              <a:t>Alternatives and consequences</a:t>
            </a:r>
            <a:endParaRPr lang="zh-CN" altLang="en-US" b="1" dirty="0">
              <a:solidFill>
                <a:schemeClr val="bg1"/>
              </a:solidFill>
            </a:endParaRPr>
          </a:p>
        </p:txBody>
      </p:sp>
      <p:sp>
        <p:nvSpPr>
          <p:cNvPr id="40" name="矩形 39"/>
          <p:cNvSpPr/>
          <p:nvPr/>
        </p:nvSpPr>
        <p:spPr>
          <a:xfrm>
            <a:off x="4572001" y="1533655"/>
            <a:ext cx="2564109" cy="2322615"/>
          </a:xfrm>
          <a:prstGeom prst="rect">
            <a:avLst/>
          </a:prstGeom>
          <a:solidFill>
            <a:schemeClr val="accent5">
              <a:lumMod val="75000"/>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微软雅黑" panose="020B0503020204020204" pitchFamily="34" charset="-122"/>
              <a:ea typeface="微软雅黑" panose="020B0503020204020204" pitchFamily="34" charset="-122"/>
              <a:cs typeface="Arial Unicode MS" panose="020B0604020202020204" pitchFamily="34" charset="-122"/>
            </a:endParaRPr>
          </a:p>
        </p:txBody>
      </p:sp>
      <p:sp>
        <p:nvSpPr>
          <p:cNvPr id="41" name="圆角矩形 40"/>
          <p:cNvSpPr/>
          <p:nvPr/>
        </p:nvSpPr>
        <p:spPr>
          <a:xfrm>
            <a:off x="4572000" y="957280"/>
            <a:ext cx="2564105" cy="310421"/>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b="1" dirty="0">
                <a:solidFill>
                  <a:schemeClr val="bg1"/>
                </a:solidFill>
              </a:rPr>
              <a:t>Add your title </a:t>
            </a:r>
            <a:endParaRPr lang="zh-CN" altLang="en-US" b="1" dirty="0">
              <a:solidFill>
                <a:schemeClr val="bg1"/>
              </a:solidFill>
            </a:endParaRPr>
          </a:p>
        </p:txBody>
      </p:sp>
      <p:sp>
        <p:nvSpPr>
          <p:cNvPr id="42" name="TextBox 19"/>
          <p:cNvSpPr txBox="1"/>
          <p:nvPr/>
        </p:nvSpPr>
        <p:spPr>
          <a:xfrm>
            <a:off x="4572000" y="1670673"/>
            <a:ext cx="1080120" cy="1348126"/>
          </a:xfrm>
          <a:prstGeom prst="rect">
            <a:avLst/>
          </a:prstGeom>
          <a:noFill/>
        </p:spPr>
        <p:txBody>
          <a:bodyPr wrap="square" rtlCol="0">
            <a:spAutoFit/>
          </a:bodyPr>
          <a:lstStyle/>
          <a:p>
            <a:pPr>
              <a:lnSpc>
                <a:spcPct val="150000"/>
              </a:lnSpc>
              <a:buClr>
                <a:schemeClr val="accent6">
                  <a:lumMod val="75000"/>
                </a:schemeClr>
              </a:buClr>
            </a:pPr>
            <a:r>
              <a:rPr lang="zh-CN" altLang="en-US" sz="1400" dirty="0" smtClean="0"/>
              <a:t>优点：确保员工是接受</a:t>
            </a:r>
            <a:r>
              <a:rPr lang="en-US" altLang="zh-CN" sz="1400" dirty="0" smtClean="0"/>
              <a:t>boss</a:t>
            </a:r>
            <a:r>
              <a:rPr lang="zh-CN" altLang="en-US" sz="1400" dirty="0" smtClean="0"/>
              <a:t>这种方式的</a:t>
            </a:r>
            <a:endParaRPr lang="zh-CN" altLang="en-US" sz="1400" dirty="0"/>
          </a:p>
        </p:txBody>
      </p:sp>
      <p:sp>
        <p:nvSpPr>
          <p:cNvPr id="43" name="TextBox 19"/>
          <p:cNvSpPr txBox="1"/>
          <p:nvPr/>
        </p:nvSpPr>
        <p:spPr>
          <a:xfrm>
            <a:off x="6020639" y="1618253"/>
            <a:ext cx="1080120" cy="2317622"/>
          </a:xfrm>
          <a:prstGeom prst="rect">
            <a:avLst/>
          </a:prstGeom>
          <a:noFill/>
        </p:spPr>
        <p:txBody>
          <a:bodyPr wrap="square" rtlCol="0">
            <a:spAutoFit/>
          </a:bodyPr>
          <a:lstStyle/>
          <a:p>
            <a:pPr>
              <a:lnSpc>
                <a:spcPct val="150000"/>
              </a:lnSpc>
              <a:buClr>
                <a:schemeClr val="accent6">
                  <a:lumMod val="75000"/>
                </a:schemeClr>
              </a:buClr>
            </a:pPr>
            <a:r>
              <a:rPr lang="zh-CN" altLang="en-US" sz="1400" dirty="0" smtClean="0"/>
              <a:t>缺点：员工可能会拒绝，或者做好准备，这样</a:t>
            </a:r>
            <a:r>
              <a:rPr lang="en-US" altLang="zh-CN" sz="1400" dirty="0" smtClean="0"/>
              <a:t>boss</a:t>
            </a:r>
            <a:r>
              <a:rPr lang="zh-CN" altLang="en-US" sz="1400" dirty="0" smtClean="0"/>
              <a:t>没办法了解真实的状况</a:t>
            </a:r>
            <a:endParaRPr lang="zh-CN" altLang="en-US" sz="1400" dirty="0"/>
          </a:p>
        </p:txBody>
      </p:sp>
      <p:cxnSp>
        <p:nvCxnSpPr>
          <p:cNvPr id="45" name="直接连接符 44"/>
          <p:cNvCxnSpPr/>
          <p:nvPr/>
        </p:nvCxnSpPr>
        <p:spPr>
          <a:xfrm>
            <a:off x="5854052" y="1533655"/>
            <a:ext cx="0" cy="2322615"/>
          </a:xfrm>
          <a:prstGeom prst="line">
            <a:avLst/>
          </a:prstGeom>
        </p:spPr>
        <p:style>
          <a:lnRef idx="1">
            <a:schemeClr val="accent1"/>
          </a:lnRef>
          <a:fillRef idx="0">
            <a:schemeClr val="accent1"/>
          </a:fillRef>
          <a:effectRef idx="0">
            <a:schemeClr val="accent1"/>
          </a:effectRef>
          <a:fontRef idx="minor">
            <a:schemeClr val="tx1"/>
          </a:fontRef>
        </p:style>
      </p:cxnSp>
      <p:grpSp>
        <p:nvGrpSpPr>
          <p:cNvPr id="46" name="组合 45"/>
          <p:cNvGrpSpPr/>
          <p:nvPr/>
        </p:nvGrpSpPr>
        <p:grpSpPr>
          <a:xfrm rot="5400000">
            <a:off x="245651" y="1444048"/>
            <a:ext cx="792088" cy="743236"/>
            <a:chOff x="3635896" y="2092618"/>
            <a:chExt cx="1130424" cy="1060704"/>
          </a:xfrm>
        </p:grpSpPr>
        <p:sp>
          <p:nvSpPr>
            <p:cNvPr id="47" name="等腰三角形 46"/>
            <p:cNvSpPr/>
            <p:nvPr/>
          </p:nvSpPr>
          <p:spPr>
            <a:xfrm rot="5400000">
              <a:off x="3778768" y="2165770"/>
              <a:ext cx="1060704" cy="914400"/>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等腰三角形 47"/>
            <p:cNvSpPr/>
            <p:nvPr/>
          </p:nvSpPr>
          <p:spPr>
            <a:xfrm rot="5400000">
              <a:off x="3562744" y="2165770"/>
              <a:ext cx="1060704" cy="914400"/>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9" name="文本框 48"/>
          <p:cNvSpPr txBox="1"/>
          <p:nvPr/>
        </p:nvSpPr>
        <p:spPr>
          <a:xfrm>
            <a:off x="251520" y="2355726"/>
            <a:ext cx="3647152" cy="646331"/>
          </a:xfrm>
          <a:prstGeom prst="rect">
            <a:avLst/>
          </a:prstGeom>
          <a:noFill/>
        </p:spPr>
        <p:txBody>
          <a:bodyPr wrap="none" rtlCol="0">
            <a:spAutoFit/>
          </a:bodyPr>
          <a:lstStyle/>
          <a:p>
            <a:r>
              <a:rPr lang="zh-CN" altLang="en-US" dirty="0" smtClean="0"/>
              <a:t>在招募员工时，询问员工是否接受</a:t>
            </a:r>
            <a:endParaRPr lang="en-US" altLang="zh-CN" dirty="0" smtClean="0"/>
          </a:p>
          <a:p>
            <a:r>
              <a:rPr lang="zh-CN" altLang="en-US" dirty="0" smtClean="0"/>
              <a:t>这种方式</a:t>
            </a:r>
            <a:endParaRPr lang="zh-CN" altLang="en-US" dirty="0"/>
          </a:p>
        </p:txBody>
      </p:sp>
    </p:spTree>
    <p:extLst>
      <p:ext uri="{BB962C8B-B14F-4D97-AF65-F5344CB8AC3E}">
        <p14:creationId xmlns:p14="http://schemas.microsoft.com/office/powerpoint/2010/main" val="2866054108"/>
      </p:ext>
    </p:extLst>
  </p:cSld>
  <p:clrMapOvr>
    <a:masterClrMapping/>
  </p:clrMapOvr>
  <mc:AlternateContent xmlns:mc="http://schemas.openxmlformats.org/markup-compatibility/2006">
    <mc:Choice xmlns:p14="http://schemas.microsoft.com/office/powerpoint/2010/main" Requires="p14">
      <p:transition p14:dur="100" advClick="0" advTm="0">
        <p:cut/>
      </p:transition>
    </mc:Choice>
    <mc:Fallback>
      <p:transition advClick="0" advTm="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750" fill="hold"/>
                                        <p:tgtEl>
                                          <p:spTgt spid="39"/>
                                        </p:tgtEl>
                                        <p:attrNameLst>
                                          <p:attrName>ppt_x</p:attrName>
                                        </p:attrNameLst>
                                      </p:cBhvr>
                                      <p:tavLst>
                                        <p:tav tm="0">
                                          <p:val>
                                            <p:strVal val="0-#ppt_w/2"/>
                                          </p:val>
                                        </p:tav>
                                        <p:tav tm="100000">
                                          <p:val>
                                            <p:strVal val="#ppt_x"/>
                                          </p:val>
                                        </p:tav>
                                      </p:tavLst>
                                    </p:anim>
                                    <p:anim calcmode="lin" valueType="num">
                                      <p:cBhvr additive="base">
                                        <p:cTn id="8" dur="750" fill="hold"/>
                                        <p:tgtEl>
                                          <p:spTgt spid="39"/>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42" presetClass="entr" presetSubtype="0" fill="hold" grpId="0" nodeType="after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1000"/>
                                        <p:tgtEl>
                                          <p:spTgt spid="41"/>
                                        </p:tgtEl>
                                      </p:cBhvr>
                                    </p:animEffect>
                                    <p:anim calcmode="lin" valueType="num">
                                      <p:cBhvr>
                                        <p:cTn id="13" dur="1000" fill="hold"/>
                                        <p:tgtEl>
                                          <p:spTgt spid="41"/>
                                        </p:tgtEl>
                                        <p:attrNameLst>
                                          <p:attrName>ppt_x</p:attrName>
                                        </p:attrNameLst>
                                      </p:cBhvr>
                                      <p:tavLst>
                                        <p:tav tm="0">
                                          <p:val>
                                            <p:strVal val="#ppt_x"/>
                                          </p:val>
                                        </p:tav>
                                        <p:tav tm="100000">
                                          <p:val>
                                            <p:strVal val="#ppt_x"/>
                                          </p:val>
                                        </p:tav>
                                      </p:tavLst>
                                    </p:anim>
                                    <p:anim calcmode="lin" valueType="num">
                                      <p:cBhvr>
                                        <p:cTn id="14" dur="1000" fill="hold"/>
                                        <p:tgtEl>
                                          <p:spTgt spid="41"/>
                                        </p:tgtEl>
                                        <p:attrNameLst>
                                          <p:attrName>ppt_y</p:attrName>
                                        </p:attrNameLst>
                                      </p:cBhvr>
                                      <p:tavLst>
                                        <p:tav tm="0">
                                          <p:val>
                                            <p:strVal val="#ppt_y+.1"/>
                                          </p:val>
                                        </p:tav>
                                        <p:tav tm="100000">
                                          <p:val>
                                            <p:strVal val="#ppt_y"/>
                                          </p:val>
                                        </p:tav>
                                      </p:tavLst>
                                    </p:anim>
                                  </p:childTnLst>
                                </p:cTn>
                              </p:par>
                            </p:childTnLst>
                          </p:cTn>
                        </p:par>
                        <p:par>
                          <p:cTn id="15" fill="hold">
                            <p:stCondLst>
                              <p:cond delay="1750"/>
                            </p:stCondLst>
                            <p:childTnLst>
                              <p:par>
                                <p:cTn id="16" presetID="42" presetClass="entr" presetSubtype="0" fill="hold" grpId="0" nodeType="after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1000"/>
                                        <p:tgtEl>
                                          <p:spTgt spid="42"/>
                                        </p:tgtEl>
                                      </p:cBhvr>
                                    </p:animEffect>
                                    <p:anim calcmode="lin" valueType="num">
                                      <p:cBhvr>
                                        <p:cTn id="19" dur="1000" fill="hold"/>
                                        <p:tgtEl>
                                          <p:spTgt spid="42"/>
                                        </p:tgtEl>
                                        <p:attrNameLst>
                                          <p:attrName>ppt_x</p:attrName>
                                        </p:attrNameLst>
                                      </p:cBhvr>
                                      <p:tavLst>
                                        <p:tav tm="0">
                                          <p:val>
                                            <p:strVal val="#ppt_x"/>
                                          </p:val>
                                        </p:tav>
                                        <p:tav tm="100000">
                                          <p:val>
                                            <p:strVal val="#ppt_x"/>
                                          </p:val>
                                        </p:tav>
                                      </p:tavLst>
                                    </p:anim>
                                    <p:anim calcmode="lin" valueType="num">
                                      <p:cBhvr>
                                        <p:cTn id="20" dur="1000" fill="hold"/>
                                        <p:tgtEl>
                                          <p:spTgt spid="42"/>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1000"/>
                                        <p:tgtEl>
                                          <p:spTgt spid="40"/>
                                        </p:tgtEl>
                                      </p:cBhvr>
                                    </p:animEffect>
                                    <p:anim calcmode="lin" valueType="num">
                                      <p:cBhvr>
                                        <p:cTn id="24" dur="1000" fill="hold"/>
                                        <p:tgtEl>
                                          <p:spTgt spid="40"/>
                                        </p:tgtEl>
                                        <p:attrNameLst>
                                          <p:attrName>ppt_x</p:attrName>
                                        </p:attrNameLst>
                                      </p:cBhvr>
                                      <p:tavLst>
                                        <p:tav tm="0">
                                          <p:val>
                                            <p:strVal val="#ppt_x"/>
                                          </p:val>
                                        </p:tav>
                                        <p:tav tm="100000">
                                          <p:val>
                                            <p:strVal val="#ppt_x"/>
                                          </p:val>
                                        </p:tav>
                                      </p:tavLst>
                                    </p:anim>
                                    <p:anim calcmode="lin" valueType="num">
                                      <p:cBhvr>
                                        <p:cTn id="25" dur="1000" fill="hold"/>
                                        <p:tgtEl>
                                          <p:spTgt spid="40"/>
                                        </p:tgtEl>
                                        <p:attrNameLst>
                                          <p:attrName>ppt_y</p:attrName>
                                        </p:attrNameLst>
                                      </p:cBhvr>
                                      <p:tavLst>
                                        <p:tav tm="0">
                                          <p:val>
                                            <p:strVal val="#ppt_y+.1"/>
                                          </p:val>
                                        </p:tav>
                                        <p:tav tm="100000">
                                          <p:val>
                                            <p:strVal val="#ppt_y"/>
                                          </p:val>
                                        </p:tav>
                                      </p:tavLst>
                                    </p:anim>
                                  </p:childTnLst>
                                </p:cTn>
                              </p:par>
                            </p:childTnLst>
                          </p:cTn>
                        </p:par>
                        <p:par>
                          <p:cTn id="26" fill="hold">
                            <p:stCondLst>
                              <p:cond delay="2750"/>
                            </p:stCondLst>
                            <p:childTnLst>
                              <p:par>
                                <p:cTn id="27" presetID="42" presetClass="entr" presetSubtype="0" fill="hold" grpId="0" nodeType="after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fade">
                                      <p:cBhvr>
                                        <p:cTn id="29" dur="1000"/>
                                        <p:tgtEl>
                                          <p:spTgt spid="43"/>
                                        </p:tgtEl>
                                      </p:cBhvr>
                                    </p:animEffect>
                                    <p:anim calcmode="lin" valueType="num">
                                      <p:cBhvr>
                                        <p:cTn id="30" dur="1000" fill="hold"/>
                                        <p:tgtEl>
                                          <p:spTgt spid="43"/>
                                        </p:tgtEl>
                                        <p:attrNameLst>
                                          <p:attrName>ppt_x</p:attrName>
                                        </p:attrNameLst>
                                      </p:cBhvr>
                                      <p:tavLst>
                                        <p:tav tm="0">
                                          <p:val>
                                            <p:strVal val="#ppt_x"/>
                                          </p:val>
                                        </p:tav>
                                        <p:tav tm="100000">
                                          <p:val>
                                            <p:strVal val="#ppt_x"/>
                                          </p:val>
                                        </p:tav>
                                      </p:tavLst>
                                    </p:anim>
                                    <p:anim calcmode="lin" valueType="num">
                                      <p:cBhvr>
                                        <p:cTn id="31" dur="1000" fill="hold"/>
                                        <p:tgtEl>
                                          <p:spTgt spid="43"/>
                                        </p:tgtEl>
                                        <p:attrNameLst>
                                          <p:attrName>ppt_y</p:attrName>
                                        </p:attrNameLst>
                                      </p:cBhvr>
                                      <p:tavLst>
                                        <p:tav tm="0">
                                          <p:val>
                                            <p:strVal val="#ppt_y+.1"/>
                                          </p:val>
                                        </p:tav>
                                        <p:tav tm="100000">
                                          <p:val>
                                            <p:strVal val="#ppt_y"/>
                                          </p:val>
                                        </p:tav>
                                      </p:tavLst>
                                    </p:anim>
                                  </p:childTnLst>
                                </p:cTn>
                              </p:par>
                            </p:childTnLst>
                          </p:cTn>
                        </p:par>
                        <p:par>
                          <p:cTn id="32" fill="hold">
                            <p:stCondLst>
                              <p:cond delay="3750"/>
                            </p:stCondLst>
                            <p:childTnLst>
                              <p:par>
                                <p:cTn id="33" presetID="2" presetClass="entr" presetSubtype="8" fill="hold" nodeType="afterEffect">
                                  <p:stCondLst>
                                    <p:cond delay="0"/>
                                  </p:stCondLst>
                                  <p:childTnLst>
                                    <p:set>
                                      <p:cBhvr>
                                        <p:cTn id="34" dur="1" fill="hold">
                                          <p:stCondLst>
                                            <p:cond delay="0"/>
                                          </p:stCondLst>
                                        </p:cTn>
                                        <p:tgtEl>
                                          <p:spTgt spid="46"/>
                                        </p:tgtEl>
                                        <p:attrNameLst>
                                          <p:attrName>style.visibility</p:attrName>
                                        </p:attrNameLst>
                                      </p:cBhvr>
                                      <p:to>
                                        <p:strVal val="visible"/>
                                      </p:to>
                                    </p:set>
                                    <p:anim calcmode="lin" valueType="num">
                                      <p:cBhvr additive="base">
                                        <p:cTn id="35" dur="1000" fill="hold"/>
                                        <p:tgtEl>
                                          <p:spTgt spid="46"/>
                                        </p:tgtEl>
                                        <p:attrNameLst>
                                          <p:attrName>ppt_x</p:attrName>
                                        </p:attrNameLst>
                                      </p:cBhvr>
                                      <p:tavLst>
                                        <p:tav tm="0">
                                          <p:val>
                                            <p:strVal val="0-#ppt_w/2"/>
                                          </p:val>
                                        </p:tav>
                                        <p:tav tm="100000">
                                          <p:val>
                                            <p:strVal val="#ppt_x"/>
                                          </p:val>
                                        </p:tav>
                                      </p:tavLst>
                                    </p:anim>
                                    <p:anim calcmode="lin" valueType="num">
                                      <p:cBhvr additive="base">
                                        <p:cTn id="36" dur="10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animBg="1"/>
      <p:bldP spid="41" grpId="0" animBg="1"/>
      <p:bldP spid="42" grpId="0"/>
      <p:bldP spid="4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0043" y="411576"/>
            <a:ext cx="3203848" cy="369332"/>
          </a:xfrm>
          <a:prstGeom prst="rect">
            <a:avLst/>
          </a:prstGeom>
        </p:spPr>
        <p:txBody>
          <a:bodyPr wrap="square">
            <a:spAutoFit/>
          </a:bodyPr>
          <a:lstStyle/>
          <a:p>
            <a:r>
              <a:rPr lang="en-US" altLang="zh-CN" b="1" dirty="0">
                <a:solidFill>
                  <a:schemeClr val="bg1"/>
                </a:solidFill>
              </a:rPr>
              <a:t>Alternatives and consequences</a:t>
            </a:r>
            <a:endParaRPr lang="zh-CN" altLang="en-US" b="1" dirty="0">
              <a:solidFill>
                <a:schemeClr val="bg1"/>
              </a:solidFill>
            </a:endParaRPr>
          </a:p>
        </p:txBody>
      </p:sp>
      <p:sp>
        <p:nvSpPr>
          <p:cNvPr id="40" name="矩形 39"/>
          <p:cNvSpPr/>
          <p:nvPr/>
        </p:nvSpPr>
        <p:spPr>
          <a:xfrm>
            <a:off x="4572001" y="1533655"/>
            <a:ext cx="2564109" cy="2322615"/>
          </a:xfrm>
          <a:prstGeom prst="rect">
            <a:avLst/>
          </a:prstGeom>
          <a:solidFill>
            <a:schemeClr val="accent5">
              <a:lumMod val="75000"/>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微软雅黑" panose="020B0503020204020204" pitchFamily="34" charset="-122"/>
              <a:ea typeface="微软雅黑" panose="020B0503020204020204" pitchFamily="34" charset="-122"/>
              <a:cs typeface="Arial Unicode MS" panose="020B0604020202020204" pitchFamily="34" charset="-122"/>
            </a:endParaRPr>
          </a:p>
        </p:txBody>
      </p:sp>
      <p:sp>
        <p:nvSpPr>
          <p:cNvPr id="41" name="圆角矩形 40"/>
          <p:cNvSpPr/>
          <p:nvPr/>
        </p:nvSpPr>
        <p:spPr>
          <a:xfrm>
            <a:off x="4572000" y="957280"/>
            <a:ext cx="2564105" cy="310421"/>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b="1" dirty="0">
                <a:solidFill>
                  <a:schemeClr val="bg1"/>
                </a:solidFill>
              </a:rPr>
              <a:t>Add your title </a:t>
            </a:r>
            <a:endParaRPr lang="zh-CN" altLang="en-US" b="1" dirty="0">
              <a:solidFill>
                <a:schemeClr val="bg1"/>
              </a:solidFill>
            </a:endParaRPr>
          </a:p>
        </p:txBody>
      </p:sp>
      <p:sp>
        <p:nvSpPr>
          <p:cNvPr id="42" name="TextBox 19"/>
          <p:cNvSpPr txBox="1"/>
          <p:nvPr/>
        </p:nvSpPr>
        <p:spPr>
          <a:xfrm>
            <a:off x="4572000" y="1670673"/>
            <a:ext cx="1080120" cy="1384995"/>
          </a:xfrm>
          <a:prstGeom prst="rect">
            <a:avLst/>
          </a:prstGeom>
          <a:noFill/>
        </p:spPr>
        <p:txBody>
          <a:bodyPr wrap="square" rtlCol="0">
            <a:spAutoFit/>
          </a:bodyPr>
          <a:lstStyle/>
          <a:p>
            <a:pPr>
              <a:lnSpc>
                <a:spcPct val="150000"/>
              </a:lnSpc>
              <a:buClr>
                <a:schemeClr val="accent6">
                  <a:lumMod val="75000"/>
                </a:schemeClr>
              </a:buClr>
            </a:pPr>
            <a:r>
              <a:rPr lang="zh-CN" altLang="en-US" sz="1400" dirty="0" smtClean="0"/>
              <a:t>优点：确保避免了侵犯员工隐私的问题</a:t>
            </a:r>
            <a:endParaRPr lang="zh-CN" altLang="en-US" sz="1400" dirty="0"/>
          </a:p>
        </p:txBody>
      </p:sp>
      <p:sp>
        <p:nvSpPr>
          <p:cNvPr id="43" name="TextBox 19"/>
          <p:cNvSpPr txBox="1"/>
          <p:nvPr/>
        </p:nvSpPr>
        <p:spPr>
          <a:xfrm>
            <a:off x="6020639" y="1618253"/>
            <a:ext cx="1080120" cy="1708160"/>
          </a:xfrm>
          <a:prstGeom prst="rect">
            <a:avLst/>
          </a:prstGeom>
          <a:noFill/>
        </p:spPr>
        <p:txBody>
          <a:bodyPr wrap="square" rtlCol="0">
            <a:spAutoFit/>
          </a:bodyPr>
          <a:lstStyle/>
          <a:p>
            <a:pPr>
              <a:lnSpc>
                <a:spcPct val="150000"/>
              </a:lnSpc>
              <a:buClr>
                <a:schemeClr val="accent6">
                  <a:lumMod val="75000"/>
                </a:schemeClr>
              </a:buClr>
            </a:pPr>
            <a:r>
              <a:rPr lang="zh-CN" altLang="en-US" sz="1400" dirty="0" smtClean="0"/>
              <a:t>缺点：员工有可能不会反应真实状况，</a:t>
            </a:r>
            <a:r>
              <a:rPr lang="en-US" altLang="zh-CN" sz="1400" dirty="0" smtClean="0"/>
              <a:t>boss</a:t>
            </a:r>
            <a:r>
              <a:rPr lang="zh-CN" altLang="en-US" sz="1400" dirty="0" smtClean="0"/>
              <a:t>不一定会满意</a:t>
            </a:r>
            <a:endParaRPr lang="zh-CN" altLang="en-US" sz="1400" dirty="0"/>
          </a:p>
        </p:txBody>
      </p:sp>
      <p:cxnSp>
        <p:nvCxnSpPr>
          <p:cNvPr id="45" name="直接连接符 44"/>
          <p:cNvCxnSpPr/>
          <p:nvPr/>
        </p:nvCxnSpPr>
        <p:spPr>
          <a:xfrm>
            <a:off x="5854052" y="1533655"/>
            <a:ext cx="0" cy="2322615"/>
          </a:xfrm>
          <a:prstGeom prst="line">
            <a:avLst/>
          </a:prstGeom>
        </p:spPr>
        <p:style>
          <a:lnRef idx="1">
            <a:schemeClr val="accent1"/>
          </a:lnRef>
          <a:fillRef idx="0">
            <a:schemeClr val="accent1"/>
          </a:fillRef>
          <a:effectRef idx="0">
            <a:schemeClr val="accent1"/>
          </a:effectRef>
          <a:fontRef idx="minor">
            <a:schemeClr val="tx1"/>
          </a:fontRef>
        </p:style>
      </p:cxnSp>
      <p:grpSp>
        <p:nvGrpSpPr>
          <p:cNvPr id="46" name="组合 45"/>
          <p:cNvGrpSpPr/>
          <p:nvPr/>
        </p:nvGrpSpPr>
        <p:grpSpPr>
          <a:xfrm rot="5400000">
            <a:off x="245651" y="1444048"/>
            <a:ext cx="792088" cy="743236"/>
            <a:chOff x="3635896" y="2092618"/>
            <a:chExt cx="1130424" cy="1060704"/>
          </a:xfrm>
        </p:grpSpPr>
        <p:sp>
          <p:nvSpPr>
            <p:cNvPr id="47" name="等腰三角形 46"/>
            <p:cNvSpPr/>
            <p:nvPr/>
          </p:nvSpPr>
          <p:spPr>
            <a:xfrm rot="5400000">
              <a:off x="3778768" y="2165770"/>
              <a:ext cx="1060704" cy="914400"/>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等腰三角形 47"/>
            <p:cNvSpPr/>
            <p:nvPr/>
          </p:nvSpPr>
          <p:spPr>
            <a:xfrm rot="5400000">
              <a:off x="3562744" y="2165770"/>
              <a:ext cx="1060704" cy="914400"/>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9" name="文本框 48"/>
          <p:cNvSpPr txBox="1"/>
          <p:nvPr/>
        </p:nvSpPr>
        <p:spPr>
          <a:xfrm>
            <a:off x="251520" y="2355726"/>
            <a:ext cx="4108817" cy="646331"/>
          </a:xfrm>
          <a:prstGeom prst="rect">
            <a:avLst/>
          </a:prstGeom>
          <a:noFill/>
        </p:spPr>
        <p:txBody>
          <a:bodyPr wrap="none" rtlCol="0">
            <a:spAutoFit/>
          </a:bodyPr>
          <a:lstStyle/>
          <a:p>
            <a:r>
              <a:rPr lang="zh-CN" altLang="en-US" dirty="0" smtClean="0"/>
              <a:t>通过匿名问卷的形式，让员工自己反应</a:t>
            </a:r>
            <a:endParaRPr lang="en-US" altLang="zh-CN" dirty="0" smtClean="0"/>
          </a:p>
          <a:p>
            <a:r>
              <a:rPr lang="zh-CN" altLang="en-US" dirty="0" smtClean="0"/>
              <a:t>公司的现状和问题</a:t>
            </a:r>
            <a:endParaRPr lang="zh-CN" altLang="en-US" dirty="0"/>
          </a:p>
        </p:txBody>
      </p:sp>
    </p:spTree>
    <p:extLst>
      <p:ext uri="{BB962C8B-B14F-4D97-AF65-F5344CB8AC3E}">
        <p14:creationId xmlns:p14="http://schemas.microsoft.com/office/powerpoint/2010/main" val="2191004554"/>
      </p:ext>
    </p:extLst>
  </p:cSld>
  <p:clrMapOvr>
    <a:masterClrMapping/>
  </p:clrMapOvr>
  <mc:AlternateContent xmlns:mc="http://schemas.openxmlformats.org/markup-compatibility/2006">
    <mc:Choice xmlns:p14="http://schemas.microsoft.com/office/powerpoint/2010/main" Requires="p14">
      <p:transition p14:dur="100" advClick="0" advTm="0">
        <p:cut/>
      </p:transition>
    </mc:Choice>
    <mc:Fallback>
      <p:transition advClick="0" advTm="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750" fill="hold"/>
                                        <p:tgtEl>
                                          <p:spTgt spid="39"/>
                                        </p:tgtEl>
                                        <p:attrNameLst>
                                          <p:attrName>ppt_x</p:attrName>
                                        </p:attrNameLst>
                                      </p:cBhvr>
                                      <p:tavLst>
                                        <p:tav tm="0">
                                          <p:val>
                                            <p:strVal val="0-#ppt_w/2"/>
                                          </p:val>
                                        </p:tav>
                                        <p:tav tm="100000">
                                          <p:val>
                                            <p:strVal val="#ppt_x"/>
                                          </p:val>
                                        </p:tav>
                                      </p:tavLst>
                                    </p:anim>
                                    <p:anim calcmode="lin" valueType="num">
                                      <p:cBhvr additive="base">
                                        <p:cTn id="8" dur="750" fill="hold"/>
                                        <p:tgtEl>
                                          <p:spTgt spid="39"/>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42" presetClass="entr" presetSubtype="0" fill="hold" grpId="0" nodeType="after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1000"/>
                                        <p:tgtEl>
                                          <p:spTgt spid="41"/>
                                        </p:tgtEl>
                                      </p:cBhvr>
                                    </p:animEffect>
                                    <p:anim calcmode="lin" valueType="num">
                                      <p:cBhvr>
                                        <p:cTn id="13" dur="1000" fill="hold"/>
                                        <p:tgtEl>
                                          <p:spTgt spid="41"/>
                                        </p:tgtEl>
                                        <p:attrNameLst>
                                          <p:attrName>ppt_x</p:attrName>
                                        </p:attrNameLst>
                                      </p:cBhvr>
                                      <p:tavLst>
                                        <p:tav tm="0">
                                          <p:val>
                                            <p:strVal val="#ppt_x"/>
                                          </p:val>
                                        </p:tav>
                                        <p:tav tm="100000">
                                          <p:val>
                                            <p:strVal val="#ppt_x"/>
                                          </p:val>
                                        </p:tav>
                                      </p:tavLst>
                                    </p:anim>
                                    <p:anim calcmode="lin" valueType="num">
                                      <p:cBhvr>
                                        <p:cTn id="14" dur="1000" fill="hold"/>
                                        <p:tgtEl>
                                          <p:spTgt spid="41"/>
                                        </p:tgtEl>
                                        <p:attrNameLst>
                                          <p:attrName>ppt_y</p:attrName>
                                        </p:attrNameLst>
                                      </p:cBhvr>
                                      <p:tavLst>
                                        <p:tav tm="0">
                                          <p:val>
                                            <p:strVal val="#ppt_y+.1"/>
                                          </p:val>
                                        </p:tav>
                                        <p:tav tm="100000">
                                          <p:val>
                                            <p:strVal val="#ppt_y"/>
                                          </p:val>
                                        </p:tav>
                                      </p:tavLst>
                                    </p:anim>
                                  </p:childTnLst>
                                </p:cTn>
                              </p:par>
                            </p:childTnLst>
                          </p:cTn>
                        </p:par>
                        <p:par>
                          <p:cTn id="15" fill="hold">
                            <p:stCondLst>
                              <p:cond delay="1750"/>
                            </p:stCondLst>
                            <p:childTnLst>
                              <p:par>
                                <p:cTn id="16" presetID="42" presetClass="entr" presetSubtype="0" fill="hold" grpId="0" nodeType="after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1000"/>
                                        <p:tgtEl>
                                          <p:spTgt spid="42"/>
                                        </p:tgtEl>
                                      </p:cBhvr>
                                    </p:animEffect>
                                    <p:anim calcmode="lin" valueType="num">
                                      <p:cBhvr>
                                        <p:cTn id="19" dur="1000" fill="hold"/>
                                        <p:tgtEl>
                                          <p:spTgt spid="42"/>
                                        </p:tgtEl>
                                        <p:attrNameLst>
                                          <p:attrName>ppt_x</p:attrName>
                                        </p:attrNameLst>
                                      </p:cBhvr>
                                      <p:tavLst>
                                        <p:tav tm="0">
                                          <p:val>
                                            <p:strVal val="#ppt_x"/>
                                          </p:val>
                                        </p:tav>
                                        <p:tav tm="100000">
                                          <p:val>
                                            <p:strVal val="#ppt_x"/>
                                          </p:val>
                                        </p:tav>
                                      </p:tavLst>
                                    </p:anim>
                                    <p:anim calcmode="lin" valueType="num">
                                      <p:cBhvr>
                                        <p:cTn id="20" dur="1000" fill="hold"/>
                                        <p:tgtEl>
                                          <p:spTgt spid="42"/>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1000"/>
                                        <p:tgtEl>
                                          <p:spTgt spid="40"/>
                                        </p:tgtEl>
                                      </p:cBhvr>
                                    </p:animEffect>
                                    <p:anim calcmode="lin" valueType="num">
                                      <p:cBhvr>
                                        <p:cTn id="24" dur="1000" fill="hold"/>
                                        <p:tgtEl>
                                          <p:spTgt spid="40"/>
                                        </p:tgtEl>
                                        <p:attrNameLst>
                                          <p:attrName>ppt_x</p:attrName>
                                        </p:attrNameLst>
                                      </p:cBhvr>
                                      <p:tavLst>
                                        <p:tav tm="0">
                                          <p:val>
                                            <p:strVal val="#ppt_x"/>
                                          </p:val>
                                        </p:tav>
                                        <p:tav tm="100000">
                                          <p:val>
                                            <p:strVal val="#ppt_x"/>
                                          </p:val>
                                        </p:tav>
                                      </p:tavLst>
                                    </p:anim>
                                    <p:anim calcmode="lin" valueType="num">
                                      <p:cBhvr>
                                        <p:cTn id="25" dur="1000" fill="hold"/>
                                        <p:tgtEl>
                                          <p:spTgt spid="40"/>
                                        </p:tgtEl>
                                        <p:attrNameLst>
                                          <p:attrName>ppt_y</p:attrName>
                                        </p:attrNameLst>
                                      </p:cBhvr>
                                      <p:tavLst>
                                        <p:tav tm="0">
                                          <p:val>
                                            <p:strVal val="#ppt_y+.1"/>
                                          </p:val>
                                        </p:tav>
                                        <p:tav tm="100000">
                                          <p:val>
                                            <p:strVal val="#ppt_y"/>
                                          </p:val>
                                        </p:tav>
                                      </p:tavLst>
                                    </p:anim>
                                  </p:childTnLst>
                                </p:cTn>
                              </p:par>
                            </p:childTnLst>
                          </p:cTn>
                        </p:par>
                        <p:par>
                          <p:cTn id="26" fill="hold">
                            <p:stCondLst>
                              <p:cond delay="2750"/>
                            </p:stCondLst>
                            <p:childTnLst>
                              <p:par>
                                <p:cTn id="27" presetID="42" presetClass="entr" presetSubtype="0" fill="hold" grpId="0" nodeType="after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fade">
                                      <p:cBhvr>
                                        <p:cTn id="29" dur="1000"/>
                                        <p:tgtEl>
                                          <p:spTgt spid="43"/>
                                        </p:tgtEl>
                                      </p:cBhvr>
                                    </p:animEffect>
                                    <p:anim calcmode="lin" valueType="num">
                                      <p:cBhvr>
                                        <p:cTn id="30" dur="1000" fill="hold"/>
                                        <p:tgtEl>
                                          <p:spTgt spid="43"/>
                                        </p:tgtEl>
                                        <p:attrNameLst>
                                          <p:attrName>ppt_x</p:attrName>
                                        </p:attrNameLst>
                                      </p:cBhvr>
                                      <p:tavLst>
                                        <p:tav tm="0">
                                          <p:val>
                                            <p:strVal val="#ppt_x"/>
                                          </p:val>
                                        </p:tav>
                                        <p:tav tm="100000">
                                          <p:val>
                                            <p:strVal val="#ppt_x"/>
                                          </p:val>
                                        </p:tav>
                                      </p:tavLst>
                                    </p:anim>
                                    <p:anim calcmode="lin" valueType="num">
                                      <p:cBhvr>
                                        <p:cTn id="31" dur="1000" fill="hold"/>
                                        <p:tgtEl>
                                          <p:spTgt spid="43"/>
                                        </p:tgtEl>
                                        <p:attrNameLst>
                                          <p:attrName>ppt_y</p:attrName>
                                        </p:attrNameLst>
                                      </p:cBhvr>
                                      <p:tavLst>
                                        <p:tav tm="0">
                                          <p:val>
                                            <p:strVal val="#ppt_y+.1"/>
                                          </p:val>
                                        </p:tav>
                                        <p:tav tm="100000">
                                          <p:val>
                                            <p:strVal val="#ppt_y"/>
                                          </p:val>
                                        </p:tav>
                                      </p:tavLst>
                                    </p:anim>
                                  </p:childTnLst>
                                </p:cTn>
                              </p:par>
                            </p:childTnLst>
                          </p:cTn>
                        </p:par>
                        <p:par>
                          <p:cTn id="32" fill="hold">
                            <p:stCondLst>
                              <p:cond delay="3750"/>
                            </p:stCondLst>
                            <p:childTnLst>
                              <p:par>
                                <p:cTn id="33" presetID="2" presetClass="entr" presetSubtype="8" fill="hold" nodeType="afterEffect">
                                  <p:stCondLst>
                                    <p:cond delay="0"/>
                                  </p:stCondLst>
                                  <p:childTnLst>
                                    <p:set>
                                      <p:cBhvr>
                                        <p:cTn id="34" dur="1" fill="hold">
                                          <p:stCondLst>
                                            <p:cond delay="0"/>
                                          </p:stCondLst>
                                        </p:cTn>
                                        <p:tgtEl>
                                          <p:spTgt spid="46"/>
                                        </p:tgtEl>
                                        <p:attrNameLst>
                                          <p:attrName>style.visibility</p:attrName>
                                        </p:attrNameLst>
                                      </p:cBhvr>
                                      <p:to>
                                        <p:strVal val="visible"/>
                                      </p:to>
                                    </p:set>
                                    <p:anim calcmode="lin" valueType="num">
                                      <p:cBhvr additive="base">
                                        <p:cTn id="35" dur="1000" fill="hold"/>
                                        <p:tgtEl>
                                          <p:spTgt spid="46"/>
                                        </p:tgtEl>
                                        <p:attrNameLst>
                                          <p:attrName>ppt_x</p:attrName>
                                        </p:attrNameLst>
                                      </p:cBhvr>
                                      <p:tavLst>
                                        <p:tav tm="0">
                                          <p:val>
                                            <p:strVal val="0-#ppt_w/2"/>
                                          </p:val>
                                        </p:tav>
                                        <p:tav tm="100000">
                                          <p:val>
                                            <p:strVal val="#ppt_x"/>
                                          </p:val>
                                        </p:tav>
                                      </p:tavLst>
                                    </p:anim>
                                    <p:anim calcmode="lin" valueType="num">
                                      <p:cBhvr additive="base">
                                        <p:cTn id="36" dur="10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animBg="1"/>
      <p:bldP spid="41" grpId="0" animBg="1"/>
      <p:bldP spid="42" grpId="0"/>
      <p:bldP spid="4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p:cNvSpPr txBox="1"/>
          <p:nvPr/>
        </p:nvSpPr>
        <p:spPr>
          <a:xfrm>
            <a:off x="2483768" y="1275606"/>
            <a:ext cx="4248472" cy="1015663"/>
          </a:xfrm>
          <a:prstGeom prst="rect">
            <a:avLst/>
          </a:prstGeom>
          <a:noFill/>
        </p:spPr>
        <p:txBody>
          <a:bodyPr wrap="square" rtlCol="0">
            <a:spAutoFit/>
          </a:bodyPr>
          <a:lstStyle/>
          <a:p>
            <a:pPr algn="ctr"/>
            <a:r>
              <a:rPr lang="en-US" altLang="zh-CN" sz="6000" b="1" dirty="0" smtClean="0">
                <a:latin typeface="微软雅黑" pitchFamily="34" charset="-122"/>
                <a:ea typeface="微软雅黑" pitchFamily="34" charset="-122"/>
              </a:rPr>
              <a:t>Thank</a:t>
            </a:r>
            <a:r>
              <a:rPr lang="zh-CN" altLang="en-US" sz="6000" b="1" dirty="0">
                <a:latin typeface="微软雅黑" pitchFamily="34" charset="-122"/>
                <a:ea typeface="微软雅黑" pitchFamily="34" charset="-122"/>
              </a:rPr>
              <a:t> </a:t>
            </a:r>
            <a:r>
              <a:rPr lang="en-US" altLang="zh-CN" sz="6000" b="1" dirty="0" smtClean="0">
                <a:latin typeface="微软雅黑" pitchFamily="34" charset="-122"/>
                <a:ea typeface="微软雅黑" pitchFamily="34" charset="-122"/>
              </a:rPr>
              <a:t>You</a:t>
            </a:r>
            <a:endParaRPr lang="zh-CN" altLang="en-US" sz="6000" b="1" dirty="0">
              <a:latin typeface="微软雅黑" pitchFamily="34" charset="-122"/>
              <a:ea typeface="微软雅黑" pitchFamily="34" charset="-122"/>
            </a:endParaRPr>
          </a:p>
        </p:txBody>
      </p:sp>
    </p:spTree>
    <p:extLst>
      <p:ext uri="{BB962C8B-B14F-4D97-AF65-F5344CB8AC3E}">
        <p14:creationId xmlns:p14="http://schemas.microsoft.com/office/powerpoint/2010/main" val="3673710264"/>
      </p:ext>
    </p:extLst>
  </p:cSld>
  <p:clrMapOvr>
    <a:masterClrMapping/>
  </p:clrMapOvr>
  <mc:AlternateContent xmlns:mc="http://schemas.openxmlformats.org/markup-compatibility/2006" xmlns:p14="http://schemas.microsoft.com/office/powerpoint/2010/main">
    <mc:Choice Requires="p14">
      <p:transition p14:dur="250" advClick="0" advTm="0">
        <p:wipe/>
      </p:transition>
    </mc:Choice>
    <mc:Fallback xmlns="">
      <p:transition advClick="0" advTm="0">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8"/>
                                        </p:tgtEl>
                                        <p:attrNameLst>
                                          <p:attrName>ppt_y</p:attrName>
                                        </p:attrNameLst>
                                      </p:cBhvr>
                                      <p:tavLst>
                                        <p:tav tm="0">
                                          <p:val>
                                            <p:strVal val="#ppt_y"/>
                                          </p:val>
                                        </p:tav>
                                        <p:tav tm="100000">
                                          <p:val>
                                            <p:strVal val="#ppt_y"/>
                                          </p:val>
                                        </p:tav>
                                      </p:tavLst>
                                    </p:anim>
                                    <p:anim calcmode="lin" valueType="num">
                                      <p:cBhvr>
                                        <p:cTn id="9" dur="500" fill="hold"/>
                                        <p:tgtEl>
                                          <p:spTgt spid="3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6734"/>
            <a:ext cx="2699792" cy="5136766"/>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401463" y="2612770"/>
            <a:ext cx="1896866" cy="646331"/>
          </a:xfrm>
          <a:prstGeom prst="rect">
            <a:avLst/>
          </a:prstGeom>
          <a:noFill/>
        </p:spPr>
        <p:txBody>
          <a:bodyPr wrap="none" rtlCol="0">
            <a:spAutoFit/>
          </a:bodyPr>
          <a:lstStyle/>
          <a:p>
            <a:r>
              <a:rPr lang="en-US" altLang="zh-CN" sz="3600" b="1" dirty="0" smtClean="0">
                <a:solidFill>
                  <a:schemeClr val="accent6">
                    <a:lumMod val="75000"/>
                  </a:schemeClr>
                </a:solidFill>
              </a:rPr>
              <a:t>Contents</a:t>
            </a:r>
            <a:endParaRPr lang="zh-CN" altLang="en-US" sz="3600" b="1" dirty="0">
              <a:solidFill>
                <a:schemeClr val="accent6">
                  <a:lumMod val="75000"/>
                </a:schemeClr>
              </a:solidFill>
            </a:endParaRPr>
          </a:p>
        </p:txBody>
      </p:sp>
      <p:sp>
        <p:nvSpPr>
          <p:cNvPr id="7" name="TextBox 6"/>
          <p:cNvSpPr txBox="1"/>
          <p:nvPr/>
        </p:nvSpPr>
        <p:spPr>
          <a:xfrm>
            <a:off x="693306" y="1891133"/>
            <a:ext cx="1313180" cy="769441"/>
          </a:xfrm>
          <a:prstGeom prst="rect">
            <a:avLst/>
          </a:prstGeom>
          <a:solidFill>
            <a:schemeClr val="accent6">
              <a:lumMod val="75000"/>
            </a:schemeClr>
          </a:solidFill>
        </p:spPr>
        <p:txBody>
          <a:bodyPr wrap="none" rtlCol="0">
            <a:spAutoFit/>
          </a:bodyPr>
          <a:lstStyle/>
          <a:p>
            <a:r>
              <a:rPr lang="zh-CN" altLang="en-US" sz="4400" b="1" dirty="0" smtClean="0">
                <a:solidFill>
                  <a:schemeClr val="bg1"/>
                </a:solidFill>
                <a:latin typeface="微软雅黑" pitchFamily="34" charset="-122"/>
                <a:ea typeface="微软雅黑" pitchFamily="34" charset="-122"/>
              </a:rPr>
              <a:t>目錄</a:t>
            </a:r>
            <a:endParaRPr lang="zh-CN" altLang="en-US" sz="4400" b="1" dirty="0">
              <a:solidFill>
                <a:schemeClr val="bg1"/>
              </a:solidFill>
              <a:latin typeface="微软雅黑" pitchFamily="34" charset="-122"/>
              <a:ea typeface="微软雅黑" pitchFamily="34" charset="-122"/>
            </a:endParaRPr>
          </a:p>
        </p:txBody>
      </p:sp>
      <p:sp>
        <p:nvSpPr>
          <p:cNvPr id="9" name="椭圆 8"/>
          <p:cNvSpPr/>
          <p:nvPr/>
        </p:nvSpPr>
        <p:spPr>
          <a:xfrm>
            <a:off x="3563888" y="1416894"/>
            <a:ext cx="216024" cy="2160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3966276" y="1347441"/>
            <a:ext cx="4032448" cy="35493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accent6">
                    <a:lumMod val="75000"/>
                  </a:schemeClr>
                </a:solidFill>
              </a:rPr>
              <a:t>Dilemma</a:t>
            </a:r>
            <a:endParaRPr lang="zh-CN" altLang="zh-CN" b="1" dirty="0">
              <a:solidFill>
                <a:schemeClr val="accent6">
                  <a:lumMod val="75000"/>
                </a:schemeClr>
              </a:solidFill>
            </a:endParaRPr>
          </a:p>
        </p:txBody>
      </p:sp>
      <p:sp>
        <p:nvSpPr>
          <p:cNvPr id="11" name="椭圆 10"/>
          <p:cNvSpPr/>
          <p:nvPr/>
        </p:nvSpPr>
        <p:spPr>
          <a:xfrm>
            <a:off x="3563888" y="2008244"/>
            <a:ext cx="216024" cy="2160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3966276" y="1938791"/>
            <a:ext cx="4032448" cy="35493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chemeClr val="accent6">
                    <a:lumMod val="75000"/>
                  </a:schemeClr>
                </a:solidFill>
              </a:rPr>
              <a:t>Stakeholders</a:t>
            </a:r>
            <a:endParaRPr lang="zh-CN" altLang="en-US" b="1" dirty="0">
              <a:solidFill>
                <a:schemeClr val="accent6">
                  <a:lumMod val="75000"/>
                </a:schemeClr>
              </a:solidFill>
            </a:endParaRPr>
          </a:p>
        </p:txBody>
      </p:sp>
      <p:sp>
        <p:nvSpPr>
          <p:cNvPr id="13" name="椭圆 12"/>
          <p:cNvSpPr/>
          <p:nvPr/>
        </p:nvSpPr>
        <p:spPr>
          <a:xfrm>
            <a:off x="3563888" y="2570430"/>
            <a:ext cx="216024" cy="216024"/>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3966276" y="2500977"/>
            <a:ext cx="4032448" cy="35493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smtClean="0">
                <a:solidFill>
                  <a:schemeClr val="accent6">
                    <a:lumMod val="75000"/>
                  </a:schemeClr>
                </a:solidFill>
              </a:rPr>
              <a:t>Alternatives </a:t>
            </a:r>
            <a:r>
              <a:rPr lang="en-US" altLang="zh-CN" b="1" dirty="0">
                <a:solidFill>
                  <a:schemeClr val="accent6">
                    <a:lumMod val="75000"/>
                  </a:schemeClr>
                </a:solidFill>
              </a:rPr>
              <a:t>and consequences</a:t>
            </a:r>
            <a:endParaRPr lang="zh-CN" altLang="en-US" b="1" dirty="0">
              <a:solidFill>
                <a:schemeClr val="accent6">
                  <a:lumMod val="75000"/>
                </a:schemeClr>
              </a:solidFill>
            </a:endParaRPr>
          </a:p>
        </p:txBody>
      </p:sp>
    </p:spTree>
    <p:extLst>
      <p:ext uri="{BB962C8B-B14F-4D97-AF65-F5344CB8AC3E}">
        <p14:creationId xmlns:p14="http://schemas.microsoft.com/office/powerpoint/2010/main" val="3867541403"/>
      </p:ext>
    </p:extLst>
  </p:cSld>
  <p:clrMapOvr>
    <a:masterClrMapping/>
  </p:clrMapOvr>
  <p:transition spd="slow" advClick="0" advTm="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par>
                          <p:cTn id="21" fill="hold">
                            <p:stCondLst>
                              <p:cond delay="1500"/>
                            </p:stCondLst>
                            <p:childTnLst>
                              <p:par>
                                <p:cTn id="22" presetID="6" presetClass="entr" presetSubtype="16"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500"/>
                                        <p:tgtEl>
                                          <p:spTgt spid="9"/>
                                        </p:tgtEl>
                                      </p:cBhvr>
                                    </p:animEffect>
                                  </p:childTnLst>
                                </p:cTn>
                              </p:par>
                            </p:childTnLst>
                          </p:cTn>
                        </p:par>
                        <p:par>
                          <p:cTn id="25" fill="hold">
                            <p:stCondLst>
                              <p:cond delay="2000"/>
                            </p:stCondLst>
                            <p:childTnLst>
                              <p:par>
                                <p:cTn id="26" presetID="2" presetClass="entr" presetSubtype="2"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6" presetClass="entr" presetSubtype="16"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circle(in)">
                                      <p:cBhvr>
                                        <p:cTn id="33" dur="500"/>
                                        <p:tgtEl>
                                          <p:spTgt spid="11"/>
                                        </p:tgtEl>
                                      </p:cBhvr>
                                    </p:animEffect>
                                  </p:childTnLst>
                                </p:cTn>
                              </p:par>
                            </p:childTnLst>
                          </p:cTn>
                        </p:par>
                        <p:par>
                          <p:cTn id="34" fill="hold">
                            <p:stCondLst>
                              <p:cond delay="3000"/>
                            </p:stCondLst>
                            <p:childTnLst>
                              <p:par>
                                <p:cTn id="35" presetID="2" presetClass="entr" presetSubtype="2"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1+#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6" presetClass="entr" presetSubtype="16"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ircle(in)">
                                      <p:cBhvr>
                                        <p:cTn id="42" dur="500"/>
                                        <p:tgtEl>
                                          <p:spTgt spid="13"/>
                                        </p:tgtEl>
                                      </p:cBhvr>
                                    </p:animEffect>
                                  </p:childTnLst>
                                </p:cTn>
                              </p:par>
                            </p:childTnLst>
                          </p:cTn>
                        </p:par>
                        <p:par>
                          <p:cTn id="43" fill="hold">
                            <p:stCondLst>
                              <p:cond delay="4000"/>
                            </p:stCondLst>
                            <p:childTnLst>
                              <p:par>
                                <p:cTn id="44" presetID="2" presetClass="entr" presetSubtype="2"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1+#ppt_w/2"/>
                                          </p:val>
                                        </p:tav>
                                        <p:tav tm="100000">
                                          <p:val>
                                            <p:strVal val="#ppt_x"/>
                                          </p:val>
                                        </p:tav>
                                      </p:tavLst>
                                    </p:anim>
                                    <p:anim calcmode="lin" valueType="num">
                                      <p:cBhvr additive="base">
                                        <p:cTn id="4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P spid="9" grpId="0" animBg="1"/>
      <p:bldP spid="10" grpId="0" animBg="1"/>
      <p:bldP spid="11" grpId="0" animBg="1"/>
      <p:bldP spid="12" grpId="0" animBg="1"/>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366036"/>
            <a:ext cx="3203848" cy="523220"/>
          </a:xfrm>
          <a:prstGeom prst="rect">
            <a:avLst/>
          </a:prstGeom>
        </p:spPr>
        <p:txBody>
          <a:bodyPr wrap="square">
            <a:spAutoFit/>
          </a:bodyPr>
          <a:lstStyle/>
          <a:p>
            <a:r>
              <a:rPr lang="en-US" altLang="zh-CN" sz="2800" b="1" dirty="0">
                <a:solidFill>
                  <a:schemeClr val="bg1"/>
                </a:solidFill>
              </a:rPr>
              <a:t>Dilemma</a:t>
            </a:r>
            <a:endParaRPr lang="zh-CN" altLang="zh-CN" sz="2800" b="1" dirty="0">
              <a:solidFill>
                <a:schemeClr val="bg1"/>
              </a:solidFill>
            </a:endParaRPr>
          </a:p>
        </p:txBody>
      </p:sp>
      <p:grpSp>
        <p:nvGrpSpPr>
          <p:cNvPr id="7" name="组合 6"/>
          <p:cNvGrpSpPr/>
          <p:nvPr/>
        </p:nvGrpSpPr>
        <p:grpSpPr>
          <a:xfrm>
            <a:off x="630085" y="1203598"/>
            <a:ext cx="1440160" cy="1440160"/>
            <a:chOff x="630085" y="1203598"/>
            <a:chExt cx="1440160" cy="1440160"/>
          </a:xfrm>
        </p:grpSpPr>
        <p:sp>
          <p:nvSpPr>
            <p:cNvPr id="3" name="椭圆 2"/>
            <p:cNvSpPr/>
            <p:nvPr/>
          </p:nvSpPr>
          <p:spPr>
            <a:xfrm>
              <a:off x="630085" y="1203598"/>
              <a:ext cx="1440160" cy="144016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descr="C:\Users\Jonahs\Dropbox\Projects SCOTT\MEET Windows Azure\source\Background\tile-icon-bigdat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700" y="1485327"/>
              <a:ext cx="876930" cy="876702"/>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Box 4"/>
          <p:cNvSpPr txBox="1"/>
          <p:nvPr/>
        </p:nvSpPr>
        <p:spPr>
          <a:xfrm>
            <a:off x="2627784" y="1581929"/>
            <a:ext cx="5256584" cy="523220"/>
          </a:xfrm>
          <a:prstGeom prst="rect">
            <a:avLst/>
          </a:prstGeom>
          <a:noFill/>
        </p:spPr>
        <p:txBody>
          <a:bodyPr wrap="square" rtlCol="0">
            <a:spAutoFit/>
          </a:bodyPr>
          <a:lstStyle/>
          <a:p>
            <a:r>
              <a:rPr lang="en-US" altLang="zh-CN" sz="1400" dirty="0"/>
              <a:t>boss</a:t>
            </a:r>
            <a:r>
              <a:rPr lang="zh-CN" altLang="zh-CN" sz="1400" dirty="0"/>
              <a:t>想要了解公司的运作，希望能够更好地管理公司，同时员工在不知情的情况下会表现出最真实的状态</a:t>
            </a:r>
          </a:p>
        </p:txBody>
      </p:sp>
      <p:sp>
        <p:nvSpPr>
          <p:cNvPr id="6" name="矩形 5"/>
          <p:cNvSpPr/>
          <p:nvPr/>
        </p:nvSpPr>
        <p:spPr>
          <a:xfrm>
            <a:off x="2267744" y="1203598"/>
            <a:ext cx="1787669" cy="369332"/>
          </a:xfrm>
          <a:prstGeom prst="rect">
            <a:avLst/>
          </a:prstGeom>
        </p:spPr>
        <p:txBody>
          <a:bodyPr wrap="none">
            <a:spAutoFit/>
          </a:bodyPr>
          <a:lstStyle/>
          <a:p>
            <a:r>
              <a:rPr lang="en-US" altLang="zh-CN" b="1" dirty="0" smtClean="0">
                <a:solidFill>
                  <a:schemeClr val="accent6">
                    <a:lumMod val="75000"/>
                  </a:schemeClr>
                </a:solidFill>
              </a:rPr>
              <a:t>On the one hand</a:t>
            </a:r>
            <a:endParaRPr lang="zh-CN" altLang="en-US" b="1" dirty="0">
              <a:solidFill>
                <a:schemeClr val="accent6">
                  <a:lumMod val="75000"/>
                </a:schemeClr>
              </a:solidFill>
            </a:endParaRPr>
          </a:p>
        </p:txBody>
      </p:sp>
      <p:grpSp>
        <p:nvGrpSpPr>
          <p:cNvPr id="12" name="组合 11"/>
          <p:cNvGrpSpPr/>
          <p:nvPr/>
        </p:nvGrpSpPr>
        <p:grpSpPr>
          <a:xfrm>
            <a:off x="6804248" y="3219822"/>
            <a:ext cx="1080120" cy="1080120"/>
            <a:chOff x="6804248" y="3219822"/>
            <a:chExt cx="1080120" cy="1080120"/>
          </a:xfrm>
        </p:grpSpPr>
        <p:sp>
          <p:nvSpPr>
            <p:cNvPr id="8" name="椭圆 7"/>
            <p:cNvSpPr/>
            <p:nvPr/>
          </p:nvSpPr>
          <p:spPr>
            <a:xfrm>
              <a:off x="6804248" y="3219822"/>
              <a:ext cx="1080120" cy="108012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Freeform 14"/>
            <p:cNvSpPr>
              <a:spLocks noEditPoints="1"/>
            </p:cNvSpPr>
            <p:nvPr/>
          </p:nvSpPr>
          <p:spPr bwMode="black">
            <a:xfrm>
              <a:off x="7126472" y="3566406"/>
              <a:ext cx="501595" cy="445504"/>
            </a:xfrm>
            <a:custGeom>
              <a:avLst/>
              <a:gdLst>
                <a:gd name="T0" fmla="*/ 195 w 300"/>
                <a:gd name="T1" fmla="*/ 217 h 266"/>
                <a:gd name="T2" fmla="*/ 196 w 300"/>
                <a:gd name="T3" fmla="*/ 227 h 266"/>
                <a:gd name="T4" fmla="*/ 149 w 300"/>
                <a:gd name="T5" fmla="*/ 266 h 266"/>
                <a:gd name="T6" fmla="*/ 8 w 300"/>
                <a:gd name="T7" fmla="*/ 116 h 266"/>
                <a:gd name="T8" fmla="*/ 0 w 300"/>
                <a:gd name="T9" fmla="*/ 78 h 266"/>
                <a:gd name="T10" fmla="*/ 78 w 300"/>
                <a:gd name="T11" fmla="*/ 0 h 266"/>
                <a:gd name="T12" fmla="*/ 150 w 300"/>
                <a:gd name="T13" fmla="*/ 48 h 266"/>
                <a:gd name="T14" fmla="*/ 222 w 300"/>
                <a:gd name="T15" fmla="*/ 0 h 266"/>
                <a:gd name="T16" fmla="*/ 300 w 300"/>
                <a:gd name="T17" fmla="*/ 78 h 266"/>
                <a:gd name="T18" fmla="*/ 292 w 300"/>
                <a:gd name="T19" fmla="*/ 116 h 266"/>
                <a:gd name="T20" fmla="*/ 262 w 300"/>
                <a:gd name="T21" fmla="*/ 162 h 266"/>
                <a:gd name="T22" fmla="*/ 251 w 300"/>
                <a:gd name="T23" fmla="*/ 161 h 266"/>
                <a:gd name="T24" fmla="*/ 195 w 300"/>
                <a:gd name="T25" fmla="*/ 217 h 266"/>
                <a:gd name="T26" fmla="*/ 257 w 300"/>
                <a:gd name="T27" fmla="*/ 211 h 266"/>
                <a:gd name="T28" fmla="*/ 275 w 300"/>
                <a:gd name="T29" fmla="*/ 211 h 266"/>
                <a:gd name="T30" fmla="*/ 275 w 300"/>
                <a:gd name="T31" fmla="*/ 223 h 266"/>
                <a:gd name="T32" fmla="*/ 257 w 300"/>
                <a:gd name="T33" fmla="*/ 223 h 266"/>
                <a:gd name="T34" fmla="*/ 257 w 300"/>
                <a:gd name="T35" fmla="*/ 241 h 266"/>
                <a:gd name="T36" fmla="*/ 245 w 300"/>
                <a:gd name="T37" fmla="*/ 241 h 266"/>
                <a:gd name="T38" fmla="*/ 245 w 300"/>
                <a:gd name="T39" fmla="*/ 223 h 266"/>
                <a:gd name="T40" fmla="*/ 227 w 300"/>
                <a:gd name="T41" fmla="*/ 223 h 266"/>
                <a:gd name="T42" fmla="*/ 227 w 300"/>
                <a:gd name="T43" fmla="*/ 211 h 266"/>
                <a:gd name="T44" fmla="*/ 245 w 300"/>
                <a:gd name="T45" fmla="*/ 211 h 266"/>
                <a:gd name="T46" fmla="*/ 245 w 300"/>
                <a:gd name="T47" fmla="*/ 193 h 266"/>
                <a:gd name="T48" fmla="*/ 257 w 300"/>
                <a:gd name="T49" fmla="*/ 193 h 266"/>
                <a:gd name="T50" fmla="*/ 257 w 300"/>
                <a:gd name="T51" fmla="*/ 211 h 266"/>
                <a:gd name="T52" fmla="*/ 251 w 300"/>
                <a:gd name="T53" fmla="*/ 258 h 266"/>
                <a:gd name="T54" fmla="*/ 210 w 300"/>
                <a:gd name="T55" fmla="*/ 217 h 266"/>
                <a:gd name="T56" fmla="*/ 251 w 300"/>
                <a:gd name="T57" fmla="*/ 176 h 266"/>
                <a:gd name="T58" fmla="*/ 293 w 300"/>
                <a:gd name="T59" fmla="*/ 217 h 266"/>
                <a:gd name="T60" fmla="*/ 251 w 300"/>
                <a:gd name="T61" fmla="*/ 258 h 266"/>
                <a:gd name="T62" fmla="*/ 251 w 300"/>
                <a:gd name="T63" fmla="*/ 168 h 266"/>
                <a:gd name="T64" fmla="*/ 203 w 300"/>
                <a:gd name="T65" fmla="*/ 217 h 266"/>
                <a:gd name="T66" fmla="*/ 251 w 300"/>
                <a:gd name="T67" fmla="*/ 266 h 266"/>
                <a:gd name="T68" fmla="*/ 300 w 300"/>
                <a:gd name="T69" fmla="*/ 217 h 266"/>
                <a:gd name="T70" fmla="*/ 251 w 300"/>
                <a:gd name="T71" fmla="*/ 168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0" h="266">
                  <a:moveTo>
                    <a:pt x="195" y="217"/>
                  </a:moveTo>
                  <a:cubicBezTo>
                    <a:pt x="195" y="221"/>
                    <a:pt x="195" y="224"/>
                    <a:pt x="196" y="227"/>
                  </a:cubicBezTo>
                  <a:cubicBezTo>
                    <a:pt x="170" y="250"/>
                    <a:pt x="149" y="266"/>
                    <a:pt x="149" y="266"/>
                  </a:cubicBezTo>
                  <a:cubicBezTo>
                    <a:pt x="149" y="266"/>
                    <a:pt x="32" y="176"/>
                    <a:pt x="8" y="116"/>
                  </a:cubicBezTo>
                  <a:cubicBezTo>
                    <a:pt x="4" y="106"/>
                    <a:pt x="0" y="90"/>
                    <a:pt x="0" y="78"/>
                  </a:cubicBezTo>
                  <a:cubicBezTo>
                    <a:pt x="0" y="35"/>
                    <a:pt x="35" y="0"/>
                    <a:pt x="78" y="0"/>
                  </a:cubicBezTo>
                  <a:cubicBezTo>
                    <a:pt x="110" y="0"/>
                    <a:pt x="138" y="20"/>
                    <a:pt x="150" y="48"/>
                  </a:cubicBezTo>
                  <a:cubicBezTo>
                    <a:pt x="162" y="20"/>
                    <a:pt x="190" y="0"/>
                    <a:pt x="222" y="0"/>
                  </a:cubicBezTo>
                  <a:cubicBezTo>
                    <a:pt x="265" y="0"/>
                    <a:pt x="300" y="35"/>
                    <a:pt x="300" y="78"/>
                  </a:cubicBezTo>
                  <a:cubicBezTo>
                    <a:pt x="300" y="91"/>
                    <a:pt x="296" y="106"/>
                    <a:pt x="292" y="116"/>
                  </a:cubicBezTo>
                  <a:cubicBezTo>
                    <a:pt x="287" y="130"/>
                    <a:pt x="275" y="146"/>
                    <a:pt x="262" y="162"/>
                  </a:cubicBezTo>
                  <a:cubicBezTo>
                    <a:pt x="258" y="161"/>
                    <a:pt x="255" y="161"/>
                    <a:pt x="251" y="161"/>
                  </a:cubicBezTo>
                  <a:cubicBezTo>
                    <a:pt x="220" y="161"/>
                    <a:pt x="195" y="186"/>
                    <a:pt x="195" y="217"/>
                  </a:cubicBezTo>
                  <a:close/>
                  <a:moveTo>
                    <a:pt x="257" y="211"/>
                  </a:moveTo>
                  <a:cubicBezTo>
                    <a:pt x="275" y="211"/>
                    <a:pt x="275" y="211"/>
                    <a:pt x="275" y="211"/>
                  </a:cubicBezTo>
                  <a:cubicBezTo>
                    <a:pt x="275" y="223"/>
                    <a:pt x="275" y="223"/>
                    <a:pt x="275" y="223"/>
                  </a:cubicBezTo>
                  <a:cubicBezTo>
                    <a:pt x="257" y="223"/>
                    <a:pt x="257" y="223"/>
                    <a:pt x="257" y="223"/>
                  </a:cubicBezTo>
                  <a:cubicBezTo>
                    <a:pt x="257" y="241"/>
                    <a:pt x="257" y="241"/>
                    <a:pt x="257" y="241"/>
                  </a:cubicBezTo>
                  <a:cubicBezTo>
                    <a:pt x="245" y="241"/>
                    <a:pt x="245" y="241"/>
                    <a:pt x="245" y="241"/>
                  </a:cubicBezTo>
                  <a:cubicBezTo>
                    <a:pt x="245" y="223"/>
                    <a:pt x="245" y="223"/>
                    <a:pt x="245" y="223"/>
                  </a:cubicBezTo>
                  <a:cubicBezTo>
                    <a:pt x="227" y="223"/>
                    <a:pt x="227" y="223"/>
                    <a:pt x="227" y="223"/>
                  </a:cubicBezTo>
                  <a:cubicBezTo>
                    <a:pt x="227" y="211"/>
                    <a:pt x="227" y="211"/>
                    <a:pt x="227" y="211"/>
                  </a:cubicBezTo>
                  <a:cubicBezTo>
                    <a:pt x="245" y="211"/>
                    <a:pt x="245" y="211"/>
                    <a:pt x="245" y="211"/>
                  </a:cubicBezTo>
                  <a:cubicBezTo>
                    <a:pt x="245" y="193"/>
                    <a:pt x="245" y="193"/>
                    <a:pt x="245" y="193"/>
                  </a:cubicBezTo>
                  <a:cubicBezTo>
                    <a:pt x="257" y="193"/>
                    <a:pt x="257" y="193"/>
                    <a:pt x="257" y="193"/>
                  </a:cubicBezTo>
                  <a:lnTo>
                    <a:pt x="257" y="211"/>
                  </a:lnTo>
                  <a:close/>
                  <a:moveTo>
                    <a:pt x="251" y="258"/>
                  </a:moveTo>
                  <a:cubicBezTo>
                    <a:pt x="229" y="258"/>
                    <a:pt x="210" y="240"/>
                    <a:pt x="210" y="217"/>
                  </a:cubicBezTo>
                  <a:cubicBezTo>
                    <a:pt x="210" y="194"/>
                    <a:pt x="229" y="176"/>
                    <a:pt x="251" y="176"/>
                  </a:cubicBezTo>
                  <a:cubicBezTo>
                    <a:pt x="274" y="176"/>
                    <a:pt x="293" y="194"/>
                    <a:pt x="293" y="217"/>
                  </a:cubicBezTo>
                  <a:cubicBezTo>
                    <a:pt x="293" y="240"/>
                    <a:pt x="274" y="258"/>
                    <a:pt x="251" y="258"/>
                  </a:cubicBezTo>
                  <a:close/>
                  <a:moveTo>
                    <a:pt x="251" y="168"/>
                  </a:moveTo>
                  <a:cubicBezTo>
                    <a:pt x="224" y="168"/>
                    <a:pt x="203" y="190"/>
                    <a:pt x="203" y="217"/>
                  </a:cubicBezTo>
                  <a:cubicBezTo>
                    <a:pt x="203" y="244"/>
                    <a:pt x="224" y="266"/>
                    <a:pt x="251" y="266"/>
                  </a:cubicBezTo>
                  <a:cubicBezTo>
                    <a:pt x="278" y="266"/>
                    <a:pt x="300" y="244"/>
                    <a:pt x="300" y="217"/>
                  </a:cubicBezTo>
                  <a:cubicBezTo>
                    <a:pt x="300" y="190"/>
                    <a:pt x="278" y="168"/>
                    <a:pt x="251" y="168"/>
                  </a:cubicBezTo>
                  <a:close/>
                </a:path>
              </a:pathLst>
            </a:custGeom>
            <a:solidFill>
              <a:schemeClr val="bg1"/>
            </a:solidFill>
            <a:ln>
              <a:noFill/>
            </a:ln>
          </p:spPr>
          <p:txBody>
            <a:bodyPr vert="horz" wrap="square" lIns="83943" tIns="41972" rIns="83943" bIns="41972" numCol="1" anchor="t" anchorCtr="0" compatLnSpc="1">
              <a:prstTxWarp prst="textNoShape">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sz="1400">
                <a:latin typeface="Segoe UI" pitchFamily="34" charset="0"/>
              </a:endParaRPr>
            </a:p>
          </p:txBody>
        </p:sp>
      </p:grpSp>
      <p:sp>
        <p:nvSpPr>
          <p:cNvPr id="10" name="TextBox 9"/>
          <p:cNvSpPr txBox="1"/>
          <p:nvPr/>
        </p:nvSpPr>
        <p:spPr>
          <a:xfrm>
            <a:off x="1403648" y="3258243"/>
            <a:ext cx="5256584" cy="954107"/>
          </a:xfrm>
          <a:prstGeom prst="rect">
            <a:avLst/>
          </a:prstGeom>
          <a:noFill/>
        </p:spPr>
        <p:txBody>
          <a:bodyPr wrap="square" rtlCol="0">
            <a:spAutoFit/>
          </a:bodyPr>
          <a:lstStyle/>
          <a:p>
            <a:r>
              <a:rPr lang="zh-CN" altLang="zh-CN" sz="1400" dirty="0"/>
              <a:t>这种行为类似于对员工的监视，可能会侵犯员工的隐私权，失去员工的信任，同时在节目播放之后可能会对员工未来的工作以及家庭造成影响</a:t>
            </a:r>
          </a:p>
          <a:p>
            <a:r>
              <a:rPr lang="en-US" altLang="zh-CN" sz="1400" dirty="0"/>
              <a:t> </a:t>
            </a:r>
            <a:endParaRPr lang="zh-CN" altLang="zh-CN" sz="1400" dirty="0"/>
          </a:p>
        </p:txBody>
      </p:sp>
      <p:sp>
        <p:nvSpPr>
          <p:cNvPr id="11" name="矩形 10"/>
          <p:cNvSpPr/>
          <p:nvPr/>
        </p:nvSpPr>
        <p:spPr>
          <a:xfrm>
            <a:off x="1043608" y="2879912"/>
            <a:ext cx="1412566" cy="369332"/>
          </a:xfrm>
          <a:prstGeom prst="rect">
            <a:avLst/>
          </a:prstGeom>
        </p:spPr>
        <p:txBody>
          <a:bodyPr wrap="none">
            <a:spAutoFit/>
          </a:bodyPr>
          <a:lstStyle/>
          <a:p>
            <a:r>
              <a:rPr lang="en-US" altLang="zh-CN" b="1" dirty="0" smtClean="0">
                <a:solidFill>
                  <a:schemeClr val="accent5">
                    <a:lumMod val="75000"/>
                  </a:schemeClr>
                </a:solidFill>
              </a:rPr>
              <a:t>On the other</a:t>
            </a:r>
            <a:endParaRPr lang="zh-CN" altLang="en-US" b="1" dirty="0">
              <a:solidFill>
                <a:schemeClr val="accent5">
                  <a:lumMod val="75000"/>
                </a:schemeClr>
              </a:solidFill>
            </a:endParaRPr>
          </a:p>
        </p:txBody>
      </p:sp>
    </p:spTree>
    <p:extLst>
      <p:ext uri="{BB962C8B-B14F-4D97-AF65-F5344CB8AC3E}">
        <p14:creationId xmlns:p14="http://schemas.microsoft.com/office/powerpoint/2010/main" val="720883664"/>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25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childTnLst>
                          </p:cTn>
                        </p:par>
                        <p:par>
                          <p:cTn id="18" fill="hold">
                            <p:stCondLst>
                              <p:cond delay="2250"/>
                            </p:stCondLst>
                            <p:childTnLst>
                              <p:par>
                                <p:cTn id="19" presetID="10"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childTnLst>
                                </p:cTn>
                              </p:par>
                            </p:childTnLst>
                          </p:cTn>
                        </p:par>
                        <p:par>
                          <p:cTn id="22" fill="hold">
                            <p:stCondLst>
                              <p:cond delay="3250"/>
                            </p:stCondLst>
                            <p:childTnLst>
                              <p:par>
                                <p:cTn id="23" presetID="2" presetClass="entr" presetSubtype="2"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1+#ppt_w/2"/>
                                          </p:val>
                                        </p:tav>
                                        <p:tav tm="100000">
                                          <p:val>
                                            <p:strVal val="#ppt_x"/>
                                          </p:val>
                                        </p:tav>
                                      </p:tavLst>
                                    </p:anim>
                                    <p:anim calcmode="lin" valueType="num">
                                      <p:cBhvr additive="base">
                                        <p:cTn id="26" dur="500" fill="hold"/>
                                        <p:tgtEl>
                                          <p:spTgt spid="12"/>
                                        </p:tgtEl>
                                        <p:attrNameLst>
                                          <p:attrName>ppt_y</p:attrName>
                                        </p:attrNameLst>
                                      </p:cBhvr>
                                      <p:tavLst>
                                        <p:tav tm="0">
                                          <p:val>
                                            <p:strVal val="#ppt_y"/>
                                          </p:val>
                                        </p:tav>
                                        <p:tav tm="100000">
                                          <p:val>
                                            <p:strVal val="#ppt_y"/>
                                          </p:val>
                                        </p:tav>
                                      </p:tavLst>
                                    </p:anim>
                                  </p:childTnLst>
                                </p:cTn>
                              </p:par>
                            </p:childTnLst>
                          </p:cTn>
                        </p:par>
                        <p:par>
                          <p:cTn id="27" fill="hold">
                            <p:stCondLst>
                              <p:cond delay="3750"/>
                            </p:stCondLst>
                            <p:childTnLst>
                              <p:par>
                                <p:cTn id="28" presetID="10" presetClass="entr" presetSubtype="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childTnLst>
                                </p:cTn>
                              </p:par>
                            </p:childTnLst>
                          </p:cTn>
                        </p:par>
                        <p:par>
                          <p:cTn id="31" fill="hold">
                            <p:stCondLst>
                              <p:cond delay="4750"/>
                            </p:stCondLst>
                            <p:childTnLst>
                              <p:par>
                                <p:cTn id="32" presetID="10"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800" b="1" dirty="0" smtClean="0">
                <a:solidFill>
                  <a:schemeClr val="bg1"/>
                </a:solidFill>
              </a:rPr>
              <a:t>Stakeholder: Boss</a:t>
            </a:r>
            <a:endParaRPr lang="zh-CN" altLang="en-US" sz="2800" b="1" dirty="0" smtClean="0">
              <a:solidFill>
                <a:schemeClr val="bg1"/>
              </a:solidFill>
            </a:endParaRPr>
          </a:p>
        </p:txBody>
      </p:sp>
      <p:sp>
        <p:nvSpPr>
          <p:cNvPr id="10" name="矩形 5"/>
          <p:cNvSpPr/>
          <p:nvPr/>
        </p:nvSpPr>
        <p:spPr>
          <a:xfrm>
            <a:off x="539552" y="958976"/>
            <a:ext cx="1293303" cy="369332"/>
          </a:xfrm>
          <a:prstGeom prst="rect">
            <a:avLst/>
          </a:prstGeom>
        </p:spPr>
        <p:txBody>
          <a:bodyPr wrap="none">
            <a:spAutoFit/>
          </a:bodyPr>
          <a:lstStyle/>
          <a:p>
            <a:r>
              <a:rPr lang="en-US" altLang="zh-CN" b="1" dirty="0" smtClean="0">
                <a:solidFill>
                  <a:schemeClr val="accent6">
                    <a:lumMod val="75000"/>
                  </a:schemeClr>
                </a:solidFill>
              </a:rPr>
              <a:t>Advantages</a:t>
            </a:r>
            <a:endParaRPr lang="zh-CN" altLang="en-US" b="1" dirty="0">
              <a:solidFill>
                <a:schemeClr val="accent6">
                  <a:lumMod val="75000"/>
                </a:schemeClr>
              </a:solidFill>
            </a:endParaRPr>
          </a:p>
        </p:txBody>
      </p:sp>
      <p:sp>
        <p:nvSpPr>
          <p:cNvPr id="3" name="TextBox 2"/>
          <p:cNvSpPr txBox="1"/>
          <p:nvPr/>
        </p:nvSpPr>
        <p:spPr>
          <a:xfrm>
            <a:off x="467544" y="1328308"/>
            <a:ext cx="3240360" cy="3416320"/>
          </a:xfrm>
          <a:prstGeom prst="rect">
            <a:avLst/>
          </a:prstGeom>
          <a:noFill/>
        </p:spPr>
        <p:txBody>
          <a:bodyPr wrap="square" rtlCol="0">
            <a:spAutoFit/>
          </a:bodyPr>
          <a:lstStyle/>
          <a:p>
            <a:pPr marL="285750" lvl="0" indent="-285750">
              <a:buFont typeface="Wingdings" panose="05000000000000000000" pitchFamily="2" charset="2"/>
              <a:buChar char="l"/>
            </a:pPr>
            <a:r>
              <a:rPr lang="en-US" altLang="zh-CN" dirty="0" smtClean="0"/>
              <a:t>The boss can know </a:t>
            </a:r>
            <a:r>
              <a:rPr lang="en-US" altLang="zh-CN" dirty="0"/>
              <a:t>what first-line employees really think and really face</a:t>
            </a:r>
            <a:r>
              <a:rPr lang="en-US" altLang="zh-CN" dirty="0" smtClean="0"/>
              <a:t>, experiencing the same working condition.</a:t>
            </a:r>
            <a:r>
              <a:rPr lang="en-US" altLang="zh-CN" dirty="0"/>
              <a:t> In the view of controlling, being an undercover boss </a:t>
            </a:r>
            <a:r>
              <a:rPr lang="en-US" altLang="zh-CN" dirty="0" smtClean="0"/>
              <a:t>is good opportunity </a:t>
            </a:r>
            <a:r>
              <a:rPr lang="en-US" altLang="zh-CN" dirty="0"/>
              <a:t>for personal </a:t>
            </a:r>
            <a:r>
              <a:rPr lang="en-US" altLang="zh-CN" dirty="0" smtClean="0"/>
              <a:t>observation, which is the source of first-hand knowledge.</a:t>
            </a:r>
          </a:p>
          <a:p>
            <a:pPr marL="285750" lvl="0" indent="-285750">
              <a:buFont typeface="Wingdings" panose="05000000000000000000" pitchFamily="2" charset="2"/>
              <a:buChar char="l"/>
            </a:pPr>
            <a:endParaRPr lang="zh-CN" altLang="zh-CN" dirty="0"/>
          </a:p>
          <a:p>
            <a:pPr marL="285750" indent="-285750">
              <a:buFont typeface="Wingdings" panose="05000000000000000000" pitchFamily="2" charset="2"/>
              <a:buChar char="l"/>
            </a:pPr>
            <a:endParaRPr lang="zh-CN" altLang="en-US" dirty="0"/>
          </a:p>
        </p:txBody>
      </p:sp>
      <p:pic>
        <p:nvPicPr>
          <p:cNvPr id="12" name="Picture 11"/>
          <p:cNvPicPr/>
          <p:nvPr/>
        </p:nvPicPr>
        <p:blipFill rotWithShape="1">
          <a:blip r:embed="rId2" cstate="print">
            <a:extLst>
              <a:ext uri="{28A0092B-C50C-407E-A947-70E740481C1C}">
                <a14:useLocalDpi xmlns:a14="http://schemas.microsoft.com/office/drawing/2010/main" val="0"/>
              </a:ext>
            </a:extLst>
          </a:blip>
          <a:srcRect l="1161" t="17102" r="33565" b="25205"/>
          <a:stretch/>
        </p:blipFill>
        <p:spPr bwMode="auto">
          <a:xfrm>
            <a:off x="3995936" y="987574"/>
            <a:ext cx="4810974" cy="2304256"/>
          </a:xfrm>
          <a:prstGeom prst="rect">
            <a:avLst/>
          </a:prstGeom>
          <a:ln>
            <a:noFill/>
          </a:ln>
          <a:extLst>
            <a:ext uri="{53640926-AAD7-44D8-BBD7-CCE9431645EC}">
              <a14:shadowObscured xmlns:a14="http://schemas.microsoft.com/office/drawing/2010/main"/>
            </a:ext>
          </a:extLst>
        </p:spPr>
      </p:pic>
      <p:sp>
        <p:nvSpPr>
          <p:cNvPr id="4" name="Rectangle 3"/>
          <p:cNvSpPr/>
          <p:nvPr/>
        </p:nvSpPr>
        <p:spPr>
          <a:xfrm>
            <a:off x="3995936" y="3359633"/>
            <a:ext cx="4810974" cy="954107"/>
          </a:xfrm>
          <a:prstGeom prst="rect">
            <a:avLst/>
          </a:prstGeom>
        </p:spPr>
        <p:txBody>
          <a:bodyPr wrap="square">
            <a:spAutoFit/>
          </a:bodyPr>
          <a:lstStyle/>
          <a:p>
            <a:r>
              <a:rPr lang="en-US" altLang="zh-CN" sz="1400" dirty="0"/>
              <a:t>Figure. Undercover boss (left) at Modell's Sporting Goods is being trained how to use the loading rider by one of his first-line </a:t>
            </a:r>
            <a:r>
              <a:rPr lang="en-US" altLang="zh-CN" sz="1400" dirty="0" smtClean="0"/>
              <a:t>employees (right). </a:t>
            </a:r>
            <a:r>
              <a:rPr lang="en-US" altLang="zh-CN" sz="1400" dirty="0"/>
              <a:t>He </a:t>
            </a:r>
            <a:r>
              <a:rPr lang="en-US" altLang="zh-CN" sz="1400" dirty="0" smtClean="0"/>
              <a:t>admitted </a:t>
            </a:r>
            <a:r>
              <a:rPr lang="en-US" altLang="zh-CN" sz="1400" dirty="0"/>
              <a:t>that he didn’t imagine their work was so Labor-intensive and risky before he did it himself. </a:t>
            </a:r>
            <a:endParaRPr lang="zh-CN" altLang="zh-CN" sz="1400" dirty="0"/>
          </a:p>
        </p:txBody>
      </p:sp>
    </p:spTree>
    <p:extLst>
      <p:ext uri="{BB962C8B-B14F-4D97-AF65-F5344CB8AC3E}">
        <p14:creationId xmlns:p14="http://schemas.microsoft.com/office/powerpoint/2010/main" val="2841929559"/>
      </p:ext>
    </p:extLst>
  </p:cSld>
  <p:clrMapOvr>
    <a:masterClrMapping/>
  </p:clrMapOvr>
  <mc:AlternateContent xmlns:mc="http://schemas.openxmlformats.org/markup-compatibility/2006">
    <mc:Choice xmlns:p14="http://schemas.microsoft.com/office/powerpoint/2010/main" Requires="p14">
      <p:transition p14:dur="100" advClick="0" advTm="0">
        <p:cut/>
      </p:transition>
    </mc:Choice>
    <mc:Fallback>
      <p:transition advClick="0" advTm="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800" b="1" dirty="0" smtClean="0">
                <a:solidFill>
                  <a:schemeClr val="bg1"/>
                </a:solidFill>
              </a:rPr>
              <a:t>Stakeholder: Boss</a:t>
            </a:r>
            <a:endParaRPr lang="zh-CN" altLang="en-US" sz="2800" b="1" dirty="0" smtClean="0">
              <a:solidFill>
                <a:schemeClr val="bg1"/>
              </a:solidFill>
            </a:endParaRPr>
          </a:p>
        </p:txBody>
      </p:sp>
      <p:sp>
        <p:nvSpPr>
          <p:cNvPr id="10" name="矩形 5"/>
          <p:cNvSpPr/>
          <p:nvPr/>
        </p:nvSpPr>
        <p:spPr>
          <a:xfrm>
            <a:off x="539552" y="958976"/>
            <a:ext cx="1293303" cy="369332"/>
          </a:xfrm>
          <a:prstGeom prst="rect">
            <a:avLst/>
          </a:prstGeom>
        </p:spPr>
        <p:txBody>
          <a:bodyPr wrap="none">
            <a:spAutoFit/>
          </a:bodyPr>
          <a:lstStyle/>
          <a:p>
            <a:r>
              <a:rPr lang="en-US" altLang="zh-CN" b="1" dirty="0" smtClean="0">
                <a:solidFill>
                  <a:schemeClr val="accent6">
                    <a:lumMod val="75000"/>
                  </a:schemeClr>
                </a:solidFill>
              </a:rPr>
              <a:t>Advantages</a:t>
            </a:r>
            <a:endParaRPr lang="zh-CN" altLang="en-US" b="1" dirty="0">
              <a:solidFill>
                <a:schemeClr val="accent6">
                  <a:lumMod val="75000"/>
                </a:schemeClr>
              </a:solidFill>
            </a:endParaRPr>
          </a:p>
        </p:txBody>
      </p:sp>
      <p:sp>
        <p:nvSpPr>
          <p:cNvPr id="3" name="TextBox 2"/>
          <p:cNvSpPr txBox="1"/>
          <p:nvPr/>
        </p:nvSpPr>
        <p:spPr>
          <a:xfrm>
            <a:off x="467544" y="1328308"/>
            <a:ext cx="3024336" cy="3416320"/>
          </a:xfrm>
          <a:prstGeom prst="rect">
            <a:avLst/>
          </a:prstGeom>
          <a:noFill/>
        </p:spPr>
        <p:txBody>
          <a:bodyPr wrap="square" rtlCol="0">
            <a:spAutoFit/>
          </a:bodyPr>
          <a:lstStyle/>
          <a:p>
            <a:pPr marL="285750" lvl="0" indent="-285750">
              <a:buFont typeface="Wingdings" panose="05000000000000000000" pitchFamily="2" charset="2"/>
              <a:buChar char="l"/>
            </a:pPr>
            <a:r>
              <a:rPr lang="en-US" altLang="zh-CN" dirty="0" smtClean="0"/>
              <a:t>Sharing their first-hand experience can make the employees feel that the boss is no more distant and cares about them, which earns the boss good reputation support.</a:t>
            </a:r>
            <a:endParaRPr lang="en-US" altLang="zh-CN" dirty="0"/>
          </a:p>
          <a:p>
            <a:pPr marL="285750" lvl="0" indent="-285750">
              <a:buFont typeface="Wingdings" panose="05000000000000000000" pitchFamily="2" charset="2"/>
              <a:buChar char="l"/>
            </a:pPr>
            <a:r>
              <a:rPr lang="en-US" altLang="zh-CN" dirty="0" smtClean="0"/>
              <a:t>The organization can enjoy more popularity if the boss performed well in the TV series.</a:t>
            </a:r>
            <a:endParaRPr lang="zh-CN" altLang="zh-CN" dirty="0"/>
          </a:p>
          <a:p>
            <a:pPr marL="285750" indent="-285750">
              <a:buFont typeface="Wingdings" panose="05000000000000000000" pitchFamily="2" charset="2"/>
              <a:buChar char="l"/>
            </a:pPr>
            <a:endParaRPr lang="zh-CN" altLang="en-US" dirty="0"/>
          </a:p>
        </p:txBody>
      </p:sp>
      <p:sp>
        <p:nvSpPr>
          <p:cNvPr id="4" name="Rectangle 3"/>
          <p:cNvSpPr/>
          <p:nvPr/>
        </p:nvSpPr>
        <p:spPr>
          <a:xfrm>
            <a:off x="6876256" y="977165"/>
            <a:ext cx="1800200" cy="1384995"/>
          </a:xfrm>
          <a:prstGeom prst="rect">
            <a:avLst/>
          </a:prstGeom>
        </p:spPr>
        <p:txBody>
          <a:bodyPr wrap="square">
            <a:spAutoFit/>
          </a:bodyPr>
          <a:lstStyle/>
          <a:p>
            <a:r>
              <a:rPr lang="en-US" altLang="zh-CN" sz="1400" dirty="0"/>
              <a:t>Figure. </a:t>
            </a:r>
            <a:r>
              <a:rPr lang="en-US" altLang="zh-CN" sz="1400" dirty="0" smtClean="0"/>
              <a:t>The boss shared his experience and feelings with his employees and received great applaud from them.</a:t>
            </a:r>
            <a:endParaRPr lang="zh-CN" altLang="zh-CN" sz="1400" dirty="0"/>
          </a:p>
        </p:txBody>
      </p:sp>
      <p:pic>
        <p:nvPicPr>
          <p:cNvPr id="2" name="Picture 1" descr="Undercover Boss Modell's Sporting Goods - YouTube - Google Chrome"/>
          <p:cNvPicPr>
            <a:picLocks noChangeAspect="1"/>
          </p:cNvPicPr>
          <p:nvPr/>
        </p:nvPicPr>
        <p:blipFill rotWithShape="1">
          <a:blip r:embed="rId2">
            <a:extLst>
              <a:ext uri="{28A0092B-C50C-407E-A947-70E740481C1C}">
                <a14:useLocalDpi xmlns:a14="http://schemas.microsoft.com/office/drawing/2010/main" val="0"/>
              </a:ext>
            </a:extLst>
          </a:blip>
          <a:srcRect l="25447" t="12201" r="43123" b="48600"/>
          <a:stretch/>
        </p:blipFill>
        <p:spPr>
          <a:xfrm>
            <a:off x="3790439" y="729075"/>
            <a:ext cx="2664296" cy="1881173"/>
          </a:xfrm>
          <a:prstGeom prst="rect">
            <a:avLst/>
          </a:prstGeom>
        </p:spPr>
      </p:pic>
      <p:pic>
        <p:nvPicPr>
          <p:cNvPr id="5" name="Picture 4" descr="Undercover Boss Modell's Sporting Goods - YouTube - Google Chrome"/>
          <p:cNvPicPr>
            <a:picLocks noChangeAspect="1"/>
          </p:cNvPicPr>
          <p:nvPr/>
        </p:nvPicPr>
        <p:blipFill rotWithShape="1">
          <a:blip r:embed="rId3">
            <a:extLst>
              <a:ext uri="{28A0092B-C50C-407E-A947-70E740481C1C}">
                <a14:useLocalDpi xmlns:a14="http://schemas.microsoft.com/office/drawing/2010/main" val="0"/>
              </a:ext>
            </a:extLst>
          </a:blip>
          <a:srcRect l="17505" t="12201" r="39697" b="48600"/>
          <a:stretch/>
        </p:blipFill>
        <p:spPr>
          <a:xfrm>
            <a:off x="3790439" y="2610248"/>
            <a:ext cx="3888433" cy="2016224"/>
          </a:xfrm>
          <a:prstGeom prst="rect">
            <a:avLst/>
          </a:prstGeom>
        </p:spPr>
      </p:pic>
    </p:spTree>
    <p:extLst>
      <p:ext uri="{BB962C8B-B14F-4D97-AF65-F5344CB8AC3E}">
        <p14:creationId xmlns:p14="http://schemas.microsoft.com/office/powerpoint/2010/main" val="2468413946"/>
      </p:ext>
    </p:extLst>
  </p:cSld>
  <p:clrMapOvr>
    <a:masterClrMapping/>
  </p:clrMapOvr>
  <mc:AlternateContent xmlns:mc="http://schemas.openxmlformats.org/markup-compatibility/2006">
    <mc:Choice xmlns:p14="http://schemas.microsoft.com/office/powerpoint/2010/main" Requires="p14">
      <p:transition p14:dur="100" advClick="0" advTm="0">
        <p:cut/>
      </p:transition>
    </mc:Choice>
    <mc:Fallback>
      <p:transition advClick="0" advTm="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366036"/>
            <a:ext cx="3203848" cy="523220"/>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800" b="1" dirty="0" smtClean="0">
                <a:solidFill>
                  <a:schemeClr val="bg1"/>
                </a:solidFill>
              </a:rPr>
              <a:t>Stakeholder: Boss</a:t>
            </a:r>
            <a:endParaRPr lang="zh-CN" altLang="en-US" sz="2800" b="1" dirty="0" smtClean="0">
              <a:solidFill>
                <a:schemeClr val="bg1"/>
              </a:solidFill>
            </a:endParaRPr>
          </a:p>
        </p:txBody>
      </p:sp>
      <p:sp>
        <p:nvSpPr>
          <p:cNvPr id="10" name="矩形 5"/>
          <p:cNvSpPr/>
          <p:nvPr/>
        </p:nvSpPr>
        <p:spPr>
          <a:xfrm>
            <a:off x="539552" y="958976"/>
            <a:ext cx="1561005" cy="369332"/>
          </a:xfrm>
          <a:prstGeom prst="rect">
            <a:avLst/>
          </a:prstGeom>
        </p:spPr>
        <p:txBody>
          <a:bodyPr wrap="none">
            <a:spAutoFit/>
          </a:bodyPr>
          <a:lstStyle/>
          <a:p>
            <a:r>
              <a:rPr lang="en-US" altLang="zh-CN" b="1" dirty="0" smtClean="0">
                <a:solidFill>
                  <a:schemeClr val="accent6">
                    <a:lumMod val="75000"/>
                  </a:schemeClr>
                </a:solidFill>
              </a:rPr>
              <a:t>Disadvantages</a:t>
            </a:r>
            <a:endParaRPr lang="zh-CN" altLang="en-US" b="1" dirty="0">
              <a:solidFill>
                <a:schemeClr val="accent6">
                  <a:lumMod val="75000"/>
                </a:schemeClr>
              </a:solidFill>
            </a:endParaRPr>
          </a:p>
        </p:txBody>
      </p:sp>
      <p:sp>
        <p:nvSpPr>
          <p:cNvPr id="3" name="TextBox 2"/>
          <p:cNvSpPr txBox="1"/>
          <p:nvPr/>
        </p:nvSpPr>
        <p:spPr>
          <a:xfrm>
            <a:off x="539552" y="1406251"/>
            <a:ext cx="3354053" cy="2585323"/>
          </a:xfrm>
          <a:prstGeom prst="rect">
            <a:avLst/>
          </a:prstGeom>
          <a:noFill/>
        </p:spPr>
        <p:txBody>
          <a:bodyPr wrap="square" rtlCol="0">
            <a:spAutoFit/>
          </a:bodyPr>
          <a:lstStyle/>
          <a:p>
            <a:pPr marL="285750" lvl="0" indent="-285750">
              <a:buFont typeface="Wingdings" panose="05000000000000000000" pitchFamily="2" charset="2"/>
              <a:buChar char="l"/>
            </a:pPr>
            <a:r>
              <a:rPr lang="en-US" altLang="zh-CN" dirty="0"/>
              <a:t>May be grudged by some of employees because of the indecent way of surveillance. Further consequences includes distrust in workplace</a:t>
            </a:r>
            <a:r>
              <a:rPr lang="en-US" altLang="zh-CN" dirty="0" smtClean="0"/>
              <a:t>.</a:t>
            </a:r>
          </a:p>
          <a:p>
            <a:pPr marL="285750" lvl="0" indent="-285750">
              <a:buFont typeface="Wingdings" panose="05000000000000000000" pitchFamily="2" charset="2"/>
              <a:buChar char="l"/>
            </a:pPr>
            <a:endParaRPr lang="en-US" altLang="zh-CN" dirty="0" smtClean="0"/>
          </a:p>
          <a:p>
            <a:pPr marL="285750" lvl="0" indent="-285750">
              <a:buFont typeface="Wingdings" panose="05000000000000000000" pitchFamily="2" charset="2"/>
              <a:buChar char="l"/>
            </a:pPr>
            <a:r>
              <a:rPr lang="en-US" altLang="zh-CN" dirty="0"/>
              <a:t>May have safety concern since the boss is in fact not </a:t>
            </a:r>
            <a:r>
              <a:rPr lang="en-US" altLang="zh-CN" dirty="0" smtClean="0"/>
              <a:t>well trained </a:t>
            </a:r>
            <a:r>
              <a:rPr lang="en-US" altLang="zh-CN" dirty="0"/>
              <a:t>to be first-line worker.</a:t>
            </a:r>
            <a:endParaRPr lang="zh-CN" altLang="en-US" dirty="0"/>
          </a:p>
        </p:txBody>
      </p:sp>
      <p:pic>
        <p:nvPicPr>
          <p:cNvPr id="12" name="Picture 11"/>
          <p:cNvPicPr/>
          <p:nvPr/>
        </p:nvPicPr>
        <p:blipFill rotWithShape="1">
          <a:blip r:embed="rId2" cstate="print">
            <a:extLst>
              <a:ext uri="{28A0092B-C50C-407E-A947-70E740481C1C}">
                <a14:useLocalDpi xmlns:a14="http://schemas.microsoft.com/office/drawing/2010/main" val="0"/>
              </a:ext>
            </a:extLst>
          </a:blip>
          <a:srcRect l="16898" t="23466" r="17668" b="23610"/>
          <a:stretch/>
        </p:blipFill>
        <p:spPr bwMode="auto">
          <a:xfrm>
            <a:off x="4283968" y="1131590"/>
            <a:ext cx="4608512" cy="2244171"/>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5004048" y="3507854"/>
            <a:ext cx="2952328" cy="523220"/>
          </a:xfrm>
          <a:prstGeom prst="rect">
            <a:avLst/>
          </a:prstGeom>
        </p:spPr>
        <p:txBody>
          <a:bodyPr wrap="square">
            <a:spAutoFit/>
          </a:bodyPr>
          <a:lstStyle/>
          <a:p>
            <a:pPr lvl="0" algn="just">
              <a:spcAft>
                <a:spcPts val="0"/>
              </a:spcAft>
            </a:pPr>
            <a:r>
              <a:rPr lang="en-US" altLang="zh-CN" sz="1400" kern="100" dirty="0" smtClean="0">
                <a:latin typeface="Calibri" panose="020F0502020204030204" pitchFamily="34" charset="0"/>
                <a:cs typeface="Times New Roman" panose="02020603050405020304" pitchFamily="18" charset="0"/>
              </a:rPr>
              <a:t>Figure. The boss (left) nearly hurt himself when riding the loading rider.</a:t>
            </a:r>
            <a:endParaRPr lang="zh-CN" altLang="zh-CN" sz="14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7882393"/>
      </p:ext>
    </p:extLst>
  </p:cSld>
  <p:clrMapOvr>
    <a:masterClrMapping/>
  </p:clrMapOvr>
  <mc:AlternateContent xmlns:mc="http://schemas.openxmlformats.org/markup-compatibility/2006">
    <mc:Choice xmlns:p14="http://schemas.microsoft.com/office/powerpoint/2010/main" Requires="p14">
      <p:transition p14:dur="100" advClick="0" advTm="0">
        <p:cut/>
      </p:transition>
    </mc:Choice>
    <mc:Fallback>
      <p:transition advClick="0" advTm="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9961" y="458339"/>
            <a:ext cx="4139952" cy="461665"/>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400" b="1" dirty="0" smtClean="0">
                <a:solidFill>
                  <a:schemeClr val="bg1"/>
                </a:solidFill>
              </a:rPr>
              <a:t>Stakeholder: </a:t>
            </a:r>
            <a:r>
              <a:rPr lang="en-US" altLang="zh-CN" sz="2400" b="1" dirty="0" smtClean="0">
                <a:solidFill>
                  <a:schemeClr val="bg1"/>
                </a:solidFill>
              </a:rPr>
              <a:t>Employees</a:t>
            </a:r>
            <a:endParaRPr lang="zh-CN" altLang="en-US" sz="2400" b="1" dirty="0" smtClean="0">
              <a:solidFill>
                <a:schemeClr val="bg1"/>
              </a:solidFill>
            </a:endParaRPr>
          </a:p>
        </p:txBody>
      </p:sp>
      <p:sp>
        <p:nvSpPr>
          <p:cNvPr id="10" name="矩形 5"/>
          <p:cNvSpPr/>
          <p:nvPr/>
        </p:nvSpPr>
        <p:spPr>
          <a:xfrm>
            <a:off x="539552" y="958976"/>
            <a:ext cx="1293303" cy="369332"/>
          </a:xfrm>
          <a:prstGeom prst="rect">
            <a:avLst/>
          </a:prstGeom>
        </p:spPr>
        <p:txBody>
          <a:bodyPr wrap="none">
            <a:spAutoFit/>
          </a:bodyPr>
          <a:lstStyle/>
          <a:p>
            <a:r>
              <a:rPr lang="en-US" altLang="zh-CN" b="1" dirty="0" smtClean="0">
                <a:solidFill>
                  <a:schemeClr val="accent6">
                    <a:lumMod val="75000"/>
                  </a:schemeClr>
                </a:solidFill>
              </a:rPr>
              <a:t>Advantages</a:t>
            </a:r>
            <a:endParaRPr lang="zh-CN" altLang="en-US" b="1" dirty="0">
              <a:solidFill>
                <a:schemeClr val="accent6">
                  <a:lumMod val="75000"/>
                </a:schemeClr>
              </a:solidFill>
            </a:endParaRPr>
          </a:p>
        </p:txBody>
      </p:sp>
      <p:sp>
        <p:nvSpPr>
          <p:cNvPr id="3" name="TextBox 2"/>
          <p:cNvSpPr txBox="1"/>
          <p:nvPr/>
        </p:nvSpPr>
        <p:spPr>
          <a:xfrm>
            <a:off x="464703" y="1563638"/>
            <a:ext cx="2736303" cy="2308324"/>
          </a:xfrm>
          <a:prstGeom prst="rect">
            <a:avLst/>
          </a:prstGeom>
          <a:noFill/>
        </p:spPr>
        <p:txBody>
          <a:bodyPr wrap="square" rtlCol="0">
            <a:spAutoFit/>
          </a:bodyPr>
          <a:lstStyle/>
          <a:p>
            <a:pPr marL="285750" lvl="0" indent="-285750">
              <a:buFont typeface="Wingdings" panose="05000000000000000000" pitchFamily="2" charset="2"/>
              <a:buChar char="l"/>
            </a:pPr>
            <a:r>
              <a:rPr lang="en-US" altLang="zh-CN" dirty="0" smtClean="0"/>
              <a:t>Those who work hard and really care for the organization recognized by the undercover boss would possibly get promoted with other rewards.</a:t>
            </a:r>
          </a:p>
          <a:p>
            <a:pPr marL="285750" lvl="0" indent="-285750">
              <a:buFont typeface="Wingdings" panose="05000000000000000000" pitchFamily="2" charset="2"/>
              <a:buChar char="l"/>
            </a:pPr>
            <a:endParaRPr lang="en-US" altLang="zh-CN" dirty="0" smtClean="0"/>
          </a:p>
        </p:txBody>
      </p:sp>
      <p:pic>
        <p:nvPicPr>
          <p:cNvPr id="2" name="Picture 1" descr="Undercover Boss Modell's Sporting Goods - YouTube - Google Chrome"/>
          <p:cNvPicPr>
            <a:picLocks noChangeAspect="1"/>
          </p:cNvPicPr>
          <p:nvPr/>
        </p:nvPicPr>
        <p:blipFill rotWithShape="1">
          <a:blip r:embed="rId2">
            <a:extLst>
              <a:ext uri="{28A0092B-C50C-407E-A947-70E740481C1C}">
                <a14:useLocalDpi xmlns:a14="http://schemas.microsoft.com/office/drawing/2010/main" val="0"/>
              </a:ext>
            </a:extLst>
          </a:blip>
          <a:srcRect l="16713" t="12201" r="39697" b="48600"/>
          <a:stretch/>
        </p:blipFill>
        <p:spPr>
          <a:xfrm>
            <a:off x="3635896" y="913668"/>
            <a:ext cx="5083278" cy="2587850"/>
          </a:xfrm>
          <a:prstGeom prst="rect">
            <a:avLst/>
          </a:prstGeom>
        </p:spPr>
      </p:pic>
      <p:sp>
        <p:nvSpPr>
          <p:cNvPr id="8" name="TextBox 7"/>
          <p:cNvSpPr txBox="1"/>
          <p:nvPr/>
        </p:nvSpPr>
        <p:spPr>
          <a:xfrm>
            <a:off x="4283968" y="3651870"/>
            <a:ext cx="4104456" cy="738664"/>
          </a:xfrm>
          <a:prstGeom prst="rect">
            <a:avLst/>
          </a:prstGeom>
          <a:noFill/>
        </p:spPr>
        <p:txBody>
          <a:bodyPr wrap="square" rtlCol="0">
            <a:spAutoFit/>
          </a:bodyPr>
          <a:lstStyle/>
          <a:p>
            <a:pPr lvl="0"/>
            <a:r>
              <a:rPr lang="en-US" altLang="zh-CN" sz="1400" dirty="0" smtClean="0"/>
              <a:t>Figure. The manger (right)  who supervised the store the undercover boss (left) was working for got promoted because of his dedication to his work.</a:t>
            </a:r>
          </a:p>
        </p:txBody>
      </p:sp>
    </p:spTree>
    <p:extLst>
      <p:ext uri="{BB962C8B-B14F-4D97-AF65-F5344CB8AC3E}">
        <p14:creationId xmlns:p14="http://schemas.microsoft.com/office/powerpoint/2010/main" val="1451533444"/>
      </p:ext>
    </p:extLst>
  </p:cSld>
  <p:clrMapOvr>
    <a:masterClrMapping/>
  </p:clrMapOvr>
  <mc:AlternateContent xmlns:mc="http://schemas.openxmlformats.org/markup-compatibility/2006">
    <mc:Choice xmlns:p14="http://schemas.microsoft.com/office/powerpoint/2010/main" Requires="p14">
      <p:transition p14:dur="100" advClick="0" advTm="0">
        <p:cut/>
      </p:transition>
    </mc:Choice>
    <mc:Fallback>
      <p:transition advClick="0" advTm="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9961" y="458339"/>
            <a:ext cx="4139952" cy="461665"/>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400" b="1" dirty="0" smtClean="0">
                <a:solidFill>
                  <a:schemeClr val="bg1"/>
                </a:solidFill>
              </a:rPr>
              <a:t>Stakeholder: </a:t>
            </a:r>
            <a:r>
              <a:rPr lang="en-US" altLang="zh-CN" sz="2400" b="1" dirty="0" smtClean="0">
                <a:solidFill>
                  <a:schemeClr val="bg1"/>
                </a:solidFill>
              </a:rPr>
              <a:t>Employees</a:t>
            </a:r>
            <a:endParaRPr lang="zh-CN" altLang="en-US" sz="2400" b="1" dirty="0" smtClean="0">
              <a:solidFill>
                <a:schemeClr val="bg1"/>
              </a:solidFill>
            </a:endParaRPr>
          </a:p>
        </p:txBody>
      </p:sp>
      <p:sp>
        <p:nvSpPr>
          <p:cNvPr id="10" name="矩形 5"/>
          <p:cNvSpPr/>
          <p:nvPr/>
        </p:nvSpPr>
        <p:spPr>
          <a:xfrm>
            <a:off x="539552" y="958976"/>
            <a:ext cx="1293303" cy="369332"/>
          </a:xfrm>
          <a:prstGeom prst="rect">
            <a:avLst/>
          </a:prstGeom>
        </p:spPr>
        <p:txBody>
          <a:bodyPr wrap="none">
            <a:spAutoFit/>
          </a:bodyPr>
          <a:lstStyle/>
          <a:p>
            <a:r>
              <a:rPr lang="en-US" altLang="zh-CN" b="1" dirty="0">
                <a:solidFill>
                  <a:schemeClr val="accent6">
                    <a:lumMod val="75000"/>
                  </a:schemeClr>
                </a:solidFill>
              </a:rPr>
              <a:t>A</a:t>
            </a:r>
            <a:r>
              <a:rPr lang="en-US" altLang="zh-CN" b="1" dirty="0" smtClean="0">
                <a:solidFill>
                  <a:schemeClr val="accent6">
                    <a:lumMod val="75000"/>
                  </a:schemeClr>
                </a:solidFill>
              </a:rPr>
              <a:t>dvantages</a:t>
            </a:r>
            <a:endParaRPr lang="zh-CN" altLang="en-US" b="1" dirty="0">
              <a:solidFill>
                <a:schemeClr val="accent6">
                  <a:lumMod val="75000"/>
                </a:schemeClr>
              </a:solidFill>
            </a:endParaRPr>
          </a:p>
        </p:txBody>
      </p:sp>
      <p:sp>
        <p:nvSpPr>
          <p:cNvPr id="3" name="TextBox 2"/>
          <p:cNvSpPr txBox="1"/>
          <p:nvPr/>
        </p:nvSpPr>
        <p:spPr>
          <a:xfrm>
            <a:off x="467544" y="1563638"/>
            <a:ext cx="3027177" cy="2308324"/>
          </a:xfrm>
          <a:prstGeom prst="rect">
            <a:avLst/>
          </a:prstGeom>
          <a:noFill/>
        </p:spPr>
        <p:txBody>
          <a:bodyPr wrap="square" rtlCol="0">
            <a:spAutoFit/>
          </a:bodyPr>
          <a:lstStyle/>
          <a:p>
            <a:pPr marL="285750" lvl="0" indent="-285750">
              <a:buFont typeface="Wingdings" panose="05000000000000000000" pitchFamily="2" charset="2"/>
              <a:buChar char="l"/>
            </a:pPr>
            <a:r>
              <a:rPr lang="en-US" altLang="zh-CN" dirty="0"/>
              <a:t>After the boss suffered from their working condition, the boss would likely to change the policies and reward systems </a:t>
            </a:r>
            <a:r>
              <a:rPr lang="en-US" altLang="zh-CN" dirty="0" smtClean="0"/>
              <a:t>to solve their problems so that they could enjoy better workplace.</a:t>
            </a:r>
          </a:p>
        </p:txBody>
      </p:sp>
      <p:sp>
        <p:nvSpPr>
          <p:cNvPr id="8" name="TextBox 7"/>
          <p:cNvSpPr txBox="1"/>
          <p:nvPr/>
        </p:nvSpPr>
        <p:spPr>
          <a:xfrm>
            <a:off x="4319972" y="3435846"/>
            <a:ext cx="4320480" cy="1169551"/>
          </a:xfrm>
          <a:prstGeom prst="rect">
            <a:avLst/>
          </a:prstGeom>
          <a:noFill/>
        </p:spPr>
        <p:txBody>
          <a:bodyPr wrap="square" rtlCol="0">
            <a:spAutoFit/>
          </a:bodyPr>
          <a:lstStyle/>
          <a:p>
            <a:pPr lvl="0"/>
            <a:r>
              <a:rPr lang="en-US" altLang="zh-CN" sz="1400" dirty="0" smtClean="0"/>
              <a:t>Figure. </a:t>
            </a:r>
            <a:r>
              <a:rPr lang="en-US" altLang="zh-CN" sz="1400" dirty="0"/>
              <a:t>“I will let my company to become some place that the people feel good about come to work at, feeling that if they work hard, they will be recognized and rewarded. Right now it's not the case. And I feel horrible.” </a:t>
            </a:r>
            <a:r>
              <a:rPr lang="en-US" altLang="zh-CN" sz="1400" dirty="0" smtClean="0"/>
              <a:t>said the boss after he learned employees’ trouble.</a:t>
            </a:r>
          </a:p>
        </p:txBody>
      </p:sp>
      <p:pic>
        <p:nvPicPr>
          <p:cNvPr id="7" name="Picture 6"/>
          <p:cNvPicPr/>
          <p:nvPr/>
        </p:nvPicPr>
        <p:blipFill rotWithShape="1">
          <a:blip r:embed="rId2">
            <a:extLst>
              <a:ext uri="{28A0092B-C50C-407E-A947-70E740481C1C}">
                <a14:useLocalDpi xmlns:a14="http://schemas.microsoft.com/office/drawing/2010/main" val="0"/>
              </a:ext>
            </a:extLst>
          </a:blip>
          <a:srcRect l="16901" t="23267" r="34913" b="24011"/>
          <a:stretch/>
        </p:blipFill>
        <p:spPr bwMode="auto">
          <a:xfrm>
            <a:off x="4427984" y="932679"/>
            <a:ext cx="4104456" cy="244827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19388304"/>
      </p:ext>
    </p:extLst>
  </p:cSld>
  <p:clrMapOvr>
    <a:masterClrMapping/>
  </p:clrMapOvr>
  <mc:AlternateContent xmlns:mc="http://schemas.openxmlformats.org/markup-compatibility/2006">
    <mc:Choice xmlns:p14="http://schemas.microsoft.com/office/powerpoint/2010/main" Requires="p14">
      <p:transition p14:dur="100" advClick="0" advTm="0">
        <p:cut/>
      </p:transition>
    </mc:Choice>
    <mc:Fallback>
      <p:transition advClick="0" advTm="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9961" y="458339"/>
            <a:ext cx="4139952" cy="461665"/>
          </a:xfrm>
          <a:prstGeom prst="rect">
            <a:avLst/>
          </a:prstGeom>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2400" b="1" dirty="0" smtClean="0">
                <a:solidFill>
                  <a:schemeClr val="bg1"/>
                </a:solidFill>
              </a:rPr>
              <a:t>Stakeholder: </a:t>
            </a:r>
            <a:r>
              <a:rPr lang="en-US" altLang="zh-CN" sz="2400" b="1" dirty="0" smtClean="0">
                <a:solidFill>
                  <a:schemeClr val="bg1"/>
                </a:solidFill>
              </a:rPr>
              <a:t>Employees</a:t>
            </a:r>
            <a:endParaRPr lang="zh-CN" altLang="en-US" sz="2400" b="1" dirty="0" smtClean="0">
              <a:solidFill>
                <a:schemeClr val="bg1"/>
              </a:solidFill>
            </a:endParaRPr>
          </a:p>
        </p:txBody>
      </p:sp>
      <p:sp>
        <p:nvSpPr>
          <p:cNvPr id="10" name="矩形 5"/>
          <p:cNvSpPr/>
          <p:nvPr/>
        </p:nvSpPr>
        <p:spPr>
          <a:xfrm>
            <a:off x="539552" y="958976"/>
            <a:ext cx="1561005" cy="369332"/>
          </a:xfrm>
          <a:prstGeom prst="rect">
            <a:avLst/>
          </a:prstGeom>
        </p:spPr>
        <p:txBody>
          <a:bodyPr wrap="none">
            <a:spAutoFit/>
          </a:bodyPr>
          <a:lstStyle/>
          <a:p>
            <a:r>
              <a:rPr lang="en-US" altLang="zh-CN" b="1" dirty="0" smtClean="0">
                <a:solidFill>
                  <a:schemeClr val="accent6">
                    <a:lumMod val="75000"/>
                  </a:schemeClr>
                </a:solidFill>
              </a:rPr>
              <a:t>Disadvantages</a:t>
            </a:r>
            <a:endParaRPr lang="zh-CN" altLang="en-US" b="1" dirty="0">
              <a:solidFill>
                <a:schemeClr val="accent6">
                  <a:lumMod val="75000"/>
                </a:schemeClr>
              </a:solidFill>
            </a:endParaRPr>
          </a:p>
        </p:txBody>
      </p:sp>
      <p:sp>
        <p:nvSpPr>
          <p:cNvPr id="3" name="TextBox 2"/>
          <p:cNvSpPr txBox="1"/>
          <p:nvPr/>
        </p:nvSpPr>
        <p:spPr>
          <a:xfrm>
            <a:off x="467544" y="1491630"/>
            <a:ext cx="3027177" cy="2585323"/>
          </a:xfrm>
          <a:prstGeom prst="rect">
            <a:avLst/>
          </a:prstGeom>
          <a:noFill/>
        </p:spPr>
        <p:txBody>
          <a:bodyPr wrap="square" rtlCol="0">
            <a:spAutoFit/>
          </a:bodyPr>
          <a:lstStyle/>
          <a:p>
            <a:pPr marL="285750" lvl="0" indent="-285750">
              <a:buFont typeface="Wingdings" panose="05000000000000000000" pitchFamily="2" charset="2"/>
              <a:buChar char="l"/>
            </a:pPr>
            <a:r>
              <a:rPr lang="en-US" altLang="zh-CN" dirty="0" smtClean="0"/>
              <a:t>Those who failed to fulfill their responsibilities got caught may lose their jobs as well as their faces if captured by cameras and broadcast.</a:t>
            </a:r>
          </a:p>
          <a:p>
            <a:pPr marL="285750" lvl="0" indent="-285750">
              <a:buFont typeface="Wingdings" panose="05000000000000000000" pitchFamily="2" charset="2"/>
              <a:buChar char="l"/>
            </a:pPr>
            <a:endParaRPr lang="en-US" altLang="zh-CN" dirty="0"/>
          </a:p>
          <a:p>
            <a:pPr marL="285750" lvl="0" indent="-285750">
              <a:buFont typeface="Wingdings" panose="05000000000000000000" pitchFamily="2" charset="2"/>
              <a:buChar char="l"/>
            </a:pPr>
            <a:endParaRPr lang="en-US" altLang="zh-CN" dirty="0"/>
          </a:p>
          <a:p>
            <a:pPr lvl="0"/>
            <a:endParaRPr lang="en-US" altLang="zh-CN" dirty="0" smtClean="0"/>
          </a:p>
        </p:txBody>
      </p:sp>
      <p:sp>
        <p:nvSpPr>
          <p:cNvPr id="2" name="Rectangle 1"/>
          <p:cNvSpPr/>
          <p:nvPr/>
        </p:nvSpPr>
        <p:spPr>
          <a:xfrm>
            <a:off x="3851920" y="1491630"/>
            <a:ext cx="1944216" cy="1477328"/>
          </a:xfrm>
          <a:prstGeom prst="rect">
            <a:avLst/>
          </a:prstGeom>
        </p:spPr>
        <p:txBody>
          <a:bodyPr wrap="square">
            <a:spAutoFit/>
          </a:bodyPr>
          <a:lstStyle/>
          <a:p>
            <a:pPr marL="285750" lvl="0" indent="-285750">
              <a:buFont typeface="Wingdings" panose="05000000000000000000" pitchFamily="2" charset="2"/>
              <a:buChar char="l"/>
            </a:pPr>
            <a:r>
              <a:rPr lang="en-US" altLang="zh-CN" dirty="0"/>
              <a:t>Employees may feel they lose their privacy at work and can’t work as normal.</a:t>
            </a:r>
          </a:p>
        </p:txBody>
      </p:sp>
      <p:sp>
        <p:nvSpPr>
          <p:cNvPr id="4" name="Rectangle 3"/>
          <p:cNvSpPr/>
          <p:nvPr/>
        </p:nvSpPr>
        <p:spPr>
          <a:xfrm>
            <a:off x="6300192" y="1491630"/>
            <a:ext cx="2592288" cy="1477328"/>
          </a:xfrm>
          <a:prstGeom prst="rect">
            <a:avLst/>
          </a:prstGeom>
        </p:spPr>
        <p:txBody>
          <a:bodyPr wrap="square">
            <a:spAutoFit/>
          </a:bodyPr>
          <a:lstStyle/>
          <a:p>
            <a:pPr marL="285750" lvl="0" indent="-285750">
              <a:buFont typeface="Wingdings" panose="05000000000000000000" pitchFamily="2" charset="2"/>
              <a:buChar char="l"/>
            </a:pPr>
            <a:r>
              <a:rPr lang="en-US" altLang="zh-CN" dirty="0" smtClean="0"/>
              <a:t>They may also worry about </a:t>
            </a:r>
            <a:r>
              <a:rPr lang="en-US" altLang="zh-CN" dirty="0"/>
              <a:t>the recurrence </a:t>
            </a:r>
            <a:r>
              <a:rPr lang="en-US" altLang="zh-CN" dirty="0" smtClean="0"/>
              <a:t>about the undercover boss and become sensitive at workplace.</a:t>
            </a:r>
            <a:endParaRPr lang="en-US" altLang="zh-CN" dirty="0"/>
          </a:p>
        </p:txBody>
      </p:sp>
    </p:spTree>
    <p:extLst>
      <p:ext uri="{BB962C8B-B14F-4D97-AF65-F5344CB8AC3E}">
        <p14:creationId xmlns:p14="http://schemas.microsoft.com/office/powerpoint/2010/main" val="3239649848"/>
      </p:ext>
    </p:extLst>
  </p:cSld>
  <p:clrMapOvr>
    <a:masterClrMapping/>
  </p:clrMapOvr>
  <mc:AlternateContent xmlns:mc="http://schemas.openxmlformats.org/markup-compatibility/2006">
    <mc:Choice xmlns:p14="http://schemas.microsoft.com/office/powerpoint/2010/main" Requires="p14">
      <p:transition p14:dur="100" advClick="0" advTm="0">
        <p:cut/>
      </p:transition>
    </mc:Choice>
    <mc:Fallback>
      <p:transition advClick="0" advTm="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636</TotalTime>
  <Words>842</Words>
  <Application>Microsoft Office PowerPoint</Application>
  <PresentationFormat>On-screen Show (16:9)</PresentationFormat>
  <Paragraphs>73</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 Unicode MS</vt:lpstr>
      <vt:lpstr>宋体</vt:lpstr>
      <vt:lpstr>微软雅黑</vt:lpstr>
      <vt:lpstr>Arial</vt:lpstr>
      <vt:lpstr>Calibri</vt:lpstr>
      <vt:lpstr>Segoe UI</vt:lpstr>
      <vt:lpstr>Times New Roman</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jenny</dc:creator>
  <cp:lastModifiedBy>Eitima</cp:lastModifiedBy>
  <cp:revision>63</cp:revision>
  <dcterms:modified xsi:type="dcterms:W3CDTF">2016-06-08T09:57:03Z</dcterms:modified>
</cp:coreProperties>
</file>