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95" r:id="rId3"/>
    <p:sldId id="293" r:id="rId4"/>
    <p:sldId id="400" r:id="rId5"/>
    <p:sldId id="399" r:id="rId6"/>
    <p:sldId id="401" r:id="rId7"/>
    <p:sldId id="402" r:id="rId8"/>
    <p:sldId id="403" r:id="rId9"/>
    <p:sldId id="404" r:id="rId10"/>
    <p:sldId id="405" r:id="rId11"/>
    <p:sldId id="406" r:id="rId12"/>
    <p:sldId id="407" r:id="rId13"/>
    <p:sldId id="408" r:id="rId14"/>
    <p:sldId id="410" r:id="rId15"/>
    <p:sldId id="411" r:id="rId16"/>
    <p:sldId id="412" r:id="rId17"/>
    <p:sldId id="374" r:id="rId18"/>
    <p:sldId id="413" r:id="rId19"/>
    <p:sldId id="414" r:id="rId20"/>
    <p:sldId id="415" r:id="rId21"/>
    <p:sldId id="416" r:id="rId22"/>
    <p:sldId id="417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1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529" autoAdjust="0"/>
  </p:normalViewPr>
  <p:slideViewPr>
    <p:cSldViewPr snapToGrid="0" snapToObjects="1">
      <p:cViewPr varScale="1">
        <p:scale>
          <a:sx n="115" d="100"/>
          <a:sy n="115" d="100"/>
        </p:scale>
        <p:origin x="396" y="12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220778-41CB-4CAC-AF27-712688BE0B6C}" type="datetimeFigureOut">
              <a:rPr lang="zh-CN" altLang="en-US" smtClean="0"/>
              <a:t>2018/11/16</a:t>
            </a:fld>
            <a:endParaRPr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/>
              <a:t>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743062-5445-4A8F-9741-73A104AA0CC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17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743062-5445-4A8F-9741-73A104AA0CC6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854457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743062-5445-4A8F-9741-73A104AA0CC6}" type="slidenum">
              <a:rPr lang="zh-CN" altLang="en-US" smtClean="0"/>
              <a:t>19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89197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743062-5445-4A8F-9741-73A104AA0CC6}" type="slidenum">
              <a:rPr lang="zh-CN" altLang="en-US" smtClean="0"/>
              <a:t>21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126679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743062-5445-4A8F-9741-73A104AA0CC6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423766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743062-5445-4A8F-9741-73A104AA0CC6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58926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743062-5445-4A8F-9741-73A104AA0CC6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72286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743062-5445-4A8F-9741-73A104AA0CC6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585245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743062-5445-4A8F-9741-73A104AA0CC6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494486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743062-5445-4A8F-9741-73A104AA0CC6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113871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743062-5445-4A8F-9741-73A104AA0CC6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062338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743062-5445-4A8F-9741-73A104AA0CC6}" type="slidenum">
              <a:rPr lang="zh-CN" altLang="en-US" smtClean="0"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918173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599" y="1295401"/>
            <a:ext cx="10970684" cy="1927225"/>
          </a:xfrm>
        </p:spPr>
        <p:txBody>
          <a:bodyPr tIns="0" bIns="0" anchor="b" anchorCtr="0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 para editar título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599" y="3307976"/>
            <a:ext cx="10970684" cy="1066800"/>
          </a:xfrm>
        </p:spPr>
        <p:txBody>
          <a:bodyPr tIns="0" bIns="0"/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Haga clic para modificar el estilo de subtítulo del patrón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11/16/2018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1057091" y="5804647"/>
            <a:ext cx="367088" cy="6771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sz="4400" dirty="0">
                <a:solidFill>
                  <a:schemeClr val="accent1"/>
                </a:solidFill>
                <a:latin typeface="Wingdings" pitchFamily="2" charset="2"/>
              </a:rPr>
              <a:t>S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11/16/2018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1001"/>
            <a:ext cx="4679577" cy="2209800"/>
          </a:xfrm>
        </p:spPr>
        <p:txBody>
          <a:bodyPr anchor="b"/>
          <a:lstStyle>
            <a:lvl1pPr algn="l">
              <a:defRPr sz="4400" b="0"/>
            </a:lvl1pPr>
          </a:lstStyle>
          <a:p>
            <a:r>
              <a:rPr lang="en-US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05600" y="273051"/>
            <a:ext cx="4876800" cy="585311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649071"/>
            <a:ext cx="4679577" cy="3388192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79BC7E7-EA8E-4DA7-915E-CC098D9BADCB}" type="datetimeFigureOut">
              <a:rPr lang="en-US" smtClean="0"/>
              <a:t>11/16/2018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con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5234" y="381001"/>
            <a:ext cx="4847167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 para editar título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35234" y="2649071"/>
            <a:ext cx="4847167" cy="3505667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79BC7E7-EA8E-4DA7-915E-CC098D9BADCB}" type="datetimeFigureOut">
              <a:rPr lang="en-US" smtClean="0"/>
              <a:t>11/16/2018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304800" y="1143000"/>
            <a:ext cx="5689600" cy="4267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Arrastre la imagen al marcador de posición o haga clic en el icono para agregar</a:t>
            </a:r>
            <a:endParaRPr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imágenes con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5234" y="381001"/>
            <a:ext cx="4847167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 para editar título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35234" y="2649071"/>
            <a:ext cx="4847167" cy="3505667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79BC7E7-EA8E-4DA7-915E-CC098D9BADCB}" type="datetimeFigureOut">
              <a:rPr lang="en-US" smtClean="0"/>
              <a:t>11/16/2018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1320800" y="2590800"/>
            <a:ext cx="4673600" cy="3505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Arrastre la imagen al marcador de posición o haga clic en el icono para agregar</a:t>
            </a:r>
            <a:endParaRPr dirty="0"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3306234" y="1260475"/>
            <a:ext cx="1672167" cy="12541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Arrastre la imagen al marcador de posición o haga clic en el icono para agregar</a:t>
            </a:r>
            <a:endParaRPr dirty="0"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359834" y="762000"/>
            <a:ext cx="2789767" cy="20923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Arrastre la imagen al marcador de posición o haga clic en el icono para agregar</a:t>
            </a:r>
            <a:endParaRPr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1" y="2568389"/>
            <a:ext cx="10970684" cy="3468875"/>
          </a:xfrm>
        </p:spPr>
        <p:txBody>
          <a:bodyPr vert="eaVert"/>
          <a:lstStyle>
            <a:lvl5pPr>
              <a:defRPr/>
            </a:lvl5pPr>
            <a:lvl6pPr marL="1719072">
              <a:defRPr/>
            </a:lvl6pPr>
            <a:lvl7pPr marL="1719072">
              <a:defRPr/>
            </a:lvl7pPr>
            <a:lvl8pPr marL="1719072">
              <a:defRPr/>
            </a:lvl8pPr>
            <a:lvl9pPr marL="1719072">
              <a:defRPr/>
            </a:lvl9pPr>
          </a:lstStyle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11/16/2018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274639"/>
            <a:ext cx="2032000" cy="5851525"/>
          </a:xfrm>
        </p:spPr>
        <p:txBody>
          <a:bodyPr vert="eaVert" anchor="t" anchorCtr="0"/>
          <a:lstStyle/>
          <a:p>
            <a:r>
              <a:rPr lang="en-US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416859"/>
            <a:ext cx="8026400" cy="561564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11/16/2018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err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11/16/2018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11/16/2018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36695"/>
            <a:ext cx="8534400" cy="1362075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en-US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5200" y="3609696"/>
            <a:ext cx="6908801" cy="1500187"/>
          </a:xfrm>
        </p:spPr>
        <p:txBody>
          <a:bodyPr anchor="t" anchorCtr="0"/>
          <a:lstStyle>
            <a:lvl1pPr marL="0" indent="0" algn="r">
              <a:spcBef>
                <a:spcPts val="300"/>
              </a:spcBef>
              <a:buNone/>
              <a:defRPr sz="1800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79BC7E7-EA8E-4DA7-915E-CC098D9BADCB}" type="datetimeFigureOut">
              <a:rPr lang="en-US" smtClean="0"/>
              <a:t>11/16/2018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651999" y="6356351"/>
            <a:ext cx="192828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F2F5E10-5301-4EE6-90D2-A6C4A3F62BE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1057091" y="5804647"/>
            <a:ext cx="367088" cy="6771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sz="4400" dirty="0">
                <a:solidFill>
                  <a:schemeClr val="accent1"/>
                </a:solidFill>
                <a:latin typeface="Wingdings" pitchFamily="2" charset="2"/>
              </a:rPr>
              <a:t>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7552" y="2784475"/>
            <a:ext cx="5023104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9671" y="2784475"/>
            <a:ext cx="5023104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tabLst/>
              <a:defRPr sz="1600"/>
            </a:lvl6pPr>
            <a:lvl7pPr marL="2173288" indent="-227013">
              <a:tabLst/>
              <a:defRPr sz="1600"/>
            </a:lvl7pPr>
            <a:lvl8pPr marL="2398713" indent="-227013">
              <a:tabLst/>
              <a:defRPr sz="1600"/>
            </a:lvl8pPr>
            <a:lvl9pPr marL="2625725" indent="-227013">
              <a:tabLst/>
              <a:defRPr sz="1600"/>
            </a:lvl9pPr>
          </a:lstStyle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11/16/2018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2232211"/>
            <a:ext cx="5023104" cy="76200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87552" y="3160060"/>
            <a:ext cx="5023104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5437" y="2232211"/>
            <a:ext cx="5023104" cy="76200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5437" y="3160060"/>
            <a:ext cx="5023104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11/16/2018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objetos, superior e inferi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16000" y="2784475"/>
            <a:ext cx="10208683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11/16/2018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1016000" y="4497070"/>
            <a:ext cx="10208683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81344" y="2784475"/>
            <a:ext cx="5023104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11/16/2018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6181344" y="4497070"/>
            <a:ext cx="5023104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4"/>
          </p:nvPr>
        </p:nvSpPr>
        <p:spPr>
          <a:xfrm>
            <a:off x="987552" y="2784475"/>
            <a:ext cx="5023104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81344" y="2784475"/>
            <a:ext cx="5023104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11/16/2018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6181344" y="4497070"/>
            <a:ext cx="5023104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73288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2572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986367" y="2784475"/>
            <a:ext cx="5023104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986367" y="4497070"/>
            <a:ext cx="5023104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73288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2572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 para editar título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11/16/2018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45141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6367" y="2770095"/>
            <a:ext cx="10217152" cy="32671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79BC7E7-EA8E-4DA7-915E-CC098D9BADCB}" type="datetimeFigureOut">
              <a:rPr lang="en-US" smtClean="0"/>
              <a:t>11/16/2018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19484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40400" y="6356351"/>
            <a:ext cx="711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F2F5E10-5301-4EE6-90D2-A6C4A3F62BED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SzPct val="90000"/>
        <a:buFont typeface="Wingdings" pitchFamily="2" charset="2"/>
        <a:buChar char="S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S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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1295401"/>
            <a:ext cx="12192000" cy="1927225"/>
          </a:xfrm>
        </p:spPr>
        <p:txBody>
          <a:bodyPr/>
          <a:lstStyle/>
          <a:p>
            <a:r>
              <a:rPr lang="en-US" altLang="zh-CN" dirty="0"/>
              <a:t>CMPSC 174A/174N </a:t>
            </a:r>
            <a:br>
              <a:rPr lang="en-US" altLang="zh-CN" dirty="0"/>
            </a:br>
            <a:r>
              <a:rPr lang="en-US" altLang="zh-CN" dirty="0"/>
              <a:t>Fundamentals of Database System 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81199" y="4620309"/>
            <a:ext cx="8228013" cy="1066800"/>
          </a:xfrm>
        </p:spPr>
        <p:txBody>
          <a:bodyPr/>
          <a:lstStyle/>
          <a:p>
            <a:r>
              <a:rPr lang="en-US" altLang="zh-CN" dirty="0"/>
              <a:t>Discussion Session</a:t>
            </a:r>
          </a:p>
          <a:p>
            <a:r>
              <a:rPr lang="en-US" altLang="zh-CN" dirty="0"/>
              <a:t>Friday, 9:00am-9:50am</a:t>
            </a:r>
          </a:p>
          <a:p>
            <a:r>
              <a:rPr lang="en-US" altLang="zh-CN" dirty="0"/>
              <a:t>Zexi Huang</a:t>
            </a:r>
          </a:p>
          <a:p>
            <a:endParaRPr lang="en-US" altLang="zh-CN" dirty="0"/>
          </a:p>
        </p:txBody>
      </p:sp>
      <p:sp>
        <p:nvSpPr>
          <p:cNvPr id="5" name="CuadroTexto 4"/>
          <p:cNvSpPr txBox="1"/>
          <p:nvPr/>
        </p:nvSpPr>
        <p:spPr>
          <a:xfrm>
            <a:off x="9955930" y="5982783"/>
            <a:ext cx="1085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Session 8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AFCD4453-71CE-4753-9F41-477CA7579DF7}"/>
              </a:ext>
            </a:extLst>
          </p:cNvPr>
          <p:cNvSpPr txBox="1">
            <a:spLocks/>
          </p:cNvSpPr>
          <p:nvPr/>
        </p:nvSpPr>
        <p:spPr>
          <a:xfrm>
            <a:off x="452171" y="3754734"/>
            <a:ext cx="11286067" cy="572559"/>
          </a:xfrm>
          <a:prstGeom prst="rect">
            <a:avLst/>
          </a:prstGeom>
        </p:spPr>
        <p:txBody>
          <a:bodyPr vert="horz" lIns="91440" tIns="0" rIns="91440" bIns="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4000" dirty="0"/>
              <a:t>SQL (cont.)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7074478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Query Examples</a:t>
            </a:r>
          </a:p>
        </p:txBody>
      </p:sp>
      <p:sp>
        <p:nvSpPr>
          <p:cNvPr id="7" name="Marcador de contenido 3">
            <a:extLst>
              <a:ext uri="{FF2B5EF4-FFF2-40B4-BE49-F238E27FC236}">
                <a16:creationId xmlns:a16="http://schemas.microsoft.com/office/drawing/2014/main" id="{B2F081F8-B815-485D-AED7-C186603C86DC}"/>
              </a:ext>
            </a:extLst>
          </p:cNvPr>
          <p:cNvSpPr txBox="1">
            <a:spLocks/>
          </p:cNvSpPr>
          <p:nvPr/>
        </p:nvSpPr>
        <p:spPr>
          <a:xfrm>
            <a:off x="761998" y="2677024"/>
            <a:ext cx="11184469" cy="4078883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S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350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7208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055813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398713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743200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087688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Char char=""/>
              <a:defRPr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b="1" dirty="0"/>
              <a:t>Ex 5.1 Consider the following relations: </a:t>
            </a:r>
          </a:p>
          <a:p>
            <a:pPr lvl="1"/>
            <a:r>
              <a:rPr lang="en-US" altLang="zh-CN" sz="1800" dirty="0"/>
              <a:t>Student(</a:t>
            </a:r>
            <a:r>
              <a:rPr lang="en-US" altLang="zh-CN" sz="1800" u="sng" dirty="0" err="1"/>
              <a:t>snum</a:t>
            </a:r>
            <a:r>
              <a:rPr lang="en-US" altLang="zh-CN" sz="1800" u="sng" dirty="0"/>
              <a:t>: integer</a:t>
            </a:r>
            <a:r>
              <a:rPr lang="en-US" altLang="zh-CN" sz="1800" dirty="0"/>
              <a:t>, </a:t>
            </a:r>
            <a:r>
              <a:rPr lang="en-US" altLang="zh-CN" sz="1800" dirty="0" err="1"/>
              <a:t>sname</a:t>
            </a:r>
            <a:r>
              <a:rPr lang="en-US" altLang="zh-CN" sz="1800" dirty="0"/>
              <a:t>: string, major: string, level: string, age: integer) </a:t>
            </a:r>
          </a:p>
          <a:p>
            <a:pPr lvl="1"/>
            <a:r>
              <a:rPr lang="en-US" altLang="zh-CN" sz="1800" dirty="0"/>
              <a:t>Class(</a:t>
            </a:r>
            <a:r>
              <a:rPr lang="en-US" altLang="zh-CN" sz="1800" u="sng" dirty="0"/>
              <a:t>name: string</a:t>
            </a:r>
            <a:r>
              <a:rPr lang="en-US" altLang="zh-CN" sz="1800" dirty="0"/>
              <a:t>, </a:t>
            </a:r>
            <a:r>
              <a:rPr lang="en-US" altLang="zh-CN" sz="1800" dirty="0" err="1"/>
              <a:t>meets_at</a:t>
            </a:r>
            <a:r>
              <a:rPr lang="en-US" altLang="zh-CN" sz="1800" dirty="0"/>
              <a:t>: time, room: string, fid: integer)</a:t>
            </a:r>
          </a:p>
          <a:p>
            <a:pPr lvl="1"/>
            <a:r>
              <a:rPr lang="en-US" altLang="zh-CN" sz="1800" dirty="0"/>
              <a:t>Enrolled(</a:t>
            </a:r>
            <a:r>
              <a:rPr lang="en-US" altLang="zh-CN" sz="1800" u="sng" dirty="0" err="1"/>
              <a:t>snum</a:t>
            </a:r>
            <a:r>
              <a:rPr lang="en-US" altLang="zh-CN" sz="1800" u="sng" dirty="0"/>
              <a:t>: integer, </a:t>
            </a:r>
            <a:r>
              <a:rPr lang="en-US" altLang="zh-CN" sz="1800" u="sng" dirty="0" err="1"/>
              <a:t>cname</a:t>
            </a:r>
            <a:r>
              <a:rPr lang="en-US" altLang="zh-CN" sz="1800" u="sng" dirty="0"/>
              <a:t>: string</a:t>
            </a:r>
            <a:r>
              <a:rPr lang="en-US" altLang="zh-CN" sz="1800" dirty="0"/>
              <a:t>)</a:t>
            </a:r>
          </a:p>
          <a:p>
            <a:pPr lvl="1"/>
            <a:r>
              <a:rPr lang="en-US" altLang="zh-CN" sz="1800" dirty="0"/>
              <a:t>Faculty(</a:t>
            </a:r>
            <a:r>
              <a:rPr lang="en-US" altLang="zh-CN" sz="1800" u="sng" dirty="0"/>
              <a:t>fid: integer</a:t>
            </a:r>
            <a:r>
              <a:rPr lang="en-US" altLang="zh-CN" sz="1800" dirty="0"/>
              <a:t>, </a:t>
            </a:r>
            <a:r>
              <a:rPr lang="en-US" altLang="zh-CN" sz="1800" dirty="0" err="1"/>
              <a:t>fname</a:t>
            </a:r>
            <a:r>
              <a:rPr lang="en-US" altLang="zh-CN" sz="1800" dirty="0"/>
              <a:t>: string, </a:t>
            </a:r>
            <a:r>
              <a:rPr lang="en-US" altLang="zh-CN" sz="1800" dirty="0" err="1"/>
              <a:t>deptid</a:t>
            </a:r>
            <a:r>
              <a:rPr lang="en-US" altLang="zh-CN" sz="1800" dirty="0"/>
              <a:t>: integer)</a:t>
            </a:r>
          </a:p>
          <a:p>
            <a:r>
              <a:rPr lang="en-US" altLang="zh-CN" sz="2000" b="1" dirty="0"/>
              <a:t>Q4: Find the age of the oldest student who is either a CS major or enrolled in a course taught by I. Teach.</a:t>
            </a:r>
            <a:endParaRPr lang="en-US" altLang="zh-CN" sz="1800" dirty="0"/>
          </a:p>
          <a:p>
            <a:pPr lvl="1"/>
            <a:r>
              <a:rPr lang="en-US" altLang="zh-CN" sz="1800" dirty="0"/>
              <a:t>What tables do we need?</a:t>
            </a:r>
          </a:p>
          <a:p>
            <a:pPr lvl="1"/>
            <a:r>
              <a:rPr lang="en-US" altLang="zh-CN" sz="1800" dirty="0"/>
              <a:t>How should we combine them?</a:t>
            </a:r>
          </a:p>
          <a:p>
            <a:pPr lvl="1"/>
            <a:r>
              <a:rPr lang="en-US" altLang="zh-CN" sz="1800" dirty="0"/>
              <a:t>Should we use aggregation operations?</a:t>
            </a:r>
          </a:p>
          <a:p>
            <a:pPr lvl="1"/>
            <a:endParaRPr lang="en-US" altLang="zh-CN" sz="1800" dirty="0"/>
          </a:p>
          <a:p>
            <a:pPr lvl="1"/>
            <a:endParaRPr lang="en-US" altLang="zh-CN" sz="1800" dirty="0"/>
          </a:p>
          <a:p>
            <a:endParaRPr lang="en-US" altLang="zh-CN" sz="2000" b="1" dirty="0"/>
          </a:p>
          <a:p>
            <a:pPr lvl="1"/>
            <a:endParaRPr lang="en-US" altLang="zh-CN" dirty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pPr>
              <a:buClr>
                <a:srgbClr val="80B606"/>
              </a:buClr>
            </a:pPr>
            <a:endParaRPr lang="en-US" dirty="0"/>
          </a:p>
          <a:p>
            <a:pPr marL="349250" lvl="1" indent="0">
              <a:buFont typeface="Wingdings" pitchFamily="2" charset="2"/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74002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6F2AC8-3DF0-465D-89F2-70A205ED6A60}"/>
              </a:ext>
            </a:extLst>
          </p:cNvPr>
          <p:cNvSpPr txBox="1">
            <a:spLocks/>
          </p:cNvSpPr>
          <p:nvPr/>
        </p:nvSpPr>
        <p:spPr>
          <a:xfrm>
            <a:off x="2116666" y="74207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dirty="0"/>
              <a:t>Query Examples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F09BDF1-7D0B-4D7E-8E89-48AFC5EC4684}"/>
              </a:ext>
            </a:extLst>
          </p:cNvPr>
          <p:cNvSpPr txBox="1">
            <a:spLocks/>
          </p:cNvSpPr>
          <p:nvPr/>
        </p:nvSpPr>
        <p:spPr>
          <a:xfrm>
            <a:off x="387925" y="1217207"/>
            <a:ext cx="10950635" cy="120179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S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350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7208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055813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398713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743200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087688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Char char=""/>
              <a:defRPr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b="1" dirty="0"/>
              <a:t>Q4: Find the age of the oldest student who is either a CS major or enrolled in a course taught by I. Teach.</a:t>
            </a:r>
            <a:endParaRPr lang="en-US" altLang="zh-CN" sz="1800" dirty="0"/>
          </a:p>
          <a:p>
            <a:pPr lvl="1"/>
            <a:endParaRPr lang="en-US" altLang="zh-CN" sz="1800" dirty="0"/>
          </a:p>
          <a:p>
            <a:pPr lvl="1"/>
            <a:endParaRPr lang="en-US" altLang="zh-CN" sz="1800" dirty="0"/>
          </a:p>
          <a:p>
            <a:pPr lvl="1"/>
            <a:endParaRPr lang="en-US" altLang="zh-CN" sz="1800" dirty="0"/>
          </a:p>
          <a:p>
            <a:pPr lvl="1"/>
            <a:endParaRPr lang="en-US" altLang="zh-CN" sz="1800" dirty="0"/>
          </a:p>
          <a:p>
            <a:pPr marL="349250" lvl="1" indent="0">
              <a:buNone/>
            </a:pPr>
            <a:endParaRPr lang="en-US" altLang="zh-CN" sz="1800" dirty="0"/>
          </a:p>
          <a:p>
            <a:pPr lvl="1"/>
            <a:r>
              <a:rPr lang="en-US" altLang="zh-CN" sz="1800" dirty="0"/>
              <a:t>Find the name and the age of the oldest student?</a:t>
            </a:r>
          </a:p>
          <a:p>
            <a:pPr marL="349250" lvl="1" indent="0">
              <a:buNone/>
            </a:pPr>
            <a:endParaRPr lang="en-US" dirty="0"/>
          </a:p>
          <a:p>
            <a:endParaRPr lang="en-US" sz="24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E2D5BDC-8433-4841-9119-E03CE3DB0E7A}"/>
              </a:ext>
            </a:extLst>
          </p:cNvPr>
          <p:cNvSpPr/>
          <p:nvPr/>
        </p:nvSpPr>
        <p:spPr>
          <a:xfrm>
            <a:off x="704294" y="1971464"/>
            <a:ext cx="1405927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SELECT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>
                <a:solidFill>
                  <a:srgbClr val="1155CC"/>
                </a:solidFill>
                <a:latin typeface="Courier New" panose="02070309020205020404" pitchFamily="49" charset="0"/>
              </a:rPr>
              <a:t>MAX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S.age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  <a:endParaRPr lang="en-US" altLang="zh-CN" dirty="0"/>
          </a:p>
          <a:p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FROM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>
                <a:solidFill>
                  <a:srgbClr val="FF00FF"/>
                </a:solidFill>
                <a:latin typeface="Courier New" panose="02070309020205020404" pitchFamily="49" charset="0"/>
              </a:rPr>
              <a:t>Student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S</a:t>
            </a:r>
            <a:endParaRPr lang="en-US" altLang="zh-CN" dirty="0"/>
          </a:p>
          <a:p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WHERE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S.major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= ‘CS’ 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OR</a:t>
            </a:r>
            <a:r>
              <a:rPr lang="en-US" altLang="zh-CN" dirty="0">
                <a:solidFill>
                  <a:srgbClr val="4A86E8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S.snum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IN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(	</a:t>
            </a:r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SELECT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E.snum</a:t>
            </a:r>
            <a:endParaRPr lang="en-US" altLang="zh-CN" dirty="0"/>
          </a:p>
          <a:p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                                 		</a:t>
            </a:r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FROM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>
                <a:solidFill>
                  <a:srgbClr val="FF00FF"/>
                </a:solidFill>
                <a:latin typeface="Courier New" panose="02070309020205020404" pitchFamily="49" charset="0"/>
              </a:rPr>
              <a:t>Class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C, </a:t>
            </a:r>
            <a:r>
              <a:rPr lang="en-US" altLang="zh-CN" dirty="0">
                <a:solidFill>
                  <a:srgbClr val="FF00FF"/>
                </a:solidFill>
                <a:latin typeface="Courier New" panose="02070309020205020404" pitchFamily="49" charset="0"/>
              </a:rPr>
              <a:t>Enrolled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E, </a:t>
            </a:r>
            <a:r>
              <a:rPr lang="en-US" altLang="zh-CN" dirty="0">
                <a:solidFill>
                  <a:srgbClr val="FF00FF"/>
                </a:solidFill>
                <a:latin typeface="Courier New" panose="02070309020205020404" pitchFamily="49" charset="0"/>
              </a:rPr>
              <a:t>Faculty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F</a:t>
            </a:r>
            <a:endParaRPr lang="en-US" altLang="zh-CN" dirty="0"/>
          </a:p>
          <a:p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                                 		</a:t>
            </a:r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WHERE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E.cname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= C.name 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AND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C.fid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= 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F.fid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						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AND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F.fname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= ‘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I.Teach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’)</a:t>
            </a:r>
            <a:endParaRPr lang="zh-CN" alt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1D22141-8F35-4F88-A26C-7EBB420B0869}"/>
              </a:ext>
            </a:extLst>
          </p:cNvPr>
          <p:cNvSpPr/>
          <p:nvPr/>
        </p:nvSpPr>
        <p:spPr>
          <a:xfrm>
            <a:off x="704294" y="4056019"/>
            <a:ext cx="1179546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SELEC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S.name, </a:t>
            </a:r>
            <a:r>
              <a:rPr lang="en-US" altLang="zh-CN" dirty="0">
                <a:solidFill>
                  <a:srgbClr val="1155CC"/>
                </a:solidFill>
                <a:latin typeface="Courier New" panose="02070309020205020404" pitchFamily="49" charset="0"/>
              </a:rPr>
              <a:t>MAX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S.age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  <a:endParaRPr lang="en-US" altLang="zh-CN" dirty="0"/>
          </a:p>
          <a:p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FROM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>
                <a:solidFill>
                  <a:srgbClr val="FF00FF"/>
                </a:solidFill>
                <a:latin typeface="Courier New" panose="02070309020205020404" pitchFamily="49" charset="0"/>
              </a:rPr>
              <a:t>Student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S</a:t>
            </a:r>
            <a:endParaRPr lang="en-US" altLang="zh-CN" dirty="0"/>
          </a:p>
          <a:p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WHERE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S.major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= ‘CS’ 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OR</a:t>
            </a:r>
            <a:r>
              <a:rPr lang="en-US" altLang="zh-CN" dirty="0">
                <a:solidFill>
                  <a:srgbClr val="4A86E8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S.snum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IN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(	</a:t>
            </a:r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SELECT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E.snum</a:t>
            </a:r>
            <a:endParaRPr lang="en-US" altLang="zh-CN" dirty="0"/>
          </a:p>
          <a:p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                                 		</a:t>
            </a:r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FROM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>
                <a:solidFill>
                  <a:srgbClr val="FF00FF"/>
                </a:solidFill>
                <a:latin typeface="Courier New" panose="02070309020205020404" pitchFamily="49" charset="0"/>
              </a:rPr>
              <a:t>Class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C, </a:t>
            </a:r>
            <a:r>
              <a:rPr lang="en-US" altLang="zh-CN" dirty="0">
                <a:solidFill>
                  <a:srgbClr val="FF00FF"/>
                </a:solidFill>
                <a:latin typeface="Courier New" panose="02070309020205020404" pitchFamily="49" charset="0"/>
              </a:rPr>
              <a:t>Enrolled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E, </a:t>
            </a:r>
            <a:r>
              <a:rPr lang="en-US" altLang="zh-CN" dirty="0">
                <a:solidFill>
                  <a:srgbClr val="FF00FF"/>
                </a:solidFill>
                <a:latin typeface="Courier New" panose="02070309020205020404" pitchFamily="49" charset="0"/>
              </a:rPr>
              <a:t>Faculty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F</a:t>
            </a:r>
            <a:endParaRPr lang="en-US" altLang="zh-CN" dirty="0"/>
          </a:p>
          <a:p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                                 		</a:t>
            </a:r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WHERE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E.cname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= C.name 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AND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C.fid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= 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F.fid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						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AND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F.fname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= ‘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I.Teach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’)</a:t>
            </a:r>
            <a:endParaRPr lang="zh-CN" alt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21A06E3-C5E4-48A4-BFC5-3509C87DF412}"/>
              </a:ext>
            </a:extLst>
          </p:cNvPr>
          <p:cNvSpPr/>
          <p:nvPr/>
        </p:nvSpPr>
        <p:spPr>
          <a:xfrm>
            <a:off x="704294" y="5640671"/>
            <a:ext cx="117954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GROUP BY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S.name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896518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6F2AC8-3DF0-465D-89F2-70A205ED6A60}"/>
              </a:ext>
            </a:extLst>
          </p:cNvPr>
          <p:cNvSpPr txBox="1">
            <a:spLocks/>
          </p:cNvSpPr>
          <p:nvPr/>
        </p:nvSpPr>
        <p:spPr>
          <a:xfrm>
            <a:off x="2116666" y="74207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dirty="0"/>
              <a:t>Query Examples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F09BDF1-7D0B-4D7E-8E89-48AFC5EC4684}"/>
              </a:ext>
            </a:extLst>
          </p:cNvPr>
          <p:cNvSpPr txBox="1">
            <a:spLocks/>
          </p:cNvSpPr>
          <p:nvPr/>
        </p:nvSpPr>
        <p:spPr>
          <a:xfrm>
            <a:off x="387925" y="1217207"/>
            <a:ext cx="10950635" cy="120179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S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350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7208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055813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398713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743200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087688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Char char=""/>
              <a:defRPr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b="1" dirty="0"/>
              <a:t>Q4: Find the age of the oldest student who is either a CS major or enrolled in a course taught by I. Teach.</a:t>
            </a:r>
            <a:endParaRPr lang="en-US" altLang="zh-CN" sz="1800" dirty="0"/>
          </a:p>
          <a:p>
            <a:pPr lvl="1"/>
            <a:r>
              <a:rPr lang="en-US" altLang="zh-CN" sz="1800" dirty="0"/>
              <a:t>Find the name and the age of the oldest student?</a:t>
            </a:r>
          </a:p>
          <a:p>
            <a:pPr marL="349250" lvl="1" indent="0">
              <a:buNone/>
            </a:pPr>
            <a:endParaRPr lang="en-US" dirty="0"/>
          </a:p>
          <a:p>
            <a:endParaRPr lang="en-US" sz="240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1D22141-8F35-4F88-A26C-7EBB420B0869}"/>
              </a:ext>
            </a:extLst>
          </p:cNvPr>
          <p:cNvSpPr/>
          <p:nvPr/>
        </p:nvSpPr>
        <p:spPr>
          <a:xfrm>
            <a:off x="704294" y="2301693"/>
            <a:ext cx="1179546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SELEC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S.name, 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S.age</a:t>
            </a:r>
            <a:endParaRPr lang="en-US" altLang="zh-CN" dirty="0"/>
          </a:p>
          <a:p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FROM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>
                <a:solidFill>
                  <a:srgbClr val="FF00FF"/>
                </a:solidFill>
                <a:latin typeface="Courier New" panose="02070309020205020404" pitchFamily="49" charset="0"/>
              </a:rPr>
              <a:t>Student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S</a:t>
            </a:r>
            <a:endParaRPr lang="en-US" altLang="zh-CN" dirty="0"/>
          </a:p>
          <a:p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WHERE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S.age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= (	</a:t>
            </a:r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SELECT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>
                <a:solidFill>
                  <a:srgbClr val="1155CC"/>
                </a:solidFill>
                <a:latin typeface="Courier New" panose="02070309020205020404" pitchFamily="49" charset="0"/>
              </a:rPr>
              <a:t>MAX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(S1.age)</a:t>
            </a:r>
            <a:endParaRPr lang="en-US" altLang="zh-CN" dirty="0"/>
          </a:p>
          <a:p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			FROM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>
                <a:solidFill>
                  <a:srgbClr val="FF00FF"/>
                </a:solidFill>
                <a:latin typeface="Courier New" panose="02070309020205020404" pitchFamily="49" charset="0"/>
              </a:rPr>
              <a:t>Student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S1</a:t>
            </a:r>
            <a:endParaRPr lang="en-US" altLang="zh-CN" dirty="0"/>
          </a:p>
          <a:p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			WHERE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S1.major = ‘CS’ 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OR</a:t>
            </a:r>
            <a:r>
              <a:rPr lang="en-US" altLang="zh-CN" dirty="0">
                <a:solidFill>
                  <a:srgbClr val="4A86E8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S1.snum 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IN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(</a:t>
            </a:r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SELECT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E.snum</a:t>
            </a:r>
            <a:endParaRPr lang="en-US" altLang="zh-CN" dirty="0"/>
          </a:p>
          <a:p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                                 		</a:t>
            </a:r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FROM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>
                <a:solidFill>
                  <a:srgbClr val="FF00FF"/>
                </a:solidFill>
                <a:latin typeface="Courier New" panose="02070309020205020404" pitchFamily="49" charset="0"/>
              </a:rPr>
              <a:t>Class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C, </a:t>
            </a:r>
            <a:r>
              <a:rPr lang="en-US" altLang="zh-CN" dirty="0">
                <a:solidFill>
                  <a:srgbClr val="FF00FF"/>
                </a:solidFill>
                <a:latin typeface="Courier New" panose="02070309020205020404" pitchFamily="49" charset="0"/>
              </a:rPr>
              <a:t>Enrolled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E, </a:t>
            </a:r>
            <a:r>
              <a:rPr lang="en-US" altLang="zh-CN" dirty="0">
                <a:solidFill>
                  <a:srgbClr val="FF00FF"/>
                </a:solidFill>
                <a:latin typeface="Courier New" panose="02070309020205020404" pitchFamily="49" charset="0"/>
              </a:rPr>
              <a:t>Faculty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F</a:t>
            </a:r>
            <a:endParaRPr lang="en-US" altLang="zh-CN" dirty="0"/>
          </a:p>
          <a:p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                                 		</a:t>
            </a:r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WHERE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E.cname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= C.name 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AND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C.fid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= 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F.fid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						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AND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F.fname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= ‘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I.Teach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’))</a:t>
            </a:r>
            <a:endParaRPr lang="zh-CN" alt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2B77517-E988-432E-96A7-1DDF4B3102F0}"/>
              </a:ext>
            </a:extLst>
          </p:cNvPr>
          <p:cNvSpPr/>
          <p:nvPr/>
        </p:nvSpPr>
        <p:spPr>
          <a:xfrm>
            <a:off x="704294" y="2301693"/>
            <a:ext cx="1179546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SELEC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S.name, 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S.age</a:t>
            </a:r>
            <a:endParaRPr lang="en-US" altLang="zh-CN" dirty="0"/>
          </a:p>
          <a:p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FROM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>
                <a:solidFill>
                  <a:srgbClr val="FF00FF"/>
                </a:solidFill>
                <a:latin typeface="Courier New" panose="02070309020205020404" pitchFamily="49" charset="0"/>
              </a:rPr>
              <a:t>Student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S</a:t>
            </a:r>
            <a:endParaRPr lang="en-US" altLang="zh-CN" dirty="0"/>
          </a:p>
          <a:p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WHERE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(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S.major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= ‘CS’ 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OR</a:t>
            </a:r>
            <a:r>
              <a:rPr lang="en-US" altLang="zh-CN" dirty="0">
                <a:solidFill>
                  <a:srgbClr val="4A86E8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S.snum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IN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(</a:t>
            </a:r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SELECT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E1.snum</a:t>
            </a:r>
            <a:endParaRPr lang="en-US" altLang="zh-CN" dirty="0"/>
          </a:p>
          <a:p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                                 		</a:t>
            </a:r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FROM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>
                <a:solidFill>
                  <a:srgbClr val="FF00FF"/>
                </a:solidFill>
                <a:latin typeface="Courier New" panose="02070309020205020404" pitchFamily="49" charset="0"/>
              </a:rPr>
              <a:t>Class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C1, </a:t>
            </a:r>
            <a:r>
              <a:rPr lang="en-US" altLang="zh-CN" dirty="0">
                <a:solidFill>
                  <a:srgbClr val="FF00FF"/>
                </a:solidFill>
                <a:latin typeface="Courier New" panose="02070309020205020404" pitchFamily="49" charset="0"/>
              </a:rPr>
              <a:t>Enrolled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E1, </a:t>
            </a:r>
            <a:r>
              <a:rPr lang="en-US" altLang="zh-CN" dirty="0">
                <a:solidFill>
                  <a:srgbClr val="FF00FF"/>
                </a:solidFill>
                <a:latin typeface="Courier New" panose="02070309020205020404" pitchFamily="49" charset="0"/>
              </a:rPr>
              <a:t>Faculty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F1</a:t>
            </a:r>
            <a:endParaRPr lang="en-US" altLang="zh-CN" dirty="0"/>
          </a:p>
          <a:p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                                 		</a:t>
            </a:r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WHERE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E1.cname = C1.name 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AND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C1.fid = F1.fid </a:t>
            </a:r>
          </a:p>
          <a:p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						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AND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F1.fname = ‘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I.Teach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’))</a:t>
            </a:r>
            <a:endParaRPr lang="zh-CN" altLang="en-US" dirty="0"/>
          </a:p>
          <a:p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AND 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S.age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= (	</a:t>
            </a:r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SELECT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>
                <a:solidFill>
                  <a:srgbClr val="1155CC"/>
                </a:solidFill>
                <a:latin typeface="Courier New" panose="02070309020205020404" pitchFamily="49" charset="0"/>
              </a:rPr>
              <a:t>MAX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(S1.age)</a:t>
            </a:r>
            <a:endParaRPr lang="en-US" altLang="zh-CN" dirty="0"/>
          </a:p>
          <a:p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			FROM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>
                <a:solidFill>
                  <a:srgbClr val="FF00FF"/>
                </a:solidFill>
                <a:latin typeface="Courier New" panose="02070309020205020404" pitchFamily="49" charset="0"/>
              </a:rPr>
              <a:t>Student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S1</a:t>
            </a:r>
            <a:endParaRPr lang="en-US" altLang="zh-CN" dirty="0"/>
          </a:p>
          <a:p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			WHERE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S1.major = ‘CS’ 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OR</a:t>
            </a:r>
            <a:r>
              <a:rPr lang="en-US" altLang="zh-CN" dirty="0">
                <a:solidFill>
                  <a:srgbClr val="4A86E8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S1.snum 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IN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(</a:t>
            </a:r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SELECT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E2.snum</a:t>
            </a:r>
            <a:endParaRPr lang="en-US" altLang="zh-CN" dirty="0"/>
          </a:p>
          <a:p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                                 		</a:t>
            </a:r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FROM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>
                <a:solidFill>
                  <a:srgbClr val="FF00FF"/>
                </a:solidFill>
                <a:latin typeface="Courier New" panose="02070309020205020404" pitchFamily="49" charset="0"/>
              </a:rPr>
              <a:t>Class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C2, </a:t>
            </a:r>
            <a:r>
              <a:rPr lang="en-US" altLang="zh-CN" dirty="0">
                <a:solidFill>
                  <a:srgbClr val="FF00FF"/>
                </a:solidFill>
                <a:latin typeface="Courier New" panose="02070309020205020404" pitchFamily="49" charset="0"/>
              </a:rPr>
              <a:t>Enrolled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E2, </a:t>
            </a:r>
            <a:r>
              <a:rPr lang="en-US" altLang="zh-CN" dirty="0">
                <a:solidFill>
                  <a:srgbClr val="FF00FF"/>
                </a:solidFill>
                <a:latin typeface="Courier New" panose="02070309020205020404" pitchFamily="49" charset="0"/>
              </a:rPr>
              <a:t>Faculty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F2</a:t>
            </a:r>
            <a:endParaRPr lang="en-US" altLang="zh-CN" dirty="0"/>
          </a:p>
          <a:p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                                 		</a:t>
            </a:r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WHERE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E2.cname = C2.name 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AND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C2.fid = F2.fid </a:t>
            </a:r>
          </a:p>
          <a:p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						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AND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F2.fname = ‘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I.Teach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’))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09353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6" grpId="1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Query Examples</a:t>
            </a:r>
          </a:p>
        </p:txBody>
      </p:sp>
      <p:sp>
        <p:nvSpPr>
          <p:cNvPr id="7" name="Marcador de contenido 3">
            <a:extLst>
              <a:ext uri="{FF2B5EF4-FFF2-40B4-BE49-F238E27FC236}">
                <a16:creationId xmlns:a16="http://schemas.microsoft.com/office/drawing/2014/main" id="{B2F081F8-B815-485D-AED7-C186603C86DC}"/>
              </a:ext>
            </a:extLst>
          </p:cNvPr>
          <p:cNvSpPr txBox="1">
            <a:spLocks/>
          </p:cNvSpPr>
          <p:nvPr/>
        </p:nvSpPr>
        <p:spPr>
          <a:xfrm>
            <a:off x="761998" y="2677024"/>
            <a:ext cx="11184469" cy="4078883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S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350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7208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055813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398713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743200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087688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Char char=""/>
              <a:defRPr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b="1" dirty="0"/>
              <a:t>Ex 5.1 Consider the following relations: </a:t>
            </a:r>
          </a:p>
          <a:p>
            <a:pPr lvl="1"/>
            <a:r>
              <a:rPr lang="en-US" altLang="zh-CN" sz="1800" dirty="0"/>
              <a:t>Student(</a:t>
            </a:r>
            <a:r>
              <a:rPr lang="en-US" altLang="zh-CN" sz="1800" u="sng" dirty="0" err="1"/>
              <a:t>snum</a:t>
            </a:r>
            <a:r>
              <a:rPr lang="en-US" altLang="zh-CN" sz="1800" u="sng" dirty="0"/>
              <a:t>: integer</a:t>
            </a:r>
            <a:r>
              <a:rPr lang="en-US" altLang="zh-CN" sz="1800" dirty="0"/>
              <a:t>, </a:t>
            </a:r>
            <a:r>
              <a:rPr lang="en-US" altLang="zh-CN" sz="1800" dirty="0" err="1"/>
              <a:t>sname</a:t>
            </a:r>
            <a:r>
              <a:rPr lang="en-US" altLang="zh-CN" sz="1800" dirty="0"/>
              <a:t>: string, major: string, level: string, age: integer) </a:t>
            </a:r>
          </a:p>
          <a:p>
            <a:pPr lvl="1"/>
            <a:r>
              <a:rPr lang="en-US" altLang="zh-CN" sz="1800" dirty="0"/>
              <a:t>Class(</a:t>
            </a:r>
            <a:r>
              <a:rPr lang="en-US" altLang="zh-CN" sz="1800" u="sng" dirty="0"/>
              <a:t>name: string</a:t>
            </a:r>
            <a:r>
              <a:rPr lang="en-US" altLang="zh-CN" sz="1800" dirty="0"/>
              <a:t>, </a:t>
            </a:r>
            <a:r>
              <a:rPr lang="en-US" altLang="zh-CN" sz="1800" dirty="0" err="1"/>
              <a:t>meets_at</a:t>
            </a:r>
            <a:r>
              <a:rPr lang="en-US" altLang="zh-CN" sz="1800" dirty="0"/>
              <a:t>: time, room: string, fid: integer)</a:t>
            </a:r>
          </a:p>
          <a:p>
            <a:pPr lvl="1"/>
            <a:r>
              <a:rPr lang="en-US" altLang="zh-CN" sz="1800" dirty="0"/>
              <a:t>Enrolled(</a:t>
            </a:r>
            <a:r>
              <a:rPr lang="en-US" altLang="zh-CN" sz="1800" u="sng" dirty="0" err="1"/>
              <a:t>snum</a:t>
            </a:r>
            <a:r>
              <a:rPr lang="en-US" altLang="zh-CN" sz="1800" u="sng" dirty="0"/>
              <a:t>: integer, </a:t>
            </a:r>
            <a:r>
              <a:rPr lang="en-US" altLang="zh-CN" sz="1800" u="sng" dirty="0" err="1"/>
              <a:t>cname</a:t>
            </a:r>
            <a:r>
              <a:rPr lang="en-US" altLang="zh-CN" sz="1800" u="sng" dirty="0"/>
              <a:t>: string</a:t>
            </a:r>
            <a:r>
              <a:rPr lang="en-US" altLang="zh-CN" sz="1800" dirty="0"/>
              <a:t>)</a:t>
            </a:r>
          </a:p>
          <a:p>
            <a:pPr lvl="1"/>
            <a:r>
              <a:rPr lang="en-US" altLang="zh-CN" sz="1800" dirty="0"/>
              <a:t>Faculty(</a:t>
            </a:r>
            <a:r>
              <a:rPr lang="en-US" altLang="zh-CN" sz="1800" u="sng" dirty="0"/>
              <a:t>fid: integer</a:t>
            </a:r>
            <a:r>
              <a:rPr lang="en-US" altLang="zh-CN" sz="1800" dirty="0"/>
              <a:t>, </a:t>
            </a:r>
            <a:r>
              <a:rPr lang="en-US" altLang="zh-CN" sz="1800" dirty="0" err="1"/>
              <a:t>fname</a:t>
            </a:r>
            <a:r>
              <a:rPr lang="en-US" altLang="zh-CN" sz="1800" dirty="0"/>
              <a:t>: string, </a:t>
            </a:r>
            <a:r>
              <a:rPr lang="en-US" altLang="zh-CN" sz="1800" dirty="0" err="1"/>
              <a:t>deptid</a:t>
            </a:r>
            <a:r>
              <a:rPr lang="en-US" altLang="zh-CN" sz="1800" dirty="0"/>
              <a:t>: integer)</a:t>
            </a:r>
          </a:p>
          <a:p>
            <a:r>
              <a:rPr lang="en-US" altLang="zh-CN" sz="2000" b="1" dirty="0"/>
              <a:t>Q5: Find the names of students who enroll in classes that have two or more students enrolled. </a:t>
            </a:r>
            <a:endParaRPr lang="en-US" altLang="zh-CN" sz="1800" dirty="0"/>
          </a:p>
          <a:p>
            <a:pPr lvl="1"/>
            <a:r>
              <a:rPr lang="en-US" altLang="zh-CN" sz="1800" dirty="0"/>
              <a:t>What tables do we need?</a:t>
            </a:r>
          </a:p>
          <a:p>
            <a:pPr lvl="1"/>
            <a:r>
              <a:rPr lang="en-US" altLang="zh-CN" sz="1800" dirty="0"/>
              <a:t>How should we combine them?</a:t>
            </a:r>
          </a:p>
          <a:p>
            <a:pPr lvl="1"/>
            <a:r>
              <a:rPr lang="en-US" altLang="zh-CN" sz="1800" dirty="0"/>
              <a:t>Should we use aggregation operations?</a:t>
            </a:r>
          </a:p>
          <a:p>
            <a:pPr lvl="1"/>
            <a:r>
              <a:rPr lang="en-US" altLang="zh-CN" sz="1800" dirty="0"/>
              <a:t>What steps should we take?</a:t>
            </a:r>
          </a:p>
          <a:p>
            <a:pPr lvl="1"/>
            <a:endParaRPr lang="en-US" altLang="zh-CN" sz="1800" dirty="0"/>
          </a:p>
          <a:p>
            <a:pPr lvl="1"/>
            <a:endParaRPr lang="en-US" altLang="zh-CN" sz="1800" dirty="0"/>
          </a:p>
          <a:p>
            <a:endParaRPr lang="en-US" altLang="zh-CN" sz="2000" b="1" dirty="0"/>
          </a:p>
          <a:p>
            <a:pPr lvl="1"/>
            <a:endParaRPr lang="en-US" altLang="zh-CN" dirty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pPr>
              <a:buClr>
                <a:srgbClr val="80B606"/>
              </a:buClr>
            </a:pPr>
            <a:endParaRPr lang="en-US" dirty="0"/>
          </a:p>
          <a:p>
            <a:pPr marL="349250" lvl="1" indent="0">
              <a:buFont typeface="Wingdings" pitchFamily="2" charset="2"/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41611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6F2AC8-3DF0-465D-89F2-70A205ED6A60}"/>
              </a:ext>
            </a:extLst>
          </p:cNvPr>
          <p:cNvSpPr txBox="1">
            <a:spLocks/>
          </p:cNvSpPr>
          <p:nvPr/>
        </p:nvSpPr>
        <p:spPr>
          <a:xfrm>
            <a:off x="2116666" y="74207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dirty="0"/>
              <a:t>Query Examples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F09BDF1-7D0B-4D7E-8E89-48AFC5EC4684}"/>
              </a:ext>
            </a:extLst>
          </p:cNvPr>
          <p:cNvSpPr txBox="1">
            <a:spLocks/>
          </p:cNvSpPr>
          <p:nvPr/>
        </p:nvSpPr>
        <p:spPr>
          <a:xfrm>
            <a:off x="387925" y="1217207"/>
            <a:ext cx="11694584" cy="357737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S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350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7208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055813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398713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743200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087688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Char char=""/>
              <a:defRPr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b="1" dirty="0"/>
              <a:t>Q5: Find the names of students who enroll in classes that have two or more students enrolled.</a:t>
            </a:r>
            <a:endParaRPr lang="en-US" altLang="zh-CN" sz="1800" dirty="0"/>
          </a:p>
          <a:p>
            <a:pPr lvl="1"/>
            <a:r>
              <a:rPr lang="en-US" altLang="zh-CN" sz="1800" dirty="0"/>
              <a:t>Count the number of students in each class. </a:t>
            </a:r>
          </a:p>
          <a:p>
            <a:pPr lvl="1"/>
            <a:endParaRPr lang="en-US" altLang="zh-CN" sz="1800" dirty="0"/>
          </a:p>
          <a:p>
            <a:pPr lvl="1"/>
            <a:endParaRPr lang="en-US" altLang="zh-CN" sz="1800" dirty="0"/>
          </a:p>
          <a:p>
            <a:pPr lvl="1"/>
            <a:endParaRPr lang="en-US" altLang="zh-CN" sz="1800" dirty="0"/>
          </a:p>
          <a:p>
            <a:pPr lvl="1"/>
            <a:r>
              <a:rPr lang="en-US" altLang="zh-CN" sz="1800" dirty="0"/>
              <a:t>Find the classes that have two or more students.</a:t>
            </a:r>
          </a:p>
          <a:p>
            <a:pPr lvl="1"/>
            <a:endParaRPr lang="en-US" altLang="zh-CN" sz="1800" dirty="0"/>
          </a:p>
          <a:p>
            <a:pPr lvl="1"/>
            <a:endParaRPr lang="en-US" altLang="zh-CN" sz="1800" dirty="0"/>
          </a:p>
          <a:p>
            <a:pPr marL="349250" lvl="1" indent="0">
              <a:buNone/>
            </a:pPr>
            <a:endParaRPr lang="en-US" altLang="zh-CN" sz="1800" dirty="0"/>
          </a:p>
          <a:p>
            <a:pPr lvl="1"/>
            <a:r>
              <a:rPr lang="en-US" altLang="zh-CN" sz="1800" dirty="0"/>
              <a:t>Find the names of students who enroll in classes that have two or more students enrolled.</a:t>
            </a:r>
            <a:endParaRPr lang="en-US" dirty="0"/>
          </a:p>
          <a:p>
            <a:endParaRPr lang="en-US" sz="24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191B102-D92E-417F-9CBA-FDE01BD07DB2}"/>
              </a:ext>
            </a:extLst>
          </p:cNvPr>
          <p:cNvSpPr/>
          <p:nvPr/>
        </p:nvSpPr>
        <p:spPr>
          <a:xfrm>
            <a:off x="600990" y="2000103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7200"/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SELECT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E.cname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, </a:t>
            </a:r>
            <a:r>
              <a:rPr lang="en-GB" altLang="zh-CN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COUNT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E.snum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) </a:t>
            </a:r>
          </a:p>
          <a:p>
            <a:pPr indent="457200"/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FROM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>
                <a:solidFill>
                  <a:srgbClr val="FF00FF"/>
                </a:solidFill>
                <a:latin typeface="Courier New" panose="02070309020205020404" pitchFamily="49" charset="0"/>
              </a:rPr>
              <a:t>Enrolled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E</a:t>
            </a:r>
            <a:endParaRPr lang="en-US" altLang="zh-CN" dirty="0"/>
          </a:p>
          <a:p>
            <a:pPr indent="457200"/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GROUP BY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E.cname</a:t>
            </a:r>
            <a:endParaRPr lang="en-US" altLang="zh-CN" dirty="0"/>
          </a:p>
          <a:p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                                </a:t>
            </a:r>
            <a:endParaRPr lang="zh-CN" alt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64C4C42-0659-4485-90BB-E5F7A7BB0B48}"/>
              </a:ext>
            </a:extLst>
          </p:cNvPr>
          <p:cNvSpPr/>
          <p:nvPr/>
        </p:nvSpPr>
        <p:spPr>
          <a:xfrm>
            <a:off x="600990" y="3317255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7200"/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SELECT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E.cname</a:t>
            </a:r>
            <a:endParaRPr lang="en-US" altLang="zh-CN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indent="457200"/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FROM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>
                <a:solidFill>
                  <a:srgbClr val="FF00FF"/>
                </a:solidFill>
                <a:latin typeface="Courier New" panose="02070309020205020404" pitchFamily="49" charset="0"/>
              </a:rPr>
              <a:t>Enrolled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E</a:t>
            </a:r>
            <a:endParaRPr lang="en-US" altLang="zh-CN" dirty="0"/>
          </a:p>
          <a:p>
            <a:pPr indent="457200"/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GROUP BY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E.cname</a:t>
            </a:r>
            <a:endParaRPr lang="en-US" altLang="zh-CN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indent="457200"/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HAVING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GB" altLang="zh-CN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COUNT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(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E.snum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) &gt;= 2</a:t>
            </a:r>
          </a:p>
          <a:p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                                </a:t>
            </a:r>
            <a:endParaRPr lang="zh-CN" alt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D8E794E-DDF3-451C-B581-52B3042AD1DC}"/>
              </a:ext>
            </a:extLst>
          </p:cNvPr>
          <p:cNvSpPr/>
          <p:nvPr/>
        </p:nvSpPr>
        <p:spPr>
          <a:xfrm>
            <a:off x="600990" y="4641508"/>
            <a:ext cx="1241367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SELECT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S.name</a:t>
            </a:r>
          </a:p>
          <a:p>
            <a:pPr indent="457200"/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FROM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>
                <a:solidFill>
                  <a:srgbClr val="FF00FF"/>
                </a:solidFill>
                <a:latin typeface="Courier New" panose="02070309020205020404" pitchFamily="49" charset="0"/>
              </a:rPr>
              <a:t>Student 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S</a:t>
            </a:r>
            <a:endParaRPr lang="en-US" altLang="zh-CN" dirty="0"/>
          </a:p>
          <a:p>
            <a:pPr indent="457200"/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WHERE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S.snum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IN 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SELECT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S.snum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en-US" altLang="zh-CN" dirty="0"/>
          </a:p>
          <a:p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                  	</a:t>
            </a:r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FROM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>
                <a:solidFill>
                  <a:srgbClr val="FF00FF"/>
                </a:solidFill>
                <a:latin typeface="Courier New" panose="02070309020205020404" pitchFamily="49" charset="0"/>
              </a:rPr>
              <a:t>Enrolled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E1</a:t>
            </a:r>
          </a:p>
          <a:p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			</a:t>
            </a:r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WHERE 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E1.cname 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IN (	</a:t>
            </a:r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SELECT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E2.cname</a:t>
            </a:r>
            <a:endParaRPr lang="en-US" altLang="zh-CN" dirty="0"/>
          </a:p>
          <a:p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                                 		</a:t>
            </a:r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FROM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>
                <a:solidFill>
                  <a:srgbClr val="FF00FF"/>
                </a:solidFill>
                <a:latin typeface="Courier New" panose="02070309020205020404" pitchFamily="49" charset="0"/>
              </a:rPr>
              <a:t>Enrolled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E2</a:t>
            </a:r>
            <a:endParaRPr lang="en-US" altLang="zh-CN" dirty="0"/>
          </a:p>
          <a:p>
            <a:pPr marL="2743200" indent="457200"/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    		GROUP BY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E2.cname</a:t>
            </a:r>
            <a:endParaRPr lang="en-US" altLang="zh-CN" dirty="0"/>
          </a:p>
          <a:p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                                 		</a:t>
            </a:r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HAVING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GB" altLang="zh-CN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COUNT 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  <a:ea typeface="Courier New"/>
                <a:cs typeface="Courier New"/>
                <a:sym typeface="Courier New"/>
              </a:rPr>
              <a:t>(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E2.snum) &gt;= 2))</a:t>
            </a:r>
            <a:endParaRPr lang="zh-CN" altLang="en-US" dirty="0"/>
          </a:p>
          <a:p>
            <a:pPr indent="457200"/>
            <a:endParaRPr lang="en-US" altLang="zh-CN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                                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32374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Query Examples</a:t>
            </a:r>
          </a:p>
        </p:txBody>
      </p:sp>
      <p:sp>
        <p:nvSpPr>
          <p:cNvPr id="7" name="Marcador de contenido 3">
            <a:extLst>
              <a:ext uri="{FF2B5EF4-FFF2-40B4-BE49-F238E27FC236}">
                <a16:creationId xmlns:a16="http://schemas.microsoft.com/office/drawing/2014/main" id="{B2F081F8-B815-485D-AED7-C186603C86DC}"/>
              </a:ext>
            </a:extLst>
          </p:cNvPr>
          <p:cNvSpPr txBox="1">
            <a:spLocks/>
          </p:cNvSpPr>
          <p:nvPr/>
        </p:nvSpPr>
        <p:spPr>
          <a:xfrm>
            <a:off x="761998" y="2677024"/>
            <a:ext cx="11184469" cy="4078883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S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350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7208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055813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398713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743200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087688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Char char=""/>
              <a:defRPr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b="1" dirty="0"/>
              <a:t>Ex 5.1 Consider the following relations: </a:t>
            </a:r>
          </a:p>
          <a:p>
            <a:pPr lvl="1"/>
            <a:r>
              <a:rPr lang="en-US" altLang="zh-CN" sz="1800" dirty="0"/>
              <a:t>Student(</a:t>
            </a:r>
            <a:r>
              <a:rPr lang="en-US" altLang="zh-CN" sz="1800" u="sng" dirty="0" err="1"/>
              <a:t>snum</a:t>
            </a:r>
            <a:r>
              <a:rPr lang="en-US" altLang="zh-CN" sz="1800" u="sng" dirty="0"/>
              <a:t>: integer</a:t>
            </a:r>
            <a:r>
              <a:rPr lang="en-US" altLang="zh-CN" sz="1800" dirty="0"/>
              <a:t>, </a:t>
            </a:r>
            <a:r>
              <a:rPr lang="en-US" altLang="zh-CN" sz="1800" dirty="0" err="1"/>
              <a:t>sname</a:t>
            </a:r>
            <a:r>
              <a:rPr lang="en-US" altLang="zh-CN" sz="1800" dirty="0"/>
              <a:t>: string, major: string, level: string, age: integer) </a:t>
            </a:r>
          </a:p>
          <a:p>
            <a:pPr lvl="1"/>
            <a:r>
              <a:rPr lang="en-US" altLang="zh-CN" sz="1800" dirty="0"/>
              <a:t>Class(</a:t>
            </a:r>
            <a:r>
              <a:rPr lang="en-US" altLang="zh-CN" sz="1800" u="sng" dirty="0"/>
              <a:t>name: string</a:t>
            </a:r>
            <a:r>
              <a:rPr lang="en-US" altLang="zh-CN" sz="1800" dirty="0"/>
              <a:t>, </a:t>
            </a:r>
            <a:r>
              <a:rPr lang="en-US" altLang="zh-CN" sz="1800" dirty="0" err="1"/>
              <a:t>meets_at</a:t>
            </a:r>
            <a:r>
              <a:rPr lang="en-US" altLang="zh-CN" sz="1800" dirty="0"/>
              <a:t>: time, room: string, fid: integer)</a:t>
            </a:r>
          </a:p>
          <a:p>
            <a:pPr lvl="1"/>
            <a:r>
              <a:rPr lang="en-US" altLang="zh-CN" sz="1800" dirty="0"/>
              <a:t>Enrolled(</a:t>
            </a:r>
            <a:r>
              <a:rPr lang="en-US" altLang="zh-CN" sz="1800" u="sng" dirty="0" err="1"/>
              <a:t>snum</a:t>
            </a:r>
            <a:r>
              <a:rPr lang="en-US" altLang="zh-CN" sz="1800" u="sng" dirty="0"/>
              <a:t>: integer, </a:t>
            </a:r>
            <a:r>
              <a:rPr lang="en-US" altLang="zh-CN" sz="1800" u="sng" dirty="0" err="1"/>
              <a:t>cname</a:t>
            </a:r>
            <a:r>
              <a:rPr lang="en-US" altLang="zh-CN" sz="1800" u="sng" dirty="0"/>
              <a:t>: string</a:t>
            </a:r>
            <a:r>
              <a:rPr lang="en-US" altLang="zh-CN" sz="1800" dirty="0"/>
              <a:t>)</a:t>
            </a:r>
          </a:p>
          <a:p>
            <a:pPr lvl="1"/>
            <a:r>
              <a:rPr lang="en-US" altLang="zh-CN" sz="1800" dirty="0"/>
              <a:t>Faculty(</a:t>
            </a:r>
            <a:r>
              <a:rPr lang="en-US" altLang="zh-CN" sz="1800" u="sng" dirty="0"/>
              <a:t>fid: integer</a:t>
            </a:r>
            <a:r>
              <a:rPr lang="en-US" altLang="zh-CN" sz="1800" dirty="0"/>
              <a:t>, </a:t>
            </a:r>
            <a:r>
              <a:rPr lang="en-US" altLang="zh-CN" sz="1800" dirty="0" err="1"/>
              <a:t>fname</a:t>
            </a:r>
            <a:r>
              <a:rPr lang="en-US" altLang="zh-CN" sz="1800" dirty="0"/>
              <a:t>: string, </a:t>
            </a:r>
            <a:r>
              <a:rPr lang="en-US" altLang="zh-CN" sz="1800" dirty="0" err="1"/>
              <a:t>deptid</a:t>
            </a:r>
            <a:r>
              <a:rPr lang="en-US" altLang="zh-CN" sz="1800" dirty="0"/>
              <a:t>: integer)</a:t>
            </a:r>
          </a:p>
          <a:p>
            <a:r>
              <a:rPr lang="en-US" altLang="zh-CN" sz="2000" b="1" dirty="0"/>
              <a:t>Q6: Find the names of faculty members who teach the maximum number of students. </a:t>
            </a:r>
            <a:endParaRPr lang="en-US" altLang="zh-CN" sz="1800" dirty="0"/>
          </a:p>
          <a:p>
            <a:pPr lvl="1"/>
            <a:r>
              <a:rPr lang="en-US" altLang="zh-CN" sz="1800" dirty="0"/>
              <a:t>What tables do we need?</a:t>
            </a:r>
          </a:p>
          <a:p>
            <a:pPr lvl="1"/>
            <a:r>
              <a:rPr lang="en-US" altLang="zh-CN" sz="1800" dirty="0"/>
              <a:t>How should we combine them?</a:t>
            </a:r>
          </a:p>
          <a:p>
            <a:pPr lvl="1"/>
            <a:r>
              <a:rPr lang="en-US" altLang="zh-CN" sz="1800" dirty="0"/>
              <a:t>Should we use aggregation operations?</a:t>
            </a:r>
          </a:p>
          <a:p>
            <a:pPr lvl="1"/>
            <a:r>
              <a:rPr lang="en-US" altLang="zh-CN" sz="1800" dirty="0"/>
              <a:t>What steps should we take?</a:t>
            </a:r>
          </a:p>
          <a:p>
            <a:pPr lvl="1"/>
            <a:endParaRPr lang="en-US" altLang="zh-CN" sz="1800" dirty="0"/>
          </a:p>
          <a:p>
            <a:pPr lvl="1"/>
            <a:endParaRPr lang="en-US" altLang="zh-CN" sz="1800" dirty="0"/>
          </a:p>
          <a:p>
            <a:endParaRPr lang="en-US" altLang="zh-CN" sz="2000" b="1" dirty="0"/>
          </a:p>
          <a:p>
            <a:pPr lvl="1"/>
            <a:endParaRPr lang="en-US" altLang="zh-CN" dirty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pPr>
              <a:buClr>
                <a:srgbClr val="80B606"/>
              </a:buClr>
            </a:pPr>
            <a:endParaRPr lang="en-US" dirty="0"/>
          </a:p>
          <a:p>
            <a:pPr marL="349250" lvl="1" indent="0">
              <a:buFont typeface="Wingdings" pitchFamily="2" charset="2"/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487346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6F2AC8-3DF0-465D-89F2-70A205ED6A60}"/>
              </a:ext>
            </a:extLst>
          </p:cNvPr>
          <p:cNvSpPr txBox="1">
            <a:spLocks/>
          </p:cNvSpPr>
          <p:nvPr/>
        </p:nvSpPr>
        <p:spPr>
          <a:xfrm>
            <a:off x="2116666" y="74207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dirty="0"/>
              <a:t>Query Examples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F09BDF1-7D0B-4D7E-8E89-48AFC5EC4684}"/>
              </a:ext>
            </a:extLst>
          </p:cNvPr>
          <p:cNvSpPr txBox="1">
            <a:spLocks/>
          </p:cNvSpPr>
          <p:nvPr/>
        </p:nvSpPr>
        <p:spPr>
          <a:xfrm>
            <a:off x="387925" y="1217207"/>
            <a:ext cx="11694584" cy="357737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S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350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7208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055813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398713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743200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087688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Char char=""/>
              <a:defRPr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b="1" dirty="0"/>
              <a:t>Q6: Find the names of faculty members who teach the maximum number of students.</a:t>
            </a:r>
            <a:endParaRPr lang="en-US" altLang="zh-CN" sz="1800" dirty="0"/>
          </a:p>
          <a:p>
            <a:pPr lvl="1"/>
            <a:r>
              <a:rPr lang="en-US" altLang="zh-CN" sz="1800" dirty="0"/>
              <a:t>Count the number of students in each class. </a:t>
            </a:r>
          </a:p>
          <a:p>
            <a:pPr lvl="1"/>
            <a:endParaRPr lang="en-US" altLang="zh-CN" sz="1800" dirty="0"/>
          </a:p>
          <a:p>
            <a:pPr marL="349250" lvl="1" indent="0">
              <a:buNone/>
            </a:pPr>
            <a:endParaRPr lang="en-US" altLang="zh-CN" sz="1800" dirty="0"/>
          </a:p>
          <a:p>
            <a:pPr lvl="1"/>
            <a:r>
              <a:rPr lang="en-US" altLang="zh-CN" sz="1800" dirty="0"/>
              <a:t>Count the number of students each faculty member teach.</a:t>
            </a:r>
          </a:p>
          <a:p>
            <a:pPr lvl="1"/>
            <a:endParaRPr lang="en-US" altLang="zh-CN" sz="1800" dirty="0"/>
          </a:p>
          <a:p>
            <a:pPr lvl="1"/>
            <a:endParaRPr lang="en-US" altLang="zh-CN" sz="1800" dirty="0"/>
          </a:p>
          <a:p>
            <a:pPr marL="349250" lvl="1" indent="0">
              <a:buNone/>
            </a:pPr>
            <a:endParaRPr lang="en-US" altLang="zh-CN" sz="1800" dirty="0"/>
          </a:p>
          <a:p>
            <a:pPr marL="349250" lvl="1" indent="0">
              <a:buNone/>
            </a:pPr>
            <a:endParaRPr lang="en-US" altLang="zh-CN" sz="1800" dirty="0"/>
          </a:p>
          <a:p>
            <a:pPr marL="349250" lvl="1" indent="0">
              <a:buNone/>
            </a:pPr>
            <a:endParaRPr lang="en-US" altLang="zh-CN" sz="1800" dirty="0"/>
          </a:p>
          <a:p>
            <a:pPr lvl="1"/>
            <a:r>
              <a:rPr lang="en-US" altLang="zh-CN" sz="1800" dirty="0"/>
              <a:t>Find the names of students who enroll in classes that have two or more students enrolled.</a:t>
            </a:r>
            <a:endParaRPr lang="en-US" dirty="0"/>
          </a:p>
          <a:p>
            <a:endParaRPr lang="en-US" sz="24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191B102-D92E-417F-9CBA-FDE01BD07DB2}"/>
              </a:ext>
            </a:extLst>
          </p:cNvPr>
          <p:cNvSpPr/>
          <p:nvPr/>
        </p:nvSpPr>
        <p:spPr>
          <a:xfrm>
            <a:off x="600990" y="1822878"/>
            <a:ext cx="709595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SELECT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E.cname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, </a:t>
            </a:r>
            <a:r>
              <a:rPr lang="en-GB" altLang="zh-CN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COUNT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E.snum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) 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AS 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numStudent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pPr indent="457200"/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FROM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>
                <a:solidFill>
                  <a:srgbClr val="FF00FF"/>
                </a:solidFill>
                <a:latin typeface="Courier New" panose="02070309020205020404" pitchFamily="49" charset="0"/>
              </a:rPr>
              <a:t>Enrolled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E</a:t>
            </a:r>
            <a:endParaRPr lang="en-US" altLang="zh-CN" dirty="0"/>
          </a:p>
          <a:p>
            <a:pPr indent="457200"/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GROUP BY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E.cname</a:t>
            </a:r>
            <a:endParaRPr lang="en-US" altLang="zh-CN" dirty="0"/>
          </a:p>
          <a:p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                            </a:t>
            </a:r>
            <a:endParaRPr lang="zh-CN" alt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64C4C42-0659-4485-90BB-E5F7A7BB0B48}"/>
              </a:ext>
            </a:extLst>
          </p:cNvPr>
          <p:cNvSpPr/>
          <p:nvPr/>
        </p:nvSpPr>
        <p:spPr>
          <a:xfrm>
            <a:off x="600990" y="3005008"/>
            <a:ext cx="1169458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SELECT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F.fname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AS 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facultyName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, </a:t>
            </a:r>
            <a:r>
              <a:rPr lang="en-GB" altLang="zh-CN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SUM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(</a:t>
            </a:r>
            <a:r>
              <a:rPr lang="en-US" altLang="zh-CN" dirty="0" err="1">
                <a:latin typeface="Courier New" panose="02070309020205020404" pitchFamily="49" charset="0"/>
              </a:rPr>
              <a:t>Temp</a:t>
            </a:r>
            <a:r>
              <a:rPr lang="en-US" altLang="zh-CN" dirty="0" err="1">
                <a:solidFill>
                  <a:srgbClr val="FF00FF"/>
                </a:solidFill>
                <a:latin typeface="Courier New" panose="02070309020205020404" pitchFamily="49" charset="0"/>
              </a:rPr>
              <a:t>.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numStudent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) 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AS 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numStudentTaught</a:t>
            </a:r>
            <a:endParaRPr lang="en-US" altLang="zh-CN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indent="457200"/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FROM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>
                <a:solidFill>
                  <a:srgbClr val="FF00FF"/>
                </a:solidFill>
                <a:latin typeface="Courier New" panose="02070309020205020404" pitchFamily="49" charset="0"/>
              </a:rPr>
              <a:t>Faculty </a:t>
            </a:r>
            <a:r>
              <a:rPr lang="en-US" altLang="zh-CN" dirty="0">
                <a:latin typeface="Courier New" panose="02070309020205020404" pitchFamily="49" charset="0"/>
              </a:rPr>
              <a:t>F, </a:t>
            </a:r>
            <a:r>
              <a:rPr lang="en-US" altLang="zh-CN" dirty="0">
                <a:solidFill>
                  <a:srgbClr val="FF00FF"/>
                </a:solidFill>
                <a:latin typeface="Courier New" panose="02070309020205020404" pitchFamily="49" charset="0"/>
              </a:rPr>
              <a:t>Class </a:t>
            </a:r>
            <a:r>
              <a:rPr lang="en-US" altLang="zh-CN" dirty="0">
                <a:latin typeface="Courier New" panose="02070309020205020404" pitchFamily="49" charset="0"/>
              </a:rPr>
              <a:t>C, (	</a:t>
            </a:r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SELECT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E.cname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, </a:t>
            </a:r>
            <a:r>
              <a:rPr lang="en-GB" altLang="zh-CN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COUNT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E.snum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) 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AS 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numStudent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pPr indent="457200"/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					FROM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>
                <a:solidFill>
                  <a:srgbClr val="FF00FF"/>
                </a:solidFill>
                <a:latin typeface="Courier New" panose="02070309020205020404" pitchFamily="49" charset="0"/>
              </a:rPr>
              <a:t>Enrolled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E</a:t>
            </a:r>
            <a:endParaRPr lang="en-US" altLang="zh-CN" dirty="0"/>
          </a:p>
          <a:p>
            <a:pPr indent="457200"/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					GROUP BY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E.cname</a:t>
            </a:r>
            <a:r>
              <a:rPr lang="en-US" altLang="zh-CN" dirty="0">
                <a:latin typeface="Courier New" panose="02070309020205020404" pitchFamily="49" charset="0"/>
              </a:rPr>
              <a:t>) 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AS </a:t>
            </a:r>
            <a:r>
              <a:rPr lang="en-US" altLang="zh-CN" dirty="0">
                <a:latin typeface="Courier New" panose="02070309020205020404" pitchFamily="49" charset="0"/>
              </a:rPr>
              <a:t>Temp</a:t>
            </a:r>
          </a:p>
          <a:p>
            <a:pPr indent="457200"/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WHERE </a:t>
            </a:r>
            <a:r>
              <a:rPr lang="en-US" altLang="zh-CN" dirty="0" err="1">
                <a:latin typeface="Courier New" panose="02070309020205020404" pitchFamily="49" charset="0"/>
              </a:rPr>
              <a:t>F.fid</a:t>
            </a:r>
            <a:r>
              <a:rPr lang="en-US" altLang="zh-CN" dirty="0">
                <a:latin typeface="Courier New" panose="02070309020205020404" pitchFamily="49" charset="0"/>
              </a:rPr>
              <a:t>=</a:t>
            </a:r>
            <a:r>
              <a:rPr lang="en-US" altLang="zh-CN" dirty="0" err="1">
                <a:latin typeface="Courier New" panose="02070309020205020404" pitchFamily="49" charset="0"/>
              </a:rPr>
              <a:t>C.fid</a:t>
            </a:r>
            <a:r>
              <a:rPr lang="en-US" altLang="zh-CN" dirty="0">
                <a:latin typeface="Courier New" panose="02070309020205020404" pitchFamily="49" charset="0"/>
              </a:rPr>
              <a:t> </a:t>
            </a:r>
            <a:r>
              <a:rPr lang="en-GB" altLang="zh-CN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AND </a:t>
            </a:r>
            <a:r>
              <a:rPr lang="en-US" altLang="zh-CN" dirty="0">
                <a:latin typeface="Courier New" panose="02070309020205020404" pitchFamily="49" charset="0"/>
              </a:rPr>
              <a:t>C.name=</a:t>
            </a:r>
            <a:r>
              <a:rPr lang="en-US" altLang="zh-CN" dirty="0" err="1">
                <a:latin typeface="Courier New" panose="02070309020205020404" pitchFamily="49" charset="0"/>
              </a:rPr>
              <a:t>Temp.cname</a:t>
            </a:r>
            <a:endParaRPr lang="en-US" altLang="zh-CN" dirty="0"/>
          </a:p>
          <a:p>
            <a:pPr indent="457200"/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GROUP BY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F.fname</a:t>
            </a:r>
            <a:endParaRPr lang="en-US" altLang="zh-CN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                                </a:t>
            </a:r>
            <a:endParaRPr lang="zh-CN" alt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63FC26C-BA56-4FAE-B2AB-01C984A5C53C}"/>
              </a:ext>
            </a:extLst>
          </p:cNvPr>
          <p:cNvSpPr/>
          <p:nvPr/>
        </p:nvSpPr>
        <p:spPr>
          <a:xfrm>
            <a:off x="600990" y="5051046"/>
            <a:ext cx="1169458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SELECT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Temp2.facultyName</a:t>
            </a:r>
          </a:p>
          <a:p>
            <a:pPr indent="457200"/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FROM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(</a:t>
            </a:r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SELECT 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…) 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AS </a:t>
            </a:r>
            <a:r>
              <a:rPr lang="en-US" altLang="zh-CN" dirty="0">
                <a:latin typeface="Courier New" panose="02070309020205020404" pitchFamily="49" charset="0"/>
              </a:rPr>
              <a:t>Temp2</a:t>
            </a:r>
            <a:endParaRPr lang="en-US" altLang="zh-CN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indent="457200"/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WHERE 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Temp2.numStudentTaught&gt;= </a:t>
            </a:r>
            <a:r>
              <a:rPr lang="en-GB" altLang="zh-CN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ALL </a:t>
            </a:r>
            <a:r>
              <a:rPr lang="en-US" altLang="zh-CN" dirty="0">
                <a:latin typeface="Courier New" panose="02070309020205020404" pitchFamily="49" charset="0"/>
              </a:rPr>
              <a:t>(	</a:t>
            </a:r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SELECT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Temp3.numStudentTaught </a:t>
            </a:r>
          </a:p>
          <a:p>
            <a:pPr indent="457200"/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						</a:t>
            </a:r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FROM 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SELECT 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…) 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AS </a:t>
            </a:r>
            <a:r>
              <a:rPr lang="en-US" altLang="zh-CN" dirty="0">
                <a:latin typeface="Courier New" panose="02070309020205020404" pitchFamily="49" charset="0"/>
              </a:rPr>
              <a:t>Temp3)</a:t>
            </a:r>
            <a:endParaRPr lang="en-US" altLang="zh-CN" dirty="0">
              <a:solidFill>
                <a:srgbClr val="FF00FF"/>
              </a:solidFill>
              <a:latin typeface="Courier New" panose="02070309020205020404" pitchFamily="49" charset="0"/>
            </a:endParaRPr>
          </a:p>
          <a:p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                                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40086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Complex IC Examples</a:t>
            </a:r>
          </a:p>
        </p:txBody>
      </p:sp>
      <p:sp>
        <p:nvSpPr>
          <p:cNvPr id="7" name="Marcador de contenido 3">
            <a:extLst>
              <a:ext uri="{FF2B5EF4-FFF2-40B4-BE49-F238E27FC236}">
                <a16:creationId xmlns:a16="http://schemas.microsoft.com/office/drawing/2014/main" id="{B2F081F8-B815-485D-AED7-C186603C86DC}"/>
              </a:ext>
            </a:extLst>
          </p:cNvPr>
          <p:cNvSpPr txBox="1">
            <a:spLocks/>
          </p:cNvSpPr>
          <p:nvPr/>
        </p:nvSpPr>
        <p:spPr>
          <a:xfrm>
            <a:off x="761998" y="2677024"/>
            <a:ext cx="11184469" cy="3741531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S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350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7208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055813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398713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743200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087688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Char char=""/>
              <a:defRPr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b="1" dirty="0"/>
              <a:t>Ex 5.1 Consider the following relations: </a:t>
            </a:r>
          </a:p>
          <a:p>
            <a:pPr lvl="1"/>
            <a:r>
              <a:rPr lang="en-US" altLang="zh-CN" sz="1800" dirty="0"/>
              <a:t>Student(</a:t>
            </a:r>
            <a:r>
              <a:rPr lang="en-US" altLang="zh-CN" sz="1800" u="sng" dirty="0" err="1"/>
              <a:t>snum</a:t>
            </a:r>
            <a:r>
              <a:rPr lang="en-US" altLang="zh-CN" sz="1800" u="sng" dirty="0"/>
              <a:t>: integer</a:t>
            </a:r>
            <a:r>
              <a:rPr lang="en-US" altLang="zh-CN" sz="1800" dirty="0"/>
              <a:t>, </a:t>
            </a:r>
            <a:r>
              <a:rPr lang="en-US" altLang="zh-CN" sz="1800" dirty="0" err="1"/>
              <a:t>sname</a:t>
            </a:r>
            <a:r>
              <a:rPr lang="en-US" altLang="zh-CN" sz="1800" dirty="0"/>
              <a:t>: string, major: string, level: string, age: integer) </a:t>
            </a:r>
          </a:p>
          <a:p>
            <a:pPr lvl="1"/>
            <a:r>
              <a:rPr lang="en-US" altLang="zh-CN" sz="1800" dirty="0"/>
              <a:t>Class(</a:t>
            </a:r>
            <a:r>
              <a:rPr lang="en-US" altLang="zh-CN" sz="1800" u="sng" dirty="0"/>
              <a:t>name: string</a:t>
            </a:r>
            <a:r>
              <a:rPr lang="en-US" altLang="zh-CN" sz="1800" dirty="0"/>
              <a:t>, </a:t>
            </a:r>
            <a:r>
              <a:rPr lang="en-US" altLang="zh-CN" sz="1800" dirty="0" err="1"/>
              <a:t>meets_at</a:t>
            </a:r>
            <a:r>
              <a:rPr lang="en-US" altLang="zh-CN" sz="1800" dirty="0"/>
              <a:t>: time, room: string, fid: integer)</a:t>
            </a:r>
          </a:p>
          <a:p>
            <a:pPr lvl="1"/>
            <a:r>
              <a:rPr lang="en-US" altLang="zh-CN" sz="1800" dirty="0"/>
              <a:t>Enrolled(</a:t>
            </a:r>
            <a:r>
              <a:rPr lang="en-US" altLang="zh-CN" sz="1800" u="sng" dirty="0" err="1"/>
              <a:t>snum</a:t>
            </a:r>
            <a:r>
              <a:rPr lang="en-US" altLang="zh-CN" sz="1800" u="sng" dirty="0"/>
              <a:t>: integer, </a:t>
            </a:r>
            <a:r>
              <a:rPr lang="en-US" altLang="zh-CN" sz="1800" u="sng" dirty="0" err="1"/>
              <a:t>cname</a:t>
            </a:r>
            <a:r>
              <a:rPr lang="en-US" altLang="zh-CN" sz="1800" u="sng" dirty="0"/>
              <a:t>: string</a:t>
            </a:r>
            <a:r>
              <a:rPr lang="en-US" altLang="zh-CN" sz="1800" dirty="0"/>
              <a:t>)</a:t>
            </a:r>
          </a:p>
          <a:p>
            <a:pPr lvl="1"/>
            <a:r>
              <a:rPr lang="en-US" altLang="zh-CN" sz="1800" dirty="0"/>
              <a:t>Faculty(</a:t>
            </a:r>
            <a:r>
              <a:rPr lang="en-US" altLang="zh-CN" sz="1800" u="sng" dirty="0"/>
              <a:t>fid: integer</a:t>
            </a:r>
            <a:r>
              <a:rPr lang="en-US" altLang="zh-CN" sz="1800" dirty="0"/>
              <a:t>, </a:t>
            </a:r>
            <a:r>
              <a:rPr lang="en-US" altLang="zh-CN" sz="1800" dirty="0" err="1"/>
              <a:t>fname</a:t>
            </a:r>
            <a:r>
              <a:rPr lang="en-US" altLang="zh-CN" sz="1800" dirty="0"/>
              <a:t>: string, </a:t>
            </a:r>
            <a:r>
              <a:rPr lang="en-US" altLang="zh-CN" sz="1800" dirty="0" err="1"/>
              <a:t>deptid</a:t>
            </a:r>
            <a:r>
              <a:rPr lang="en-US" altLang="zh-CN" sz="1800" dirty="0"/>
              <a:t>: integer)</a:t>
            </a:r>
          </a:p>
          <a:p>
            <a:r>
              <a:rPr lang="en-US" altLang="zh-CN" sz="2000" b="1" dirty="0"/>
              <a:t>IC1: The number of CS majors must be more than the number of Math majors.	</a:t>
            </a:r>
          </a:p>
          <a:p>
            <a:pPr lvl="1"/>
            <a:r>
              <a:rPr lang="en-US" altLang="zh-CN" sz="1800" dirty="0">
                <a:solidFill>
                  <a:prstClr val="black">
                    <a:lumMod val="65000"/>
                    <a:lumOff val="35000"/>
                  </a:prstClr>
                </a:solidFill>
              </a:rPr>
              <a:t>How many tables are involved?</a:t>
            </a:r>
          </a:p>
          <a:p>
            <a:pPr lvl="1"/>
            <a:r>
              <a:rPr lang="en-US" altLang="zh-CN" sz="1800" dirty="0">
                <a:solidFill>
                  <a:prstClr val="black">
                    <a:lumMod val="65000"/>
                    <a:lumOff val="35000"/>
                  </a:prstClr>
                </a:solidFill>
              </a:rPr>
              <a:t>Capture the constraint with queries.  </a:t>
            </a:r>
          </a:p>
          <a:p>
            <a:pPr>
              <a:buClr>
                <a:srgbClr val="80B606"/>
              </a:buClr>
            </a:pPr>
            <a:endParaRPr lang="en-US" dirty="0"/>
          </a:p>
          <a:p>
            <a:pPr marL="349250" lvl="1" indent="0">
              <a:buFont typeface="Wingdings" pitchFamily="2" charset="2"/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57393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6F2AC8-3DF0-465D-89F2-70A205ED6A60}"/>
              </a:ext>
            </a:extLst>
          </p:cNvPr>
          <p:cNvSpPr txBox="1">
            <a:spLocks/>
          </p:cNvSpPr>
          <p:nvPr/>
        </p:nvSpPr>
        <p:spPr>
          <a:xfrm>
            <a:off x="2116666" y="74207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dirty="0"/>
              <a:t>Complex IC Examples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F09BDF1-7D0B-4D7E-8E89-48AFC5EC4684}"/>
              </a:ext>
            </a:extLst>
          </p:cNvPr>
          <p:cNvSpPr txBox="1">
            <a:spLocks/>
          </p:cNvSpPr>
          <p:nvPr/>
        </p:nvSpPr>
        <p:spPr>
          <a:xfrm>
            <a:off x="387925" y="1217207"/>
            <a:ext cx="11694584" cy="357737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S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350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7208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055813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398713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743200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087688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Char char=""/>
              <a:defRPr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b="1" dirty="0"/>
              <a:t>IC1: The number of CS majors must be more than the number of Math majors.	</a:t>
            </a:r>
          </a:p>
          <a:p>
            <a:pPr lvl="1"/>
            <a:r>
              <a:rPr lang="en-US" altLang="zh-CN" sz="1800" dirty="0">
                <a:solidFill>
                  <a:prstClr val="black">
                    <a:lumMod val="65000"/>
                    <a:lumOff val="35000"/>
                  </a:prstClr>
                </a:solidFill>
              </a:rPr>
              <a:t>How many tables are involved?</a:t>
            </a:r>
          </a:p>
          <a:p>
            <a:pPr lvl="1"/>
            <a:r>
              <a:rPr lang="en-US" altLang="zh-CN" sz="1800" dirty="0">
                <a:solidFill>
                  <a:prstClr val="black">
                    <a:lumMod val="65000"/>
                    <a:lumOff val="35000"/>
                  </a:prstClr>
                </a:solidFill>
              </a:rPr>
              <a:t>Capture the constraint with queries.  </a:t>
            </a:r>
          </a:p>
          <a:p>
            <a:pPr lvl="1"/>
            <a:endParaRPr lang="en-US" altLang="zh-CN" sz="1800" dirty="0"/>
          </a:p>
          <a:p>
            <a:pPr marL="349250" lvl="1" indent="0">
              <a:buNone/>
            </a:pPr>
            <a:endParaRPr lang="en-US" altLang="zh-CN" sz="1800" dirty="0"/>
          </a:p>
          <a:p>
            <a:pPr marL="349250" lvl="1" indent="0">
              <a:buNone/>
            </a:pPr>
            <a:endParaRPr lang="en-US" altLang="zh-CN" sz="1800" dirty="0"/>
          </a:p>
          <a:p>
            <a:pPr marL="349250" lvl="1" indent="0">
              <a:buNone/>
            </a:pPr>
            <a:endParaRPr lang="en-US" altLang="zh-CN" sz="1800" dirty="0"/>
          </a:p>
          <a:p>
            <a:endParaRPr lang="en-US" sz="24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961B1F-4575-4A4F-A8E0-B8105A32D9C5}"/>
              </a:ext>
            </a:extLst>
          </p:cNvPr>
          <p:cNvSpPr/>
          <p:nvPr/>
        </p:nvSpPr>
        <p:spPr>
          <a:xfrm>
            <a:off x="1103791" y="2484495"/>
            <a:ext cx="6096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CHECK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((</a:t>
            </a:r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SELECT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COUNT (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*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)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en-US" altLang="zh-CN" dirty="0"/>
          </a:p>
          <a:p>
            <a:pPr marL="457200"/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  FROM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>
                <a:solidFill>
                  <a:srgbClr val="FF00FF"/>
                </a:solidFill>
                <a:latin typeface="Courier New" panose="02070309020205020404" pitchFamily="49" charset="0"/>
              </a:rPr>
              <a:t>Student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S</a:t>
            </a:r>
            <a:endParaRPr lang="en-US" altLang="zh-CN" dirty="0"/>
          </a:p>
          <a:p>
            <a:pPr marL="457200"/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  WHERE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S.major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= ‘CS’) </a:t>
            </a:r>
            <a:endParaRPr lang="en-US" altLang="zh-CN" dirty="0"/>
          </a:p>
          <a:p>
            <a:pPr marL="457200"/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  &gt;</a:t>
            </a:r>
            <a:endParaRPr lang="en-US" altLang="zh-CN" dirty="0"/>
          </a:p>
          <a:p>
            <a:pPr marL="457200"/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 (</a:t>
            </a:r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SELECT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COUNT (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*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)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en-US" altLang="zh-CN" dirty="0"/>
          </a:p>
          <a:p>
            <a:pPr marL="457200"/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  FROM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>
                <a:solidFill>
                  <a:srgbClr val="FF00FF"/>
                </a:solidFill>
                <a:latin typeface="Courier New" panose="02070309020205020404" pitchFamily="49" charset="0"/>
              </a:rPr>
              <a:t>Student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S</a:t>
            </a:r>
            <a:endParaRPr lang="en-US" altLang="zh-CN" dirty="0"/>
          </a:p>
          <a:p>
            <a:pPr marL="457200"/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  WHERE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S.major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= ‘Math’))</a:t>
            </a:r>
            <a:endParaRPr lang="en-US" altLang="zh-CN" dirty="0"/>
          </a:p>
          <a:p>
            <a:br>
              <a:rPr lang="en-US" altLang="zh-CN" dirty="0"/>
            </a:br>
            <a:br>
              <a:rPr lang="en-US" altLang="zh-CN" dirty="0"/>
            </a:b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8161214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Complex IC Examples</a:t>
            </a:r>
          </a:p>
        </p:txBody>
      </p:sp>
      <p:sp>
        <p:nvSpPr>
          <p:cNvPr id="7" name="Marcador de contenido 3">
            <a:extLst>
              <a:ext uri="{FF2B5EF4-FFF2-40B4-BE49-F238E27FC236}">
                <a16:creationId xmlns:a16="http://schemas.microsoft.com/office/drawing/2014/main" id="{B2F081F8-B815-485D-AED7-C186603C86DC}"/>
              </a:ext>
            </a:extLst>
          </p:cNvPr>
          <p:cNvSpPr txBox="1">
            <a:spLocks/>
          </p:cNvSpPr>
          <p:nvPr/>
        </p:nvSpPr>
        <p:spPr>
          <a:xfrm>
            <a:off x="761998" y="2677024"/>
            <a:ext cx="11184469" cy="3741531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S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350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7208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055813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398713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743200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087688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Char char=""/>
              <a:defRPr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b="1" dirty="0"/>
              <a:t>Ex 5.1 Consider the following relations: </a:t>
            </a:r>
          </a:p>
          <a:p>
            <a:pPr lvl="1"/>
            <a:r>
              <a:rPr lang="en-US" altLang="zh-CN" sz="1800" dirty="0"/>
              <a:t>Student(</a:t>
            </a:r>
            <a:r>
              <a:rPr lang="en-US" altLang="zh-CN" sz="1800" u="sng" dirty="0" err="1"/>
              <a:t>snum</a:t>
            </a:r>
            <a:r>
              <a:rPr lang="en-US" altLang="zh-CN" sz="1800" u="sng" dirty="0"/>
              <a:t>: integer</a:t>
            </a:r>
            <a:r>
              <a:rPr lang="en-US" altLang="zh-CN" sz="1800" dirty="0"/>
              <a:t>, </a:t>
            </a:r>
            <a:r>
              <a:rPr lang="en-US" altLang="zh-CN" sz="1800" dirty="0" err="1"/>
              <a:t>sname</a:t>
            </a:r>
            <a:r>
              <a:rPr lang="en-US" altLang="zh-CN" sz="1800" dirty="0"/>
              <a:t>: string, major: string, level: string, age: integer) </a:t>
            </a:r>
          </a:p>
          <a:p>
            <a:pPr lvl="1"/>
            <a:r>
              <a:rPr lang="en-US" altLang="zh-CN" sz="1800" dirty="0"/>
              <a:t>Class(</a:t>
            </a:r>
            <a:r>
              <a:rPr lang="en-US" altLang="zh-CN" sz="1800" u="sng" dirty="0"/>
              <a:t>name: string</a:t>
            </a:r>
            <a:r>
              <a:rPr lang="en-US" altLang="zh-CN" sz="1800" dirty="0"/>
              <a:t>, </a:t>
            </a:r>
            <a:r>
              <a:rPr lang="en-US" altLang="zh-CN" sz="1800" dirty="0" err="1"/>
              <a:t>meets_at</a:t>
            </a:r>
            <a:r>
              <a:rPr lang="en-US" altLang="zh-CN" sz="1800" dirty="0"/>
              <a:t>: time, room: string, fid: integer)</a:t>
            </a:r>
          </a:p>
          <a:p>
            <a:pPr lvl="1"/>
            <a:r>
              <a:rPr lang="en-US" altLang="zh-CN" sz="1800" dirty="0"/>
              <a:t>Enrolled(</a:t>
            </a:r>
            <a:r>
              <a:rPr lang="en-US" altLang="zh-CN" sz="1800" u="sng" dirty="0" err="1"/>
              <a:t>snum</a:t>
            </a:r>
            <a:r>
              <a:rPr lang="en-US" altLang="zh-CN" sz="1800" u="sng" dirty="0"/>
              <a:t>: integer, </a:t>
            </a:r>
            <a:r>
              <a:rPr lang="en-US" altLang="zh-CN" sz="1800" u="sng" dirty="0" err="1"/>
              <a:t>cname</a:t>
            </a:r>
            <a:r>
              <a:rPr lang="en-US" altLang="zh-CN" sz="1800" u="sng" dirty="0"/>
              <a:t>: string</a:t>
            </a:r>
            <a:r>
              <a:rPr lang="en-US" altLang="zh-CN" sz="1800" dirty="0"/>
              <a:t>)</a:t>
            </a:r>
          </a:p>
          <a:p>
            <a:pPr lvl="1"/>
            <a:r>
              <a:rPr lang="en-US" altLang="zh-CN" sz="1800" dirty="0"/>
              <a:t>Faculty(</a:t>
            </a:r>
            <a:r>
              <a:rPr lang="en-US" altLang="zh-CN" sz="1800" u="sng" dirty="0"/>
              <a:t>fid: integer</a:t>
            </a:r>
            <a:r>
              <a:rPr lang="en-US" altLang="zh-CN" sz="1800" dirty="0"/>
              <a:t>, </a:t>
            </a:r>
            <a:r>
              <a:rPr lang="en-US" altLang="zh-CN" sz="1800" dirty="0" err="1"/>
              <a:t>fname</a:t>
            </a:r>
            <a:r>
              <a:rPr lang="en-US" altLang="zh-CN" sz="1800" dirty="0"/>
              <a:t>: string, </a:t>
            </a:r>
            <a:r>
              <a:rPr lang="en-US" altLang="zh-CN" sz="1800" dirty="0" err="1"/>
              <a:t>deptid</a:t>
            </a:r>
            <a:r>
              <a:rPr lang="en-US" altLang="zh-CN" sz="1800" dirty="0"/>
              <a:t>: integer)</a:t>
            </a:r>
          </a:p>
          <a:p>
            <a:r>
              <a:rPr lang="en-US" altLang="zh-CN" sz="2000" b="1" dirty="0"/>
              <a:t>IC2: The department with the most faculty members must have fewer than twice the number of faculty members in the department with the fewest faculty members.</a:t>
            </a:r>
          </a:p>
          <a:p>
            <a:pPr lvl="1"/>
            <a:r>
              <a:rPr lang="en-US" altLang="zh-CN" sz="1800" dirty="0">
                <a:solidFill>
                  <a:prstClr val="black">
                    <a:lumMod val="65000"/>
                    <a:lumOff val="35000"/>
                  </a:prstClr>
                </a:solidFill>
              </a:rPr>
              <a:t>How many tables are involved?</a:t>
            </a:r>
          </a:p>
          <a:p>
            <a:pPr lvl="1"/>
            <a:r>
              <a:rPr lang="en-US" altLang="zh-CN" sz="1800" dirty="0">
                <a:solidFill>
                  <a:prstClr val="black">
                    <a:lumMod val="65000"/>
                    <a:lumOff val="35000"/>
                  </a:prstClr>
                </a:solidFill>
              </a:rPr>
              <a:t>Capture the constraint with queries.  </a:t>
            </a:r>
          </a:p>
          <a:p>
            <a:pPr>
              <a:buClr>
                <a:srgbClr val="80B606"/>
              </a:buClr>
            </a:pPr>
            <a:endParaRPr lang="en-US" dirty="0"/>
          </a:p>
          <a:p>
            <a:pPr marL="349250" lvl="1" indent="0">
              <a:buFont typeface="Wingdings" pitchFamily="2" charset="2"/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0448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11450-804B-4A05-9A34-3B833BCD2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6920" y="2705101"/>
            <a:ext cx="2915745" cy="804334"/>
          </a:xfrm>
        </p:spPr>
        <p:txBody>
          <a:bodyPr/>
          <a:lstStyle/>
          <a:p>
            <a:r>
              <a:rPr lang="en-US" altLang="zh-CN" sz="5400" dirty="0"/>
              <a:t>Schedule</a:t>
            </a:r>
            <a:endParaRPr lang="zh-CN" altLang="en-US" sz="54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B1BADA-C155-4974-80F4-B8A9D1A041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17459" y="2181755"/>
            <a:ext cx="6065981" cy="5853113"/>
          </a:xfrm>
        </p:spPr>
        <p:txBody>
          <a:bodyPr>
            <a:normAutofit/>
          </a:bodyPr>
          <a:lstStyle/>
          <a:p>
            <a:r>
              <a:rPr lang="en-US" altLang="zh-CN" sz="2800" dirty="0">
                <a:solidFill>
                  <a:prstClr val="black">
                    <a:lumMod val="65000"/>
                    <a:lumOff val="35000"/>
                  </a:prstClr>
                </a:solidFill>
              </a:rPr>
              <a:t>Query Examples</a:t>
            </a:r>
          </a:p>
          <a:p>
            <a:pPr lvl="1"/>
            <a:r>
              <a:rPr lang="en-US" altLang="zh-CN" sz="2400" dirty="0">
                <a:solidFill>
                  <a:prstClr val="black">
                    <a:lumMod val="65000"/>
                    <a:lumOff val="35000"/>
                  </a:prstClr>
                </a:solidFill>
              </a:rPr>
              <a:t>Student, Class and Faculty</a:t>
            </a:r>
          </a:p>
          <a:p>
            <a:r>
              <a:rPr lang="en-US" altLang="zh-CN" sz="2800" dirty="0">
                <a:solidFill>
                  <a:prstClr val="black">
                    <a:lumMod val="65000"/>
                    <a:lumOff val="35000"/>
                  </a:prstClr>
                </a:solidFill>
              </a:rPr>
              <a:t>Complex IC Examples</a:t>
            </a:r>
          </a:p>
          <a:p>
            <a:pPr lvl="1"/>
            <a:r>
              <a:rPr lang="en-US" altLang="zh-CN" sz="2400" dirty="0">
                <a:solidFill>
                  <a:prstClr val="black">
                    <a:lumMod val="65000"/>
                    <a:lumOff val="35000"/>
                  </a:prstClr>
                </a:solidFill>
              </a:rPr>
              <a:t>Student, Class and Faculty</a:t>
            </a:r>
          </a:p>
          <a:p>
            <a:pPr marL="349250" lvl="1" indent="0">
              <a:buNone/>
            </a:pPr>
            <a:endParaRPr lang="en-US" altLang="zh-CN" sz="2200" dirty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pPr lvl="2"/>
            <a:endParaRPr lang="en-US" altLang="zh-CN" sz="2200" dirty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pPr lvl="1"/>
            <a:endParaRPr lang="en-US" altLang="zh-CN" sz="2400" dirty="0"/>
          </a:p>
          <a:p>
            <a:pPr marL="349250" lvl="1" indent="0">
              <a:buNone/>
            </a:pPr>
            <a:endParaRPr lang="en-US" altLang="zh-CN" sz="2400" dirty="0"/>
          </a:p>
          <a:p>
            <a:pPr lvl="1"/>
            <a:endParaRPr lang="en-US" altLang="zh-CN" sz="2400" dirty="0"/>
          </a:p>
          <a:p>
            <a:pPr lvl="1"/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7113205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6F2AC8-3DF0-465D-89F2-70A205ED6A60}"/>
              </a:ext>
            </a:extLst>
          </p:cNvPr>
          <p:cNvSpPr txBox="1">
            <a:spLocks/>
          </p:cNvSpPr>
          <p:nvPr/>
        </p:nvSpPr>
        <p:spPr>
          <a:xfrm>
            <a:off x="2116666" y="74207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dirty="0"/>
              <a:t>Complex IC Examples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F09BDF1-7D0B-4D7E-8E89-48AFC5EC4684}"/>
              </a:ext>
            </a:extLst>
          </p:cNvPr>
          <p:cNvSpPr txBox="1">
            <a:spLocks/>
          </p:cNvSpPr>
          <p:nvPr/>
        </p:nvSpPr>
        <p:spPr>
          <a:xfrm>
            <a:off x="387925" y="1217207"/>
            <a:ext cx="11694584" cy="357737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S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350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7208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055813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398713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743200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087688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Char char=""/>
              <a:defRPr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b="1" dirty="0"/>
              <a:t>IC2: The department with the most faculty members must have fewer than twice the number of faculty members in the department with the fewest faculty members.</a:t>
            </a:r>
          </a:p>
          <a:p>
            <a:pPr lvl="1"/>
            <a:r>
              <a:rPr lang="en-US" altLang="zh-CN" sz="1800" dirty="0">
                <a:solidFill>
                  <a:prstClr val="black">
                    <a:lumMod val="65000"/>
                    <a:lumOff val="35000"/>
                  </a:prstClr>
                </a:solidFill>
              </a:rPr>
              <a:t>How many tables are involved?</a:t>
            </a:r>
          </a:p>
          <a:p>
            <a:pPr lvl="1"/>
            <a:r>
              <a:rPr lang="en-US" altLang="zh-CN" sz="1800" dirty="0">
                <a:solidFill>
                  <a:prstClr val="black">
                    <a:lumMod val="65000"/>
                    <a:lumOff val="35000"/>
                  </a:prstClr>
                </a:solidFill>
              </a:rPr>
              <a:t>Capture the constraint with queries.  </a:t>
            </a:r>
          </a:p>
          <a:p>
            <a:pPr lvl="1"/>
            <a:endParaRPr lang="en-US" altLang="zh-CN" sz="1800" dirty="0"/>
          </a:p>
          <a:p>
            <a:pPr lvl="1"/>
            <a:endParaRPr lang="en-US" altLang="zh-CN" sz="1800" dirty="0"/>
          </a:p>
          <a:p>
            <a:pPr marL="349250" lvl="1" indent="0">
              <a:buNone/>
            </a:pPr>
            <a:endParaRPr lang="en-US" altLang="zh-CN" sz="1800" dirty="0"/>
          </a:p>
          <a:p>
            <a:pPr marL="349250" lvl="1" indent="0">
              <a:buNone/>
            </a:pPr>
            <a:endParaRPr lang="en-US" altLang="zh-CN" sz="1800" dirty="0"/>
          </a:p>
          <a:p>
            <a:pPr marL="349250" lvl="1" indent="0">
              <a:buNone/>
            </a:pPr>
            <a:endParaRPr lang="en-US" altLang="zh-CN" sz="1800" dirty="0"/>
          </a:p>
          <a:p>
            <a:endParaRPr lang="en-US" sz="24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9A20EBA-6E26-48C8-8B02-13E2C29C1BAC}"/>
              </a:ext>
            </a:extLst>
          </p:cNvPr>
          <p:cNvSpPr/>
          <p:nvPr/>
        </p:nvSpPr>
        <p:spPr>
          <a:xfrm>
            <a:off x="1236955" y="2811367"/>
            <a:ext cx="6096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CHECK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((	</a:t>
            </a:r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SELECT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MAX (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*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)</a:t>
            </a:r>
            <a:endParaRPr lang="en-US" altLang="zh-CN" dirty="0"/>
          </a:p>
          <a:p>
            <a:pPr marL="457200"/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   		</a:t>
            </a:r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FROM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(	</a:t>
            </a:r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SELECT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COUNT (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*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)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en-US" altLang="zh-CN" dirty="0"/>
          </a:p>
          <a:p>
            <a:pPr marL="457200"/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          		FROM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>
                <a:solidFill>
                  <a:srgbClr val="FF00FF"/>
                </a:solidFill>
                <a:latin typeface="Courier New" panose="02070309020205020404" pitchFamily="49" charset="0"/>
              </a:rPr>
              <a:t>Faculty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F1</a:t>
            </a:r>
            <a:endParaRPr lang="en-US" altLang="zh-CN" dirty="0"/>
          </a:p>
          <a:p>
            <a:pPr marL="457200"/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        		</a:t>
            </a:r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GROUP BY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F1.deptid))</a:t>
            </a:r>
            <a:endParaRPr lang="en-US" altLang="zh-CN" dirty="0"/>
          </a:p>
          <a:p>
            <a:pPr marL="457200"/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   	&lt; 2 * (</a:t>
            </a:r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SELECT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MIN (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*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)</a:t>
            </a:r>
            <a:endParaRPr lang="en-US" altLang="zh-CN" dirty="0"/>
          </a:p>
          <a:p>
            <a:pPr marL="457200"/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       	</a:t>
            </a:r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FROM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(	</a:t>
            </a:r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SELECT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COUNT (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*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)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en-US" altLang="zh-CN" dirty="0"/>
          </a:p>
          <a:p>
            <a:pPr marL="457200"/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               	FROM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>
                <a:solidFill>
                  <a:srgbClr val="FF00FF"/>
                </a:solidFill>
                <a:latin typeface="Courier New" panose="02070309020205020404" pitchFamily="49" charset="0"/>
              </a:rPr>
              <a:t>Faculty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F2</a:t>
            </a:r>
            <a:endParaRPr lang="en-US" altLang="zh-CN" dirty="0"/>
          </a:p>
          <a:p>
            <a:pPr marL="457200"/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               	</a:t>
            </a:r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GROUP BY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F2.deptid)))</a:t>
            </a:r>
            <a:endParaRPr lang="en-US" altLang="zh-CN" dirty="0"/>
          </a:p>
          <a:p>
            <a:pPr marL="457200"/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 </a:t>
            </a:r>
            <a:endParaRPr lang="en-US" altLang="zh-CN" dirty="0"/>
          </a:p>
          <a:p>
            <a:br>
              <a:rPr lang="en-US" altLang="zh-CN" dirty="0"/>
            </a:br>
            <a:br>
              <a:rPr lang="en-US" altLang="zh-CN" dirty="0"/>
            </a:b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044229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Complex IC Examples</a:t>
            </a:r>
          </a:p>
        </p:txBody>
      </p:sp>
      <p:sp>
        <p:nvSpPr>
          <p:cNvPr id="7" name="Marcador de contenido 3">
            <a:extLst>
              <a:ext uri="{FF2B5EF4-FFF2-40B4-BE49-F238E27FC236}">
                <a16:creationId xmlns:a16="http://schemas.microsoft.com/office/drawing/2014/main" id="{B2F081F8-B815-485D-AED7-C186603C86DC}"/>
              </a:ext>
            </a:extLst>
          </p:cNvPr>
          <p:cNvSpPr txBox="1">
            <a:spLocks/>
          </p:cNvSpPr>
          <p:nvPr/>
        </p:nvSpPr>
        <p:spPr>
          <a:xfrm>
            <a:off x="761998" y="2677024"/>
            <a:ext cx="11184469" cy="3741531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S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350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7208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055813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398713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743200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087688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Char char=""/>
              <a:defRPr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b="1" dirty="0"/>
              <a:t>Ex 5.1 Consider the following relations: </a:t>
            </a:r>
          </a:p>
          <a:p>
            <a:pPr lvl="1"/>
            <a:r>
              <a:rPr lang="en-US" altLang="zh-CN" sz="1800" dirty="0"/>
              <a:t>Student(</a:t>
            </a:r>
            <a:r>
              <a:rPr lang="en-US" altLang="zh-CN" sz="1800" u="sng" dirty="0" err="1"/>
              <a:t>snum</a:t>
            </a:r>
            <a:r>
              <a:rPr lang="en-US" altLang="zh-CN" sz="1800" u="sng" dirty="0"/>
              <a:t>: integer</a:t>
            </a:r>
            <a:r>
              <a:rPr lang="en-US" altLang="zh-CN" sz="1800" dirty="0"/>
              <a:t>, </a:t>
            </a:r>
            <a:r>
              <a:rPr lang="en-US" altLang="zh-CN" sz="1800" dirty="0" err="1"/>
              <a:t>sname</a:t>
            </a:r>
            <a:r>
              <a:rPr lang="en-US" altLang="zh-CN" sz="1800" dirty="0"/>
              <a:t>: string, major: string, level: string, age: integer) </a:t>
            </a:r>
          </a:p>
          <a:p>
            <a:pPr lvl="1"/>
            <a:r>
              <a:rPr lang="en-US" altLang="zh-CN" sz="1800" dirty="0"/>
              <a:t>Class(</a:t>
            </a:r>
            <a:r>
              <a:rPr lang="en-US" altLang="zh-CN" sz="1800" u="sng" dirty="0"/>
              <a:t>name: string</a:t>
            </a:r>
            <a:r>
              <a:rPr lang="en-US" altLang="zh-CN" sz="1800" dirty="0"/>
              <a:t>, </a:t>
            </a:r>
            <a:r>
              <a:rPr lang="en-US" altLang="zh-CN" sz="1800" dirty="0" err="1"/>
              <a:t>meets_at</a:t>
            </a:r>
            <a:r>
              <a:rPr lang="en-US" altLang="zh-CN" sz="1800" dirty="0"/>
              <a:t>: time, room: string, fid: integer)</a:t>
            </a:r>
          </a:p>
          <a:p>
            <a:pPr lvl="1"/>
            <a:r>
              <a:rPr lang="en-US" altLang="zh-CN" sz="1800" dirty="0"/>
              <a:t>Enrolled(</a:t>
            </a:r>
            <a:r>
              <a:rPr lang="en-US" altLang="zh-CN" sz="1800" u="sng" dirty="0" err="1"/>
              <a:t>snum</a:t>
            </a:r>
            <a:r>
              <a:rPr lang="en-US" altLang="zh-CN" sz="1800" u="sng" dirty="0"/>
              <a:t>: integer, </a:t>
            </a:r>
            <a:r>
              <a:rPr lang="en-US" altLang="zh-CN" sz="1800" u="sng" dirty="0" err="1"/>
              <a:t>cname</a:t>
            </a:r>
            <a:r>
              <a:rPr lang="en-US" altLang="zh-CN" sz="1800" u="sng" dirty="0"/>
              <a:t>: string</a:t>
            </a:r>
            <a:r>
              <a:rPr lang="en-US" altLang="zh-CN" sz="1800" dirty="0"/>
              <a:t>)</a:t>
            </a:r>
          </a:p>
          <a:p>
            <a:pPr lvl="1"/>
            <a:r>
              <a:rPr lang="en-US" altLang="zh-CN" sz="1800" dirty="0"/>
              <a:t>Faculty(</a:t>
            </a:r>
            <a:r>
              <a:rPr lang="en-US" altLang="zh-CN" sz="1800" u="sng" dirty="0"/>
              <a:t>fid: integer</a:t>
            </a:r>
            <a:r>
              <a:rPr lang="en-US" altLang="zh-CN" sz="1800" dirty="0"/>
              <a:t>, </a:t>
            </a:r>
            <a:r>
              <a:rPr lang="en-US" altLang="zh-CN" sz="1800" dirty="0" err="1"/>
              <a:t>fname</a:t>
            </a:r>
            <a:r>
              <a:rPr lang="en-US" altLang="zh-CN" sz="1800" dirty="0"/>
              <a:t>: string, </a:t>
            </a:r>
            <a:r>
              <a:rPr lang="en-US" altLang="zh-CN" sz="1800" dirty="0" err="1"/>
              <a:t>deptid</a:t>
            </a:r>
            <a:r>
              <a:rPr lang="en-US" altLang="zh-CN" sz="1800" dirty="0"/>
              <a:t>: integer)</a:t>
            </a:r>
          </a:p>
          <a:p>
            <a:r>
              <a:rPr lang="en-US" altLang="zh-CN" sz="2000" b="1" dirty="0"/>
              <a:t>IC3: Faculty members from different departments cannot teach in the same room.</a:t>
            </a:r>
          </a:p>
          <a:p>
            <a:pPr lvl="1"/>
            <a:r>
              <a:rPr lang="en-US" altLang="zh-CN" sz="1800" dirty="0">
                <a:solidFill>
                  <a:prstClr val="black">
                    <a:lumMod val="65000"/>
                    <a:lumOff val="35000"/>
                  </a:prstClr>
                </a:solidFill>
              </a:rPr>
              <a:t>How many tables are involved?</a:t>
            </a:r>
          </a:p>
          <a:p>
            <a:pPr lvl="1"/>
            <a:r>
              <a:rPr lang="en-US" altLang="zh-CN" sz="1800" dirty="0">
                <a:solidFill>
                  <a:prstClr val="black">
                    <a:lumMod val="65000"/>
                    <a:lumOff val="35000"/>
                  </a:prstClr>
                </a:solidFill>
              </a:rPr>
              <a:t>Capture the constraint with queries.  </a:t>
            </a:r>
          </a:p>
          <a:p>
            <a:pPr>
              <a:buClr>
                <a:srgbClr val="80B606"/>
              </a:buClr>
            </a:pPr>
            <a:endParaRPr lang="en-US" dirty="0"/>
          </a:p>
          <a:p>
            <a:pPr marL="349250" lvl="1" indent="0">
              <a:buFont typeface="Wingdings" pitchFamily="2" charset="2"/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063007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6F2AC8-3DF0-465D-89F2-70A205ED6A60}"/>
              </a:ext>
            </a:extLst>
          </p:cNvPr>
          <p:cNvSpPr txBox="1">
            <a:spLocks/>
          </p:cNvSpPr>
          <p:nvPr/>
        </p:nvSpPr>
        <p:spPr>
          <a:xfrm>
            <a:off x="2116666" y="74207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dirty="0"/>
              <a:t>Complex IC Examples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F09BDF1-7D0B-4D7E-8E89-48AFC5EC4684}"/>
              </a:ext>
            </a:extLst>
          </p:cNvPr>
          <p:cNvSpPr txBox="1">
            <a:spLocks/>
          </p:cNvSpPr>
          <p:nvPr/>
        </p:nvSpPr>
        <p:spPr>
          <a:xfrm>
            <a:off x="387925" y="1217207"/>
            <a:ext cx="11694584" cy="357737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S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350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7208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055813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398713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743200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087688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Char char=""/>
              <a:defRPr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b="1" dirty="0"/>
              <a:t>IC3: Faculty members from different departments cannot teach in the same room.</a:t>
            </a:r>
          </a:p>
          <a:p>
            <a:pPr lvl="1"/>
            <a:r>
              <a:rPr lang="en-US" altLang="zh-CN" sz="1800" dirty="0">
                <a:solidFill>
                  <a:prstClr val="black">
                    <a:lumMod val="65000"/>
                    <a:lumOff val="35000"/>
                  </a:prstClr>
                </a:solidFill>
              </a:rPr>
              <a:t>How many tables are involved?</a:t>
            </a:r>
          </a:p>
          <a:p>
            <a:pPr lvl="1"/>
            <a:r>
              <a:rPr lang="en-US" altLang="zh-CN" sz="1800" dirty="0">
                <a:solidFill>
                  <a:prstClr val="black">
                    <a:lumMod val="65000"/>
                    <a:lumOff val="35000"/>
                  </a:prstClr>
                </a:solidFill>
              </a:rPr>
              <a:t>Capture the constraint with queries.  </a:t>
            </a:r>
          </a:p>
          <a:p>
            <a:pPr lvl="1"/>
            <a:endParaRPr lang="en-US" altLang="zh-CN" sz="1800" dirty="0"/>
          </a:p>
          <a:p>
            <a:pPr lvl="1"/>
            <a:endParaRPr lang="en-US" altLang="zh-CN" sz="1800" dirty="0"/>
          </a:p>
          <a:p>
            <a:pPr marL="349250" lvl="1" indent="0">
              <a:buNone/>
            </a:pPr>
            <a:endParaRPr lang="en-US" altLang="zh-CN" sz="1800" dirty="0"/>
          </a:p>
          <a:p>
            <a:pPr marL="349250" lvl="1" indent="0">
              <a:buNone/>
            </a:pPr>
            <a:endParaRPr lang="en-US" altLang="zh-CN" sz="1800" dirty="0"/>
          </a:p>
          <a:p>
            <a:pPr marL="349250" lvl="1" indent="0">
              <a:buNone/>
            </a:pPr>
            <a:endParaRPr lang="en-US" altLang="zh-CN" sz="1800" dirty="0"/>
          </a:p>
          <a:p>
            <a:endParaRPr lang="en-US" sz="24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B801973-8D0A-4B6F-A1CA-15B69A4A75EC}"/>
              </a:ext>
            </a:extLst>
          </p:cNvPr>
          <p:cNvSpPr/>
          <p:nvPr/>
        </p:nvSpPr>
        <p:spPr>
          <a:xfrm>
            <a:off x="5986509" y="3231835"/>
            <a:ext cx="6096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CREATE ASSERTION 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NotSameRoom</a:t>
            </a:r>
            <a:endParaRPr lang="en-US" altLang="zh-CN" dirty="0"/>
          </a:p>
          <a:p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CHECK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((</a:t>
            </a:r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SELECT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COUNT (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*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)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en-US" altLang="zh-CN" dirty="0"/>
          </a:p>
          <a:p>
            <a:pPr marL="457200"/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  FROM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>
                <a:solidFill>
                  <a:srgbClr val="FF00FF"/>
                </a:solidFill>
                <a:latin typeface="Courier New" panose="02070309020205020404" pitchFamily="49" charset="0"/>
              </a:rPr>
              <a:t>Faculty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F1, </a:t>
            </a:r>
            <a:r>
              <a:rPr lang="en-US" altLang="zh-CN" dirty="0">
                <a:solidFill>
                  <a:srgbClr val="FF00FF"/>
                </a:solidFill>
                <a:latin typeface="Courier New" panose="02070309020205020404" pitchFamily="49" charset="0"/>
              </a:rPr>
              <a:t>Faculty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F2, </a:t>
            </a:r>
            <a:r>
              <a:rPr lang="en-US" altLang="zh-CN" dirty="0">
                <a:solidFill>
                  <a:srgbClr val="FF00FF"/>
                </a:solidFill>
                <a:latin typeface="Courier New" panose="02070309020205020404" pitchFamily="49" charset="0"/>
              </a:rPr>
              <a:t>Class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C1, 	</a:t>
            </a:r>
            <a:r>
              <a:rPr lang="en-US" altLang="zh-CN" dirty="0">
                <a:solidFill>
                  <a:srgbClr val="FF00FF"/>
                </a:solidFill>
                <a:latin typeface="Courier New" panose="02070309020205020404" pitchFamily="49" charset="0"/>
              </a:rPr>
              <a:t>Class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C2 </a:t>
            </a:r>
            <a:endParaRPr lang="en-US" altLang="zh-CN" dirty="0"/>
          </a:p>
          <a:p>
            <a:pPr marL="457200"/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  WHERE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F1.fid = C1.fid </a:t>
            </a:r>
            <a:endParaRPr lang="en-US" altLang="zh-CN" dirty="0"/>
          </a:p>
          <a:p>
            <a:pPr marL="457200" indent="457200"/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AND 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F2.fid = C2.fid</a:t>
            </a:r>
            <a:endParaRPr lang="en-US" altLang="zh-CN" dirty="0"/>
          </a:p>
          <a:p>
            <a:pPr marL="457200" indent="457200"/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AND 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C1.room = C2.room</a:t>
            </a:r>
            <a:endParaRPr lang="en-US" altLang="zh-CN" dirty="0"/>
          </a:p>
          <a:p>
            <a:pPr marL="457200" indent="457200"/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AND 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F1.deptid &lt;&gt; F2.deptid) = 0)</a:t>
            </a:r>
            <a:endParaRPr lang="en-US" altLang="zh-CN" dirty="0"/>
          </a:p>
          <a:p>
            <a:br>
              <a:rPr lang="en-US" altLang="zh-CN" dirty="0"/>
            </a:br>
            <a:endParaRPr lang="zh-CN" alt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76F4DF1-5146-4606-81D0-E51BC16BFD91}"/>
              </a:ext>
            </a:extLst>
          </p:cNvPr>
          <p:cNvSpPr/>
          <p:nvPr/>
        </p:nvSpPr>
        <p:spPr>
          <a:xfrm>
            <a:off x="135466" y="3231835"/>
            <a:ext cx="6096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CREATE ASSERTION 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NotSameRoom</a:t>
            </a:r>
            <a:endParaRPr lang="en-US" altLang="zh-CN" dirty="0"/>
          </a:p>
          <a:p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CHECK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(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NOT EXISTS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SELECT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(*) </a:t>
            </a:r>
            <a:endParaRPr lang="en-US" altLang="zh-CN" dirty="0"/>
          </a:p>
          <a:p>
            <a:pPr marL="457200"/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  FROM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>
                <a:solidFill>
                  <a:srgbClr val="FF00FF"/>
                </a:solidFill>
                <a:latin typeface="Courier New" panose="02070309020205020404" pitchFamily="49" charset="0"/>
              </a:rPr>
              <a:t>Faculty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F1, </a:t>
            </a:r>
            <a:r>
              <a:rPr lang="en-US" altLang="zh-CN" dirty="0">
                <a:solidFill>
                  <a:srgbClr val="FF00FF"/>
                </a:solidFill>
                <a:latin typeface="Courier New" panose="02070309020205020404" pitchFamily="49" charset="0"/>
              </a:rPr>
              <a:t>Faculty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F2, </a:t>
            </a:r>
            <a:r>
              <a:rPr lang="en-US" altLang="zh-CN" dirty="0">
                <a:solidFill>
                  <a:srgbClr val="FF00FF"/>
                </a:solidFill>
                <a:latin typeface="Courier New" panose="02070309020205020404" pitchFamily="49" charset="0"/>
              </a:rPr>
              <a:t>Class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C1, 	</a:t>
            </a:r>
            <a:r>
              <a:rPr lang="en-US" altLang="zh-CN" dirty="0">
                <a:solidFill>
                  <a:srgbClr val="FF00FF"/>
                </a:solidFill>
                <a:latin typeface="Courier New" panose="02070309020205020404" pitchFamily="49" charset="0"/>
              </a:rPr>
              <a:t>Class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C2 </a:t>
            </a:r>
            <a:endParaRPr lang="en-US" altLang="zh-CN" dirty="0"/>
          </a:p>
          <a:p>
            <a:pPr marL="457200"/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  WHERE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F1.fid = C1.fid </a:t>
            </a:r>
            <a:endParaRPr lang="en-US" altLang="zh-CN" dirty="0"/>
          </a:p>
          <a:p>
            <a:pPr marL="457200" indent="457200"/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AND 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F2.fid = C2.fid</a:t>
            </a:r>
            <a:endParaRPr lang="en-US" altLang="zh-CN" dirty="0"/>
          </a:p>
          <a:p>
            <a:pPr marL="457200" indent="457200"/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AND 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C1.room = C2.room</a:t>
            </a:r>
            <a:endParaRPr lang="en-US" altLang="zh-CN" dirty="0"/>
          </a:p>
          <a:p>
            <a:pPr marL="457200" indent="457200"/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AND 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F1.deptid &lt;&gt; F2.deptid))</a:t>
            </a:r>
            <a:endParaRPr lang="en-US" altLang="zh-CN" dirty="0"/>
          </a:p>
          <a:p>
            <a:br>
              <a:rPr lang="en-US" altLang="zh-CN" dirty="0"/>
            </a:b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94146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Query Examples</a:t>
            </a:r>
          </a:p>
        </p:txBody>
      </p:sp>
      <p:sp>
        <p:nvSpPr>
          <p:cNvPr id="7" name="Marcador de contenido 3">
            <a:extLst>
              <a:ext uri="{FF2B5EF4-FFF2-40B4-BE49-F238E27FC236}">
                <a16:creationId xmlns:a16="http://schemas.microsoft.com/office/drawing/2014/main" id="{B2F081F8-B815-485D-AED7-C186603C86DC}"/>
              </a:ext>
            </a:extLst>
          </p:cNvPr>
          <p:cNvSpPr txBox="1">
            <a:spLocks/>
          </p:cNvSpPr>
          <p:nvPr/>
        </p:nvSpPr>
        <p:spPr>
          <a:xfrm>
            <a:off x="761998" y="2677024"/>
            <a:ext cx="11184469" cy="3741531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S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350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7208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055813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398713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743200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087688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Char char=""/>
              <a:defRPr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/>
              <a:t>Ex 5.1 Consider the following relations: </a:t>
            </a:r>
          </a:p>
          <a:p>
            <a:pPr lvl="1"/>
            <a:r>
              <a:rPr lang="en-US" altLang="zh-CN" sz="1800" dirty="0"/>
              <a:t>Student(</a:t>
            </a:r>
            <a:r>
              <a:rPr lang="en-US" altLang="zh-CN" sz="1800" u="sng" dirty="0" err="1"/>
              <a:t>snum</a:t>
            </a:r>
            <a:r>
              <a:rPr lang="en-US" altLang="zh-CN" sz="1800" u="sng" dirty="0"/>
              <a:t>: integer</a:t>
            </a:r>
            <a:r>
              <a:rPr lang="en-US" altLang="zh-CN" sz="1800" dirty="0"/>
              <a:t>, </a:t>
            </a:r>
            <a:r>
              <a:rPr lang="en-US" altLang="zh-CN" sz="1800" dirty="0" err="1"/>
              <a:t>sname</a:t>
            </a:r>
            <a:r>
              <a:rPr lang="en-US" altLang="zh-CN" sz="1800" dirty="0"/>
              <a:t>: string, major: string, level: string, age: integer) </a:t>
            </a:r>
          </a:p>
          <a:p>
            <a:pPr lvl="1"/>
            <a:r>
              <a:rPr lang="en-US" altLang="zh-CN" sz="1800" dirty="0"/>
              <a:t>Class(</a:t>
            </a:r>
            <a:r>
              <a:rPr lang="en-US" altLang="zh-CN" sz="1800" u="sng" dirty="0"/>
              <a:t>name: string</a:t>
            </a:r>
            <a:r>
              <a:rPr lang="en-US" altLang="zh-CN" sz="1800" dirty="0"/>
              <a:t>, </a:t>
            </a:r>
            <a:r>
              <a:rPr lang="en-US" altLang="zh-CN" sz="1800" dirty="0" err="1"/>
              <a:t>meets_at</a:t>
            </a:r>
            <a:r>
              <a:rPr lang="en-US" altLang="zh-CN" sz="1800" dirty="0"/>
              <a:t>: time, room: string, fid: integer)</a:t>
            </a:r>
          </a:p>
          <a:p>
            <a:pPr lvl="1"/>
            <a:r>
              <a:rPr lang="en-US" altLang="zh-CN" sz="1800" dirty="0"/>
              <a:t>Enrolled(</a:t>
            </a:r>
            <a:r>
              <a:rPr lang="en-US" altLang="zh-CN" sz="1800" u="sng" dirty="0" err="1"/>
              <a:t>snum</a:t>
            </a:r>
            <a:r>
              <a:rPr lang="en-US" altLang="zh-CN" sz="1800" u="sng" dirty="0"/>
              <a:t>: integer, </a:t>
            </a:r>
            <a:r>
              <a:rPr lang="en-US" altLang="zh-CN" sz="1800" u="sng" dirty="0" err="1"/>
              <a:t>cname</a:t>
            </a:r>
            <a:r>
              <a:rPr lang="en-US" altLang="zh-CN" sz="1800" u="sng" dirty="0"/>
              <a:t>: string</a:t>
            </a:r>
            <a:r>
              <a:rPr lang="en-US" altLang="zh-CN" sz="1800" dirty="0"/>
              <a:t>)</a:t>
            </a:r>
          </a:p>
          <a:p>
            <a:pPr lvl="1"/>
            <a:r>
              <a:rPr lang="en-US" altLang="zh-CN" sz="1800" dirty="0"/>
              <a:t>Faculty(</a:t>
            </a:r>
            <a:r>
              <a:rPr lang="en-US" altLang="zh-CN" sz="1800" u="sng" dirty="0"/>
              <a:t>fid: integer</a:t>
            </a:r>
            <a:r>
              <a:rPr lang="en-US" altLang="zh-CN" sz="1800" dirty="0"/>
              <a:t>, </a:t>
            </a:r>
            <a:r>
              <a:rPr lang="en-US" altLang="zh-CN" sz="1800" dirty="0" err="1"/>
              <a:t>fname</a:t>
            </a:r>
            <a:r>
              <a:rPr lang="en-US" altLang="zh-CN" sz="1800" dirty="0"/>
              <a:t>: string, </a:t>
            </a:r>
            <a:r>
              <a:rPr lang="en-US" altLang="zh-CN" sz="1800" dirty="0" err="1"/>
              <a:t>deptid</a:t>
            </a:r>
            <a:r>
              <a:rPr lang="en-US" altLang="zh-CN" sz="1800" dirty="0"/>
              <a:t>: integer)</a:t>
            </a:r>
          </a:p>
          <a:p>
            <a:r>
              <a:rPr lang="en-US" altLang="zh-CN" sz="2000" b="1" dirty="0"/>
              <a:t>Q1: Find the names of all Juniors (level = JR) who are enrolled in a class taught by I. Teach:</a:t>
            </a:r>
          </a:p>
          <a:p>
            <a:pPr lvl="1"/>
            <a:r>
              <a:rPr lang="en-US" altLang="zh-CN" sz="1800" dirty="0"/>
              <a:t>What tables do we need?</a:t>
            </a:r>
          </a:p>
          <a:p>
            <a:pPr lvl="1"/>
            <a:r>
              <a:rPr lang="en-US" altLang="zh-CN" sz="1800" dirty="0"/>
              <a:t>How should we combine them?</a:t>
            </a:r>
          </a:p>
          <a:p>
            <a:endParaRPr lang="en-US" altLang="zh-CN" sz="2000" b="1" dirty="0"/>
          </a:p>
          <a:p>
            <a:pPr lvl="1"/>
            <a:endParaRPr lang="en-US" altLang="zh-CN" dirty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pPr>
              <a:buClr>
                <a:srgbClr val="80B606"/>
              </a:buClr>
            </a:pPr>
            <a:endParaRPr lang="en-US" dirty="0"/>
          </a:p>
          <a:p>
            <a:pPr marL="349250" lvl="1" indent="0">
              <a:buFont typeface="Wingdings" pitchFamily="2" charset="2"/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75548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6F2AC8-3DF0-465D-89F2-70A205ED6A60}"/>
              </a:ext>
            </a:extLst>
          </p:cNvPr>
          <p:cNvSpPr txBox="1">
            <a:spLocks/>
          </p:cNvSpPr>
          <p:nvPr/>
        </p:nvSpPr>
        <p:spPr>
          <a:xfrm>
            <a:off x="2116666" y="74207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dirty="0"/>
              <a:t>Query Examples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F09BDF1-7D0B-4D7E-8E89-48AFC5EC4684}"/>
              </a:ext>
            </a:extLst>
          </p:cNvPr>
          <p:cNvSpPr txBox="1">
            <a:spLocks/>
          </p:cNvSpPr>
          <p:nvPr/>
        </p:nvSpPr>
        <p:spPr>
          <a:xfrm>
            <a:off x="387925" y="1217207"/>
            <a:ext cx="10950635" cy="120179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S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350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7208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055813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398713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743200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087688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Char char=""/>
              <a:defRPr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b="1" dirty="0"/>
              <a:t>Q1: Find the names of all Juniors (level = JR) who are enrolled in a class taught by I. Teach:</a:t>
            </a:r>
          </a:p>
          <a:p>
            <a:pPr lvl="1"/>
            <a:r>
              <a:rPr lang="en-US" altLang="zh-CN" sz="1800" dirty="0"/>
              <a:t>What tables do we need?</a:t>
            </a:r>
          </a:p>
          <a:p>
            <a:pPr lvl="1"/>
            <a:r>
              <a:rPr lang="en-US" altLang="zh-CN" sz="1800" dirty="0"/>
              <a:t>How should we combine them?</a:t>
            </a:r>
          </a:p>
          <a:p>
            <a:pPr marL="349250" lvl="1" indent="0">
              <a:buNone/>
            </a:pPr>
            <a:endParaRPr lang="en-US" dirty="0"/>
          </a:p>
          <a:p>
            <a:endParaRPr lang="en-US" sz="2400" dirty="0"/>
          </a:p>
        </p:txBody>
      </p:sp>
      <p:sp>
        <p:nvSpPr>
          <p:cNvPr id="5" name="Google Shape;146;p27">
            <a:extLst>
              <a:ext uri="{FF2B5EF4-FFF2-40B4-BE49-F238E27FC236}">
                <a16:creationId xmlns:a16="http://schemas.microsoft.com/office/drawing/2014/main" id="{F85DD2A0-5F59-4106-AEC2-8B3CA9CBA511}"/>
              </a:ext>
            </a:extLst>
          </p:cNvPr>
          <p:cNvSpPr txBox="1">
            <a:spLocks/>
          </p:cNvSpPr>
          <p:nvPr/>
        </p:nvSpPr>
        <p:spPr>
          <a:xfrm>
            <a:off x="825211" y="2360207"/>
            <a:ext cx="9046758" cy="12951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S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350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7208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055813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398713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743200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087688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Char char=""/>
              <a:defRPr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" pitchFamily="2" charset="2"/>
              <a:buNone/>
            </a:pPr>
            <a:r>
              <a:rPr lang="en-GB" sz="1800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SELECT</a:t>
            </a:r>
            <a:r>
              <a:rPr lang="en-GB" sz="1800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800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S.sname</a:t>
            </a:r>
            <a:endParaRPr lang="en-GB" sz="1800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indent="0">
              <a:spcBef>
                <a:spcPts val="500"/>
              </a:spcBef>
              <a:buFont typeface="Wingdings" pitchFamily="2" charset="2"/>
              <a:buNone/>
            </a:pPr>
            <a:r>
              <a:rPr lang="en-GB" sz="1800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FROM</a:t>
            </a:r>
            <a:r>
              <a:rPr lang="en-GB" sz="1800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800" dirty="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Student</a:t>
            </a:r>
            <a:r>
              <a:rPr lang="en-GB" sz="1800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S, </a:t>
            </a:r>
            <a:r>
              <a:rPr lang="en-GB" sz="1800" dirty="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Class</a:t>
            </a:r>
            <a:r>
              <a:rPr lang="en-GB" sz="1800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C, </a:t>
            </a:r>
            <a:r>
              <a:rPr lang="en-GB" sz="1800" dirty="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Enrolled</a:t>
            </a:r>
            <a:r>
              <a:rPr lang="en-GB" sz="1800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E, </a:t>
            </a:r>
            <a:r>
              <a:rPr lang="en-GB" sz="1800" dirty="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Faculty</a:t>
            </a:r>
            <a:r>
              <a:rPr lang="en-GB" sz="1800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F</a:t>
            </a:r>
          </a:p>
          <a:p>
            <a:pPr marL="0" indent="0">
              <a:spcBef>
                <a:spcPts val="500"/>
              </a:spcBef>
              <a:buFont typeface="Wingdings" pitchFamily="2" charset="2"/>
              <a:buNone/>
            </a:pPr>
            <a:r>
              <a:rPr lang="en-GB" sz="1800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WHERE</a:t>
            </a:r>
            <a:r>
              <a:rPr lang="en-GB" sz="1800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800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S.snum</a:t>
            </a:r>
            <a:r>
              <a:rPr lang="en-GB" sz="1800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= </a:t>
            </a:r>
            <a:r>
              <a:rPr lang="en-GB" sz="1800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E.snum</a:t>
            </a:r>
            <a:r>
              <a:rPr lang="en-GB" sz="1800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800" dirty="0">
                <a:solidFill>
                  <a:srgbClr val="0000FF"/>
                </a:solidFill>
                <a:latin typeface="Courier New"/>
                <a:cs typeface="Courier New"/>
                <a:sym typeface="Courier New"/>
              </a:rPr>
              <a:t>AND</a:t>
            </a:r>
            <a:r>
              <a:rPr lang="en-GB" sz="1800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800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E.cname</a:t>
            </a:r>
            <a:r>
              <a:rPr lang="en-GB" sz="1800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= C.name </a:t>
            </a:r>
            <a:r>
              <a:rPr lang="en-GB" sz="1800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AND</a:t>
            </a:r>
            <a:r>
              <a:rPr lang="en-GB" sz="1800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800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C.fid</a:t>
            </a:r>
            <a:r>
              <a:rPr lang="en-GB" sz="1800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=</a:t>
            </a:r>
            <a:r>
              <a:rPr lang="en-GB" sz="1800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F.fid</a:t>
            </a:r>
            <a:r>
              <a:rPr lang="en-GB" sz="1800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800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AND</a:t>
            </a:r>
            <a:r>
              <a:rPr lang="en-GB" sz="1800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800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F.fname</a:t>
            </a:r>
            <a:r>
              <a:rPr lang="en-GB" sz="1800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= ‘</a:t>
            </a:r>
            <a:r>
              <a:rPr lang="en-GB" sz="1800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I.Teach</a:t>
            </a:r>
            <a:r>
              <a:rPr lang="en-GB" sz="1800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’ </a:t>
            </a:r>
            <a:r>
              <a:rPr lang="en-GB" sz="1800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lang="en-GB" sz="1800" dirty="0">
                <a:solidFill>
                  <a:srgbClr val="0000FF"/>
                </a:solidFill>
                <a:latin typeface="Courier New"/>
                <a:cs typeface="Courier New"/>
                <a:sym typeface="Courier New"/>
              </a:rPr>
              <a:t>ND</a:t>
            </a:r>
            <a:r>
              <a:rPr lang="en-GB" sz="1800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GB" sz="1800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S.level</a:t>
            </a:r>
            <a:r>
              <a:rPr lang="en-GB" sz="1800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= ‘JR’</a:t>
            </a:r>
          </a:p>
          <a:p>
            <a:pPr marL="0" indent="0">
              <a:spcBef>
                <a:spcPts val="500"/>
              </a:spcBef>
              <a:spcAft>
                <a:spcPts val="500"/>
              </a:spcAft>
              <a:buFont typeface="Wingdings" pitchFamily="2" charset="2"/>
              <a:buNone/>
            </a:pPr>
            <a:endParaRPr lang="en-GB" dirty="0">
              <a:solidFill>
                <a:srgbClr val="F5844C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graphicFrame>
        <p:nvGraphicFramePr>
          <p:cNvPr id="6" name="Google Shape;153;p28">
            <a:extLst>
              <a:ext uri="{FF2B5EF4-FFF2-40B4-BE49-F238E27FC236}">
                <a16:creationId xmlns:a16="http://schemas.microsoft.com/office/drawing/2014/main" id="{4BD4CA70-476E-4871-95C3-6399626377A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22180128"/>
              </p:ext>
            </p:extLst>
          </p:nvPr>
        </p:nvGraphicFramePr>
        <p:xfrm>
          <a:off x="546636" y="3790490"/>
          <a:ext cx="3701165" cy="2011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7402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02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02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02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02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7850">
                <a:tc gridSpan="5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GB" sz="2000" dirty="0">
                          <a:sym typeface="Corsiva"/>
                        </a:rPr>
                        <a:t>Students</a:t>
                      </a:r>
                      <a:endParaRPr sz="1050" i="0" u="sng" strike="noStrike" cap="none" dirty="0">
                        <a:solidFill>
                          <a:srgbClr val="0000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strike="noStrike" cap="none" dirty="0" err="1">
                          <a:sym typeface="Arial"/>
                        </a:rPr>
                        <a:t>s</a:t>
                      </a:r>
                      <a:r>
                        <a:rPr lang="en-GB" sz="1600" dirty="0" err="1">
                          <a:sym typeface="Arial"/>
                        </a:rPr>
                        <a:t>num</a:t>
                      </a:r>
                      <a:endParaRPr sz="1600" b="1" i="0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u="none" strike="noStrike" cap="none" dirty="0" err="1">
                          <a:sym typeface="Arial"/>
                        </a:rPr>
                        <a:t>sname</a:t>
                      </a: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major</a:t>
                      </a:r>
                      <a:endParaRPr sz="1600" b="1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level</a:t>
                      </a:r>
                      <a:endParaRPr sz="1600" b="1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u="none" strike="noStrike" cap="none" dirty="0">
                          <a:sym typeface="Arial"/>
                        </a:rPr>
                        <a:t>age</a:t>
                      </a:r>
                      <a:endParaRPr sz="1600" b="1" dirty="0"/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1</a:t>
                      </a:r>
                      <a:endParaRPr sz="16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u="none" strike="noStrike" cap="none" dirty="0">
                          <a:sym typeface="Arial"/>
                        </a:rPr>
                        <a:t>Dustin</a:t>
                      </a:r>
                      <a:endParaRPr sz="1600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CS</a:t>
                      </a:r>
                      <a:endParaRPr sz="16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JR</a:t>
                      </a:r>
                      <a:endParaRPr sz="16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17</a:t>
                      </a:r>
                      <a:endParaRPr sz="1600"/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2</a:t>
                      </a:r>
                      <a:endParaRPr sz="16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Kevin</a:t>
                      </a:r>
                      <a:endParaRPr sz="1600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Math</a:t>
                      </a:r>
                      <a:endParaRPr sz="1600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SR</a:t>
                      </a:r>
                      <a:endParaRPr sz="16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23</a:t>
                      </a:r>
                      <a:endParaRPr sz="1600"/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3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Kim</a:t>
                      </a:r>
                      <a:endParaRPr sz="1600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 err="1">
                          <a:sym typeface="Arial"/>
                        </a:rPr>
                        <a:t>Chem</a:t>
                      </a:r>
                      <a:endParaRPr sz="1600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FR</a:t>
                      </a:r>
                      <a:endParaRPr sz="16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/>
                        <a:t>18</a:t>
                      </a:r>
                      <a:endParaRPr sz="1600"/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4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Jim</a:t>
                      </a:r>
                      <a:endParaRPr sz="1600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CS</a:t>
                      </a:r>
                      <a:endParaRPr sz="1600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SR</a:t>
                      </a:r>
                      <a:endParaRPr sz="16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24</a:t>
                      </a:r>
                      <a:endParaRPr sz="1600" dirty="0"/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5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Frank</a:t>
                      </a:r>
                      <a:endParaRPr sz="16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Math</a:t>
                      </a:r>
                      <a:endParaRPr sz="16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SO</a:t>
                      </a:r>
                      <a:endParaRPr sz="16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18</a:t>
                      </a:r>
                      <a:endParaRPr sz="1600" dirty="0"/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6</a:t>
                      </a:r>
                      <a:endParaRPr sz="16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Alice</a:t>
                      </a:r>
                      <a:endParaRPr sz="1600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Physics</a:t>
                      </a:r>
                      <a:endParaRPr sz="16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JR</a:t>
                      </a:r>
                      <a:endParaRPr sz="16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21</a:t>
                      </a:r>
                      <a:endParaRPr sz="1600" dirty="0"/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7" name="Google Shape;154;p28">
            <a:extLst>
              <a:ext uri="{FF2B5EF4-FFF2-40B4-BE49-F238E27FC236}">
                <a16:creationId xmlns:a16="http://schemas.microsoft.com/office/drawing/2014/main" id="{98D25B9D-82E6-4889-8143-2CB2D7B40BB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60345768"/>
              </p:ext>
            </p:extLst>
          </p:nvPr>
        </p:nvGraphicFramePr>
        <p:xfrm>
          <a:off x="4647622" y="3794443"/>
          <a:ext cx="1152842" cy="2011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5764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4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7850">
                <a:tc grid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000" dirty="0">
                          <a:sym typeface="Corsiva"/>
                        </a:rPr>
                        <a:t>Enrolled</a:t>
                      </a:r>
                      <a:endParaRPr sz="2000" u="sng" dirty="0">
                        <a:solidFill>
                          <a:srgbClr val="0000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strike="noStrike" cap="none" dirty="0" err="1">
                          <a:sym typeface="Arial"/>
                        </a:rPr>
                        <a:t>s</a:t>
                      </a:r>
                      <a:r>
                        <a:rPr lang="en-GB" sz="1600" dirty="0" err="1">
                          <a:sym typeface="Arial"/>
                        </a:rPr>
                        <a:t>num</a:t>
                      </a:r>
                      <a:endParaRPr sz="1600" b="1" i="0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 err="1">
                          <a:sym typeface="Arial"/>
                        </a:rPr>
                        <a:t>c</a:t>
                      </a:r>
                      <a:r>
                        <a:rPr lang="en-GB" sz="1600" strike="noStrike" cap="none" dirty="0" err="1">
                          <a:sym typeface="Arial"/>
                        </a:rPr>
                        <a:t>name</a:t>
                      </a:r>
                      <a:endParaRPr sz="1600" b="1" i="0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1</a:t>
                      </a:r>
                      <a:endParaRPr sz="16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/>
                        <a:t>A</a:t>
                      </a:r>
                      <a:endParaRPr sz="1600"/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2</a:t>
                      </a:r>
                      <a:endParaRPr sz="16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/>
                        <a:t>B</a:t>
                      </a:r>
                      <a:endParaRPr sz="1600" dirty="0"/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3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/>
                        <a:t>C</a:t>
                      </a:r>
                      <a:endParaRPr sz="1600" dirty="0"/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4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/>
                        <a:t>A</a:t>
                      </a:r>
                      <a:endParaRPr sz="1600" dirty="0"/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5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/>
                        <a:t>B</a:t>
                      </a:r>
                      <a:endParaRPr sz="1600" dirty="0"/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6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/>
                        <a:t>D</a:t>
                      </a:r>
                      <a:endParaRPr sz="1600" dirty="0"/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8" name="Google Shape;155;p28">
            <a:extLst>
              <a:ext uri="{FF2B5EF4-FFF2-40B4-BE49-F238E27FC236}">
                <a16:creationId xmlns:a16="http://schemas.microsoft.com/office/drawing/2014/main" id="{C629F292-DDB7-4DF6-8541-216DA62C6E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19251607"/>
              </p:ext>
            </p:extLst>
          </p:nvPr>
        </p:nvGraphicFramePr>
        <p:xfrm>
          <a:off x="9387333" y="3797263"/>
          <a:ext cx="2303872" cy="15240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7679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17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41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7850">
                <a:tc gridSpan="3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GB" sz="2000" dirty="0">
                          <a:sym typeface="Corsiva"/>
                        </a:rPr>
                        <a:t>Faculty</a:t>
                      </a:r>
                      <a:endParaRPr sz="2000" u="sng" dirty="0">
                        <a:solidFill>
                          <a:srgbClr val="0000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fid</a:t>
                      </a:r>
                      <a:endParaRPr sz="1600" b="1" i="0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f</a:t>
                      </a:r>
                      <a:r>
                        <a:rPr lang="en-GB" sz="1600" u="none" strike="noStrike" cap="none">
                          <a:sym typeface="Arial"/>
                        </a:rPr>
                        <a:t>name</a:t>
                      </a:r>
                      <a:endParaRPr sz="1600" b="1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depid</a:t>
                      </a:r>
                      <a:endParaRPr sz="1600" b="1"/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123</a:t>
                      </a:r>
                      <a:endParaRPr sz="160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 err="1">
                          <a:sym typeface="Arial"/>
                        </a:rPr>
                        <a:t>I.Teach</a:t>
                      </a:r>
                      <a:endParaRPr sz="1600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11</a:t>
                      </a:r>
                      <a:endParaRPr sz="1600"/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234</a:t>
                      </a:r>
                      <a:endParaRPr sz="160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Su</a:t>
                      </a:r>
                      <a:endParaRPr sz="1600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22</a:t>
                      </a:r>
                      <a:endParaRPr sz="1600"/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345</a:t>
                      </a:r>
                      <a:endParaRPr sz="160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 err="1">
                          <a:sym typeface="Arial"/>
                        </a:rPr>
                        <a:t>C.Teach</a:t>
                      </a:r>
                      <a:endParaRPr sz="1600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33</a:t>
                      </a:r>
                      <a:endParaRPr sz="1600" dirty="0"/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456</a:t>
                      </a:r>
                      <a:endParaRPr sz="160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Ron</a:t>
                      </a:r>
                      <a:endParaRPr sz="1600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44</a:t>
                      </a:r>
                      <a:endParaRPr sz="1600" dirty="0"/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9" name="Google Shape;156;p28">
            <a:extLst>
              <a:ext uri="{FF2B5EF4-FFF2-40B4-BE49-F238E27FC236}">
                <a16:creationId xmlns:a16="http://schemas.microsoft.com/office/drawing/2014/main" id="{A285807D-F477-410C-B875-D53B5D5336E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0664989"/>
              </p:ext>
            </p:extLst>
          </p:nvPr>
        </p:nvGraphicFramePr>
        <p:xfrm>
          <a:off x="6283659" y="3794443"/>
          <a:ext cx="2517862" cy="15240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6023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25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87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41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7850">
                <a:tc gridSpan="4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000" dirty="0">
                          <a:sym typeface="Corsiva"/>
                        </a:rPr>
                        <a:t>Class</a:t>
                      </a:r>
                      <a:endParaRPr sz="2000" u="sng" dirty="0">
                        <a:solidFill>
                          <a:srgbClr val="0000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u="none" dirty="0" err="1">
                          <a:sym typeface="Arial"/>
                        </a:rPr>
                        <a:t>cname</a:t>
                      </a: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meets at</a:t>
                      </a:r>
                      <a:endParaRPr sz="1600" b="1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room</a:t>
                      </a:r>
                      <a:endParaRPr sz="1600" b="1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fid</a:t>
                      </a:r>
                      <a:endParaRPr sz="1600" b="1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A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9.00 am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R128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123</a:t>
                      </a:r>
                      <a:endParaRPr sz="160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B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10.00 am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R129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234</a:t>
                      </a:r>
                      <a:endParaRPr sz="160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C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2.00 pm 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R130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345</a:t>
                      </a:r>
                      <a:endParaRPr sz="160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D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1.00 pm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R131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456</a:t>
                      </a:r>
                      <a:endParaRPr sz="160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0" name="Google Shape;157;p28">
            <a:extLst>
              <a:ext uri="{FF2B5EF4-FFF2-40B4-BE49-F238E27FC236}">
                <a16:creationId xmlns:a16="http://schemas.microsoft.com/office/drawing/2014/main" id="{40AB9A5D-23E2-4E30-A536-CF5F416DEF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19085576"/>
              </p:ext>
            </p:extLst>
          </p:nvPr>
        </p:nvGraphicFramePr>
        <p:xfrm>
          <a:off x="825211" y="3786220"/>
          <a:ext cx="4679871" cy="17068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6699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45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67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28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088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698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7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strike="noStrike" cap="none" dirty="0" err="1">
                          <a:sym typeface="Arial"/>
                        </a:rPr>
                        <a:t>s</a:t>
                      </a:r>
                      <a:r>
                        <a:rPr lang="en-GB" sz="1600" dirty="0" err="1">
                          <a:sym typeface="Arial"/>
                        </a:rPr>
                        <a:t>num</a:t>
                      </a:r>
                      <a:endParaRPr sz="1600" b="1" i="0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u="none" strike="noStrike" cap="none" dirty="0" err="1">
                          <a:sym typeface="Arial"/>
                        </a:rPr>
                        <a:t>sname</a:t>
                      </a: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major</a:t>
                      </a:r>
                      <a:endParaRPr sz="1600" b="1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level</a:t>
                      </a:r>
                      <a:endParaRPr sz="1600" b="1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u="none" strike="noStrike" cap="none" dirty="0">
                          <a:sym typeface="Arial"/>
                        </a:rPr>
                        <a:t>age</a:t>
                      </a:r>
                      <a:endParaRPr sz="1600" b="1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 err="1">
                          <a:sym typeface="Arial"/>
                        </a:rPr>
                        <a:t>c</a:t>
                      </a:r>
                      <a:r>
                        <a:rPr lang="en-GB" sz="1600" strike="noStrike" cap="none" dirty="0" err="1">
                          <a:sym typeface="Arial"/>
                        </a:rPr>
                        <a:t>name</a:t>
                      </a:r>
                      <a:endParaRPr sz="1600" b="1" i="0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1</a:t>
                      </a:r>
                      <a:endParaRPr sz="16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u="none" strike="noStrike" cap="none">
                          <a:sym typeface="Arial"/>
                        </a:rPr>
                        <a:t>Dustin</a:t>
                      </a:r>
                      <a:endParaRPr sz="16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CS</a:t>
                      </a:r>
                      <a:endParaRPr sz="16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JR</a:t>
                      </a:r>
                      <a:endParaRPr sz="16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17</a:t>
                      </a:r>
                      <a:endParaRPr sz="1600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/>
                        <a:t>A</a:t>
                      </a:r>
                      <a:endParaRPr sz="16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2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Kevin</a:t>
                      </a:r>
                      <a:endParaRPr sz="1600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Math</a:t>
                      </a:r>
                      <a:endParaRPr sz="1600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SR</a:t>
                      </a:r>
                      <a:endParaRPr sz="16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23</a:t>
                      </a:r>
                      <a:endParaRPr sz="16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/>
                        <a:t>B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3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Kim</a:t>
                      </a:r>
                      <a:endParaRPr sz="16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 err="1">
                          <a:sym typeface="Arial"/>
                        </a:rPr>
                        <a:t>Chem</a:t>
                      </a:r>
                      <a:endParaRPr sz="1600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FR</a:t>
                      </a:r>
                      <a:endParaRPr sz="16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/>
                        <a:t>18</a:t>
                      </a:r>
                      <a:endParaRPr sz="16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/>
                        <a:t>C</a:t>
                      </a:r>
                      <a:endParaRPr sz="1600"/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4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Jim</a:t>
                      </a:r>
                      <a:endParaRPr sz="16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CS</a:t>
                      </a:r>
                      <a:endParaRPr sz="16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SR</a:t>
                      </a:r>
                      <a:endParaRPr sz="16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24</a:t>
                      </a:r>
                      <a:endParaRPr sz="1600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/>
                        <a:t>A</a:t>
                      </a:r>
                      <a:endParaRPr sz="16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5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Frank</a:t>
                      </a:r>
                      <a:endParaRPr sz="16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Math</a:t>
                      </a:r>
                      <a:endParaRPr sz="16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SO</a:t>
                      </a:r>
                      <a:endParaRPr sz="16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18</a:t>
                      </a:r>
                      <a:endParaRPr sz="16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/>
                        <a:t>B</a:t>
                      </a:r>
                      <a:endParaRPr sz="16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6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Alice</a:t>
                      </a:r>
                      <a:endParaRPr sz="1600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Physics</a:t>
                      </a:r>
                      <a:endParaRPr sz="16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JR</a:t>
                      </a:r>
                      <a:endParaRPr sz="16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21</a:t>
                      </a:r>
                      <a:endParaRPr sz="1600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/>
                        <a:t>D</a:t>
                      </a:r>
                      <a:endParaRPr sz="16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11" name="Google Shape;158;p28">
            <a:extLst>
              <a:ext uri="{FF2B5EF4-FFF2-40B4-BE49-F238E27FC236}">
                <a16:creationId xmlns:a16="http://schemas.microsoft.com/office/drawing/2014/main" id="{D9F874F5-ED34-4D7E-8F03-6C405B4C3CF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77903809"/>
              </p:ext>
            </p:extLst>
          </p:nvPr>
        </p:nvGraphicFramePr>
        <p:xfrm>
          <a:off x="7032022" y="3797263"/>
          <a:ext cx="3843123" cy="12192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6023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26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87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822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191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4788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7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i="0" u="none" dirty="0" err="1">
                          <a:sym typeface="Arial"/>
                        </a:rPr>
                        <a:t>cname</a:t>
                      </a: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meets at</a:t>
                      </a:r>
                      <a:endParaRPr sz="1600" b="1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room</a:t>
                      </a:r>
                      <a:endParaRPr sz="1600" b="1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fid</a:t>
                      </a:r>
                      <a:endParaRPr sz="1600" b="1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f</a:t>
                      </a:r>
                      <a:r>
                        <a:rPr lang="en-GB" sz="1600" u="none" strike="noStrike" cap="none">
                          <a:sym typeface="Arial"/>
                        </a:rPr>
                        <a:t>name</a:t>
                      </a:r>
                      <a:endParaRPr sz="1600" b="1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depid</a:t>
                      </a:r>
                      <a:endParaRPr sz="1600" b="1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A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9.00 am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R128</a:t>
                      </a:r>
                      <a:endParaRPr sz="16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123</a:t>
                      </a:r>
                      <a:endParaRPr sz="160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I.Teach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11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B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10.00 am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R129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234</a:t>
                      </a:r>
                      <a:endParaRPr sz="160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Su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22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C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2.00 pm </a:t>
                      </a:r>
                      <a:endParaRPr sz="16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R130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345</a:t>
                      </a:r>
                      <a:endParaRPr sz="160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C.Teach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33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D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1.00 pm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R131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456</a:t>
                      </a:r>
                      <a:endParaRPr sz="160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Ron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44</a:t>
                      </a:r>
                      <a:endParaRPr sz="16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2" name="Google Shape;159;p28">
            <a:extLst>
              <a:ext uri="{FF2B5EF4-FFF2-40B4-BE49-F238E27FC236}">
                <a16:creationId xmlns:a16="http://schemas.microsoft.com/office/drawing/2014/main" id="{8C920102-3AC5-401A-8FDB-5A56607CB1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66529124"/>
              </p:ext>
            </p:extLst>
          </p:nvPr>
        </p:nvGraphicFramePr>
        <p:xfrm>
          <a:off x="1860004" y="3786220"/>
          <a:ext cx="8106217" cy="17068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6415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13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08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8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745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49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7456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7531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493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493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493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187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strike="noStrike" cap="none" dirty="0" err="1">
                          <a:sym typeface="Arial"/>
                        </a:rPr>
                        <a:t>s</a:t>
                      </a:r>
                      <a:r>
                        <a:rPr lang="en-GB" sz="1600" dirty="0" err="1">
                          <a:sym typeface="Arial"/>
                        </a:rPr>
                        <a:t>num</a:t>
                      </a:r>
                      <a:endParaRPr sz="1600" b="1" i="0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u="none" strike="noStrike" cap="none" dirty="0" err="1">
                          <a:sym typeface="Arial"/>
                        </a:rPr>
                        <a:t>sname</a:t>
                      </a: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major</a:t>
                      </a:r>
                      <a:endParaRPr sz="1600" b="1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level</a:t>
                      </a:r>
                      <a:endParaRPr sz="1600" b="1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u="none" strike="noStrike" cap="none" dirty="0">
                          <a:sym typeface="Arial"/>
                        </a:rPr>
                        <a:t>age</a:t>
                      </a:r>
                      <a:endParaRPr sz="1600" b="1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c</a:t>
                      </a:r>
                      <a:r>
                        <a:rPr lang="en-GB" sz="1600" strike="noStrike" cap="none">
                          <a:sym typeface="Arial"/>
                        </a:rPr>
                        <a:t>name</a:t>
                      </a:r>
                      <a:endParaRPr sz="1600" b="1" i="0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meets at</a:t>
                      </a:r>
                      <a:endParaRPr sz="1600" b="1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room</a:t>
                      </a:r>
                      <a:endParaRPr sz="1600" b="1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fid</a:t>
                      </a:r>
                      <a:endParaRPr sz="1600" b="1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f</a:t>
                      </a:r>
                      <a:r>
                        <a:rPr lang="en-GB" sz="1600" u="none" strike="noStrike" cap="none">
                          <a:sym typeface="Arial"/>
                        </a:rPr>
                        <a:t>name</a:t>
                      </a:r>
                      <a:endParaRPr sz="1600" b="1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depid</a:t>
                      </a:r>
                      <a:endParaRPr sz="1600" b="1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1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u="none" strike="noStrike" cap="none" dirty="0">
                          <a:sym typeface="Arial"/>
                        </a:rPr>
                        <a:t>Dustin</a:t>
                      </a:r>
                      <a:endParaRPr sz="1600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CS</a:t>
                      </a:r>
                      <a:endParaRPr sz="1600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JR</a:t>
                      </a:r>
                      <a:endParaRPr sz="16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17</a:t>
                      </a:r>
                      <a:endParaRPr sz="1600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/>
                        <a:t>A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9.00 am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R128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123</a:t>
                      </a:r>
                      <a:endParaRPr sz="160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I.Teach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11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2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Kevin</a:t>
                      </a:r>
                      <a:endParaRPr sz="16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Math</a:t>
                      </a:r>
                      <a:endParaRPr sz="16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SR</a:t>
                      </a:r>
                      <a:endParaRPr sz="16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23</a:t>
                      </a:r>
                      <a:endParaRPr sz="16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/>
                        <a:t>B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10.00 am</a:t>
                      </a:r>
                      <a:endParaRPr sz="16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R129</a:t>
                      </a:r>
                      <a:endParaRPr sz="16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234</a:t>
                      </a:r>
                      <a:endParaRPr sz="160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Su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22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3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Kim</a:t>
                      </a:r>
                      <a:endParaRPr sz="1600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Chem</a:t>
                      </a:r>
                      <a:endParaRPr sz="16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FR</a:t>
                      </a:r>
                      <a:endParaRPr sz="16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/>
                        <a:t>18</a:t>
                      </a:r>
                      <a:endParaRPr sz="16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/>
                        <a:t>C</a:t>
                      </a:r>
                      <a:endParaRPr sz="16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2.00 pm 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R130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345</a:t>
                      </a:r>
                      <a:endParaRPr sz="160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 err="1">
                          <a:sym typeface="Arial"/>
                        </a:rPr>
                        <a:t>C.Teach</a:t>
                      </a:r>
                      <a:endParaRPr sz="16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33</a:t>
                      </a:r>
                      <a:endParaRPr sz="16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4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Jim</a:t>
                      </a:r>
                      <a:endParaRPr sz="16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CS</a:t>
                      </a:r>
                      <a:endParaRPr sz="16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SR</a:t>
                      </a:r>
                      <a:endParaRPr sz="16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24</a:t>
                      </a:r>
                      <a:endParaRPr sz="16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/>
                        <a:t>A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9.00 am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R128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123</a:t>
                      </a:r>
                      <a:endParaRPr sz="160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 err="1">
                          <a:sym typeface="Arial"/>
                        </a:rPr>
                        <a:t>I.Teach</a:t>
                      </a:r>
                      <a:endParaRPr sz="16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11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5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Frank</a:t>
                      </a:r>
                      <a:endParaRPr sz="16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Math</a:t>
                      </a:r>
                      <a:endParaRPr sz="16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SO</a:t>
                      </a:r>
                      <a:endParaRPr sz="16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18</a:t>
                      </a:r>
                      <a:endParaRPr sz="16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/>
                        <a:t>B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10.00 am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R129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234</a:t>
                      </a:r>
                      <a:endParaRPr sz="160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Su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22</a:t>
                      </a:r>
                      <a:endParaRPr sz="16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6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Alice</a:t>
                      </a:r>
                      <a:endParaRPr sz="16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Physics</a:t>
                      </a:r>
                      <a:endParaRPr sz="1600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JR</a:t>
                      </a:r>
                      <a:endParaRPr sz="16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21</a:t>
                      </a:r>
                      <a:endParaRPr sz="1600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/>
                        <a:t>D</a:t>
                      </a:r>
                      <a:endParaRPr sz="16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1.00 pm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R131</a:t>
                      </a:r>
                      <a:endParaRPr sz="16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456</a:t>
                      </a:r>
                      <a:endParaRPr sz="160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Ron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44</a:t>
                      </a:r>
                      <a:endParaRPr sz="16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14" name="Google Shape;160;p28">
            <a:extLst>
              <a:ext uri="{FF2B5EF4-FFF2-40B4-BE49-F238E27FC236}">
                <a16:creationId xmlns:a16="http://schemas.microsoft.com/office/drawing/2014/main" id="{15F244D5-C11D-452D-80F5-5378DB68A13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36102399"/>
              </p:ext>
            </p:extLst>
          </p:nvPr>
        </p:nvGraphicFramePr>
        <p:xfrm>
          <a:off x="2180004" y="3826418"/>
          <a:ext cx="7559081" cy="7315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5982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06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60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58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22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600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1553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3648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7600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7600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7600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187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strike="noStrike" cap="none" dirty="0" err="1">
                          <a:sym typeface="Arial"/>
                        </a:rPr>
                        <a:t>s</a:t>
                      </a:r>
                      <a:r>
                        <a:rPr lang="en-GB" sz="1600" dirty="0" err="1">
                          <a:sym typeface="Arial"/>
                        </a:rPr>
                        <a:t>num</a:t>
                      </a:r>
                      <a:endParaRPr sz="1600" b="1" i="0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u="none" strike="noStrike" cap="none" dirty="0" err="1">
                          <a:sym typeface="Arial"/>
                        </a:rPr>
                        <a:t>sname</a:t>
                      </a: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major</a:t>
                      </a:r>
                      <a:endParaRPr sz="1600" b="1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level</a:t>
                      </a:r>
                      <a:endParaRPr sz="1600" b="1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u="none" strike="noStrike" cap="none" dirty="0">
                          <a:sym typeface="Arial"/>
                        </a:rPr>
                        <a:t>age</a:t>
                      </a:r>
                      <a:endParaRPr sz="1600" b="1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c</a:t>
                      </a:r>
                      <a:r>
                        <a:rPr lang="en-GB" sz="1600" strike="noStrike" cap="none">
                          <a:sym typeface="Arial"/>
                        </a:rPr>
                        <a:t>name</a:t>
                      </a:r>
                      <a:endParaRPr sz="1600" b="1" i="0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meets at</a:t>
                      </a:r>
                      <a:endParaRPr sz="1600" b="1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room</a:t>
                      </a:r>
                      <a:endParaRPr sz="1600" b="1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fid</a:t>
                      </a:r>
                      <a:endParaRPr sz="1600" b="1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f</a:t>
                      </a:r>
                      <a:r>
                        <a:rPr lang="en-GB" sz="1600" u="none" strike="noStrike" cap="none">
                          <a:sym typeface="Arial"/>
                        </a:rPr>
                        <a:t>name</a:t>
                      </a:r>
                      <a:endParaRPr sz="1600" b="1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depid</a:t>
                      </a:r>
                      <a:endParaRPr sz="1600" b="1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1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u="none" strike="noStrike" cap="none" dirty="0">
                          <a:sym typeface="Arial"/>
                        </a:rPr>
                        <a:t>Dustin</a:t>
                      </a:r>
                      <a:endParaRPr sz="1600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CS</a:t>
                      </a:r>
                      <a:endParaRPr sz="1600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JR</a:t>
                      </a:r>
                      <a:endParaRPr sz="16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17</a:t>
                      </a:r>
                      <a:endParaRPr sz="16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/>
                        <a:t>A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9.00 am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R128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123</a:t>
                      </a:r>
                      <a:endParaRPr sz="160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I.Teach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11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4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Jim</a:t>
                      </a:r>
                      <a:endParaRPr sz="1600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CS</a:t>
                      </a:r>
                      <a:endParaRPr sz="16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SR</a:t>
                      </a:r>
                      <a:endParaRPr sz="16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24</a:t>
                      </a:r>
                      <a:endParaRPr sz="1600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/>
                        <a:t>A</a:t>
                      </a:r>
                      <a:endParaRPr sz="16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9.00 am</a:t>
                      </a:r>
                      <a:endParaRPr sz="16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R128</a:t>
                      </a:r>
                      <a:endParaRPr sz="16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123</a:t>
                      </a:r>
                      <a:endParaRPr sz="160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 err="1">
                          <a:sym typeface="Arial"/>
                        </a:rPr>
                        <a:t>I.Teach</a:t>
                      </a:r>
                      <a:endParaRPr sz="16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11</a:t>
                      </a:r>
                      <a:endParaRPr sz="16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5" name="Google Shape;161;p28">
            <a:extLst>
              <a:ext uri="{FF2B5EF4-FFF2-40B4-BE49-F238E27FC236}">
                <a16:creationId xmlns:a16="http://schemas.microsoft.com/office/drawing/2014/main" id="{1060BF3E-9C7A-4B1C-B781-07DAB867D02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87805345"/>
              </p:ext>
            </p:extLst>
          </p:nvPr>
        </p:nvGraphicFramePr>
        <p:xfrm>
          <a:off x="2202918" y="3794443"/>
          <a:ext cx="7513252" cy="487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5946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63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5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14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1785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190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1058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3322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7190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7190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7190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187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strike="noStrike" cap="none" dirty="0" err="1">
                          <a:sym typeface="Arial"/>
                        </a:rPr>
                        <a:t>s</a:t>
                      </a:r>
                      <a:r>
                        <a:rPr lang="en-GB" sz="1600" dirty="0" err="1">
                          <a:sym typeface="Arial"/>
                        </a:rPr>
                        <a:t>num</a:t>
                      </a:r>
                      <a:endParaRPr sz="1600" b="1" i="0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u="none" strike="noStrike" cap="none">
                          <a:sym typeface="Arial"/>
                        </a:rPr>
                        <a:t>sname</a:t>
                      </a:r>
                      <a:endParaRPr sz="1600" b="1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major</a:t>
                      </a:r>
                      <a:endParaRPr sz="1600" b="1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level</a:t>
                      </a:r>
                      <a:endParaRPr sz="1600" b="1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u="none" strike="noStrike" cap="none" dirty="0">
                          <a:sym typeface="Arial"/>
                        </a:rPr>
                        <a:t>age</a:t>
                      </a:r>
                      <a:endParaRPr sz="1600" b="1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c</a:t>
                      </a:r>
                      <a:r>
                        <a:rPr lang="en-GB" sz="1600" strike="noStrike" cap="none">
                          <a:sym typeface="Arial"/>
                        </a:rPr>
                        <a:t>name</a:t>
                      </a:r>
                      <a:endParaRPr sz="1600" b="1" i="0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meets at</a:t>
                      </a:r>
                      <a:endParaRPr sz="1600" b="1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room</a:t>
                      </a:r>
                      <a:endParaRPr sz="1600" b="1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fid</a:t>
                      </a:r>
                      <a:endParaRPr sz="1600" b="1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f</a:t>
                      </a:r>
                      <a:r>
                        <a:rPr lang="en-GB" sz="1600" u="none" strike="noStrike" cap="none">
                          <a:sym typeface="Arial"/>
                        </a:rPr>
                        <a:t>name</a:t>
                      </a:r>
                      <a:endParaRPr sz="1600" b="1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depid</a:t>
                      </a:r>
                      <a:endParaRPr sz="1600" b="1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1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u="none" strike="noStrike" cap="none" dirty="0">
                          <a:sym typeface="Arial"/>
                        </a:rPr>
                        <a:t>Dustin</a:t>
                      </a:r>
                      <a:endParaRPr sz="1600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CS</a:t>
                      </a:r>
                      <a:endParaRPr sz="1600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JR</a:t>
                      </a:r>
                      <a:endParaRPr sz="16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17</a:t>
                      </a:r>
                      <a:endParaRPr sz="1600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/>
                        <a:t>A</a:t>
                      </a:r>
                      <a:endParaRPr sz="16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9.00 am</a:t>
                      </a:r>
                      <a:endParaRPr sz="16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R128</a:t>
                      </a:r>
                      <a:endParaRPr sz="16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123</a:t>
                      </a:r>
                      <a:endParaRPr sz="160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 err="1">
                          <a:sym typeface="Arial"/>
                        </a:rPr>
                        <a:t>I.Teach</a:t>
                      </a:r>
                      <a:endParaRPr sz="16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11</a:t>
                      </a:r>
                      <a:endParaRPr sz="16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5547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Query Examples</a:t>
            </a:r>
          </a:p>
        </p:txBody>
      </p:sp>
      <p:sp>
        <p:nvSpPr>
          <p:cNvPr id="7" name="Marcador de contenido 3">
            <a:extLst>
              <a:ext uri="{FF2B5EF4-FFF2-40B4-BE49-F238E27FC236}">
                <a16:creationId xmlns:a16="http://schemas.microsoft.com/office/drawing/2014/main" id="{B2F081F8-B815-485D-AED7-C186603C86DC}"/>
              </a:ext>
            </a:extLst>
          </p:cNvPr>
          <p:cNvSpPr txBox="1">
            <a:spLocks/>
          </p:cNvSpPr>
          <p:nvPr/>
        </p:nvSpPr>
        <p:spPr>
          <a:xfrm>
            <a:off x="761998" y="2677024"/>
            <a:ext cx="11184469" cy="3155605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S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350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7208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055813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398713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743200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087688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Char char=""/>
              <a:defRPr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b="1" dirty="0"/>
              <a:t>Ex 5.1 Consider the following relations: </a:t>
            </a:r>
          </a:p>
          <a:p>
            <a:pPr lvl="1"/>
            <a:r>
              <a:rPr lang="en-US" altLang="zh-CN" sz="1800" dirty="0"/>
              <a:t>Student(</a:t>
            </a:r>
            <a:r>
              <a:rPr lang="en-US" altLang="zh-CN" sz="1800" u="sng" dirty="0" err="1"/>
              <a:t>snum</a:t>
            </a:r>
            <a:r>
              <a:rPr lang="en-US" altLang="zh-CN" sz="1800" u="sng" dirty="0"/>
              <a:t>: integer</a:t>
            </a:r>
            <a:r>
              <a:rPr lang="en-US" altLang="zh-CN" sz="1800" dirty="0"/>
              <a:t>, </a:t>
            </a:r>
            <a:r>
              <a:rPr lang="en-US" altLang="zh-CN" sz="1800" dirty="0" err="1"/>
              <a:t>sname</a:t>
            </a:r>
            <a:r>
              <a:rPr lang="en-US" altLang="zh-CN" sz="1800" dirty="0"/>
              <a:t>: string, major: string, level: string, age: integer) </a:t>
            </a:r>
          </a:p>
          <a:p>
            <a:pPr lvl="1"/>
            <a:r>
              <a:rPr lang="en-US" altLang="zh-CN" sz="1800" dirty="0"/>
              <a:t>Class(</a:t>
            </a:r>
            <a:r>
              <a:rPr lang="en-US" altLang="zh-CN" sz="1800" u="sng" dirty="0"/>
              <a:t>name: string</a:t>
            </a:r>
            <a:r>
              <a:rPr lang="en-US" altLang="zh-CN" sz="1800" dirty="0"/>
              <a:t>, </a:t>
            </a:r>
            <a:r>
              <a:rPr lang="en-US" altLang="zh-CN" sz="1800" dirty="0" err="1"/>
              <a:t>meets_at</a:t>
            </a:r>
            <a:r>
              <a:rPr lang="en-US" altLang="zh-CN" sz="1800" dirty="0"/>
              <a:t>: time, room: string, fid: integer)</a:t>
            </a:r>
          </a:p>
          <a:p>
            <a:pPr lvl="1"/>
            <a:r>
              <a:rPr lang="en-US" altLang="zh-CN" sz="1800" dirty="0"/>
              <a:t>Enrolled(</a:t>
            </a:r>
            <a:r>
              <a:rPr lang="en-US" altLang="zh-CN" sz="1800" u="sng" dirty="0" err="1"/>
              <a:t>snum</a:t>
            </a:r>
            <a:r>
              <a:rPr lang="en-US" altLang="zh-CN" sz="1800" u="sng" dirty="0"/>
              <a:t>: integer, </a:t>
            </a:r>
            <a:r>
              <a:rPr lang="en-US" altLang="zh-CN" sz="1800" u="sng" dirty="0" err="1"/>
              <a:t>cname</a:t>
            </a:r>
            <a:r>
              <a:rPr lang="en-US" altLang="zh-CN" sz="1800" u="sng" dirty="0"/>
              <a:t>: string</a:t>
            </a:r>
            <a:r>
              <a:rPr lang="en-US" altLang="zh-CN" sz="1800" dirty="0"/>
              <a:t>)</a:t>
            </a:r>
          </a:p>
          <a:p>
            <a:pPr lvl="1"/>
            <a:r>
              <a:rPr lang="en-US" altLang="zh-CN" sz="1800" dirty="0"/>
              <a:t>Faculty(</a:t>
            </a:r>
            <a:r>
              <a:rPr lang="en-US" altLang="zh-CN" sz="1800" u="sng" dirty="0"/>
              <a:t>fid: integer</a:t>
            </a:r>
            <a:r>
              <a:rPr lang="en-US" altLang="zh-CN" sz="1800" dirty="0"/>
              <a:t>, </a:t>
            </a:r>
            <a:r>
              <a:rPr lang="en-US" altLang="zh-CN" sz="1800" dirty="0" err="1"/>
              <a:t>fname</a:t>
            </a:r>
            <a:r>
              <a:rPr lang="en-US" altLang="zh-CN" sz="1800" dirty="0"/>
              <a:t>: string, </a:t>
            </a:r>
            <a:r>
              <a:rPr lang="en-US" altLang="zh-CN" sz="1800" dirty="0" err="1"/>
              <a:t>deptid</a:t>
            </a:r>
            <a:r>
              <a:rPr lang="en-US" altLang="zh-CN" sz="1800" dirty="0"/>
              <a:t>: integer)</a:t>
            </a:r>
          </a:p>
          <a:p>
            <a:r>
              <a:rPr lang="en-US" altLang="zh-CN" sz="2000" b="1" dirty="0"/>
              <a:t>Q2: Find the names of all students who have conflicting schedule.</a:t>
            </a:r>
            <a:endParaRPr lang="en-US" altLang="zh-CN" sz="1800" dirty="0"/>
          </a:p>
          <a:p>
            <a:pPr lvl="1"/>
            <a:r>
              <a:rPr lang="en-US" altLang="zh-CN" sz="1800" dirty="0"/>
              <a:t>What tables do we need?</a:t>
            </a:r>
          </a:p>
          <a:p>
            <a:pPr lvl="1"/>
            <a:r>
              <a:rPr lang="en-US" altLang="zh-CN" sz="1800" dirty="0"/>
              <a:t>How should we combine them?</a:t>
            </a:r>
          </a:p>
          <a:p>
            <a:pPr lvl="1"/>
            <a:endParaRPr lang="en-US" altLang="zh-CN" sz="1800" dirty="0"/>
          </a:p>
          <a:p>
            <a:endParaRPr lang="en-US" altLang="zh-CN" sz="2000" b="1" dirty="0"/>
          </a:p>
          <a:p>
            <a:pPr lvl="1"/>
            <a:endParaRPr lang="en-US" altLang="zh-CN" dirty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pPr>
              <a:buClr>
                <a:srgbClr val="80B606"/>
              </a:buClr>
            </a:pPr>
            <a:endParaRPr lang="en-US" dirty="0"/>
          </a:p>
          <a:p>
            <a:pPr marL="349250" lvl="1" indent="0">
              <a:buFont typeface="Wingdings" pitchFamily="2" charset="2"/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41112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6F2AC8-3DF0-465D-89F2-70A205ED6A60}"/>
              </a:ext>
            </a:extLst>
          </p:cNvPr>
          <p:cNvSpPr txBox="1">
            <a:spLocks/>
          </p:cNvSpPr>
          <p:nvPr/>
        </p:nvSpPr>
        <p:spPr>
          <a:xfrm>
            <a:off x="2116666" y="74207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dirty="0"/>
              <a:t>Query Examples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F09BDF1-7D0B-4D7E-8E89-48AFC5EC4684}"/>
              </a:ext>
            </a:extLst>
          </p:cNvPr>
          <p:cNvSpPr txBox="1">
            <a:spLocks/>
          </p:cNvSpPr>
          <p:nvPr/>
        </p:nvSpPr>
        <p:spPr>
          <a:xfrm>
            <a:off x="387925" y="1217207"/>
            <a:ext cx="10950635" cy="120179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S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350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7208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055813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398713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743200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087688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Char char=""/>
              <a:defRPr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b="1" dirty="0"/>
              <a:t>Q2: Find the names of all students who have conflicting schedule.</a:t>
            </a:r>
            <a:endParaRPr lang="en-US" altLang="zh-CN" sz="1800" dirty="0"/>
          </a:p>
          <a:p>
            <a:pPr marL="349250" lvl="1" indent="0">
              <a:buNone/>
            </a:pPr>
            <a:endParaRPr lang="en-US" dirty="0"/>
          </a:p>
          <a:p>
            <a:endParaRPr lang="en-US" sz="24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EEC2D21-6932-43EC-AE4C-B75428C523DA}"/>
              </a:ext>
            </a:extLst>
          </p:cNvPr>
          <p:cNvSpPr/>
          <p:nvPr/>
        </p:nvSpPr>
        <p:spPr>
          <a:xfrm>
            <a:off x="942508" y="2883190"/>
            <a:ext cx="10963923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SELECT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S.sname</a:t>
            </a:r>
            <a:endParaRPr lang="en-US" altLang="zh-CN" dirty="0"/>
          </a:p>
          <a:p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FROM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>
                <a:solidFill>
                  <a:srgbClr val="FF00FF"/>
                </a:solidFill>
                <a:latin typeface="Courier New" panose="02070309020205020404" pitchFamily="49" charset="0"/>
              </a:rPr>
              <a:t>Student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S</a:t>
            </a:r>
            <a:endParaRPr lang="en-US" altLang="zh-CN" dirty="0"/>
          </a:p>
          <a:p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WHERE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S.snum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IN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(	</a:t>
            </a:r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SELECT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E1.snum</a:t>
            </a:r>
            <a:endParaRPr lang="en-US" altLang="zh-CN" dirty="0"/>
          </a:p>
          <a:p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              	</a:t>
            </a:r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FROM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>
                <a:solidFill>
                  <a:srgbClr val="FF00FF"/>
                </a:solidFill>
                <a:latin typeface="Courier New" panose="02070309020205020404" pitchFamily="49" charset="0"/>
              </a:rPr>
              <a:t>Enrolled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E1, </a:t>
            </a:r>
            <a:r>
              <a:rPr lang="en-US" altLang="zh-CN" dirty="0">
                <a:solidFill>
                  <a:srgbClr val="FF00FF"/>
                </a:solidFill>
                <a:latin typeface="Courier New" panose="02070309020205020404" pitchFamily="49" charset="0"/>
              </a:rPr>
              <a:t>Enrolled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E2, </a:t>
            </a:r>
            <a:r>
              <a:rPr lang="en-US" altLang="zh-CN" dirty="0">
                <a:solidFill>
                  <a:srgbClr val="FF00FF"/>
                </a:solidFill>
                <a:latin typeface="Courier New" panose="02070309020205020404" pitchFamily="49" charset="0"/>
              </a:rPr>
              <a:t>Class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C1, </a:t>
            </a:r>
            <a:r>
              <a:rPr lang="en-US" altLang="zh-CN" dirty="0">
                <a:solidFill>
                  <a:srgbClr val="FF00FF"/>
                </a:solidFill>
                <a:latin typeface="Courier New" panose="02070309020205020404" pitchFamily="49" charset="0"/>
              </a:rPr>
              <a:t>Class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C2</a:t>
            </a:r>
            <a:endParaRPr lang="en-US" altLang="zh-CN" dirty="0"/>
          </a:p>
          <a:p>
            <a:pPr marL="1371600"/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 		WHERE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E1.snum = E2.snum 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AND 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E1.cname &lt;&gt; E2.cname</a:t>
            </a:r>
            <a:endParaRPr lang="en-US" altLang="zh-CN" dirty="0"/>
          </a:p>
          <a:p>
            <a:pPr marL="1371600"/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    	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AND 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E1.cname = C1.name 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AND 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E2.cname = C2.name</a:t>
            </a:r>
            <a:endParaRPr lang="en-US" altLang="zh-CN" dirty="0"/>
          </a:p>
          <a:p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                 	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AND 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C1.meets_at = C2.meets_at)</a:t>
            </a:r>
            <a:endParaRPr lang="zh-CN" alt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BF15E4C-D335-4C4A-A0A4-397D336D981E}"/>
              </a:ext>
            </a:extLst>
          </p:cNvPr>
          <p:cNvSpPr/>
          <p:nvPr/>
        </p:nvSpPr>
        <p:spPr>
          <a:xfrm>
            <a:off x="942511" y="1550058"/>
            <a:ext cx="1096392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SELECT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S.sname</a:t>
            </a:r>
            <a:endParaRPr lang="en-US" altLang="zh-CN" dirty="0"/>
          </a:p>
          <a:p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FROM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>
                <a:solidFill>
                  <a:srgbClr val="FF00FF"/>
                </a:solidFill>
                <a:latin typeface="Courier New" panose="02070309020205020404" pitchFamily="49" charset="0"/>
              </a:rPr>
              <a:t>Student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S,</a:t>
            </a:r>
            <a:r>
              <a:rPr lang="en-US" altLang="zh-CN" dirty="0">
                <a:solidFill>
                  <a:srgbClr val="FF00FF"/>
                </a:solidFill>
                <a:latin typeface="Courier New" panose="02070309020205020404" pitchFamily="49" charset="0"/>
              </a:rPr>
              <a:t> Enrolled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E1, </a:t>
            </a:r>
            <a:r>
              <a:rPr lang="en-US" altLang="zh-CN" dirty="0">
                <a:solidFill>
                  <a:srgbClr val="FF00FF"/>
                </a:solidFill>
                <a:latin typeface="Courier New" panose="02070309020205020404" pitchFamily="49" charset="0"/>
              </a:rPr>
              <a:t>Enrolled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E2, </a:t>
            </a:r>
            <a:r>
              <a:rPr lang="en-US" altLang="zh-CN" dirty="0">
                <a:solidFill>
                  <a:srgbClr val="FF00FF"/>
                </a:solidFill>
                <a:latin typeface="Courier New" panose="02070309020205020404" pitchFamily="49" charset="0"/>
              </a:rPr>
              <a:t>Class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C1, </a:t>
            </a:r>
            <a:r>
              <a:rPr lang="en-US" altLang="zh-CN" dirty="0">
                <a:solidFill>
                  <a:srgbClr val="FF00FF"/>
                </a:solidFill>
                <a:latin typeface="Courier New" panose="02070309020205020404" pitchFamily="49" charset="0"/>
              </a:rPr>
              <a:t>Class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C2</a:t>
            </a:r>
            <a:endParaRPr lang="en-US" altLang="zh-CN" dirty="0"/>
          </a:p>
          <a:p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WHERE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S.snum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= E1.snum 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AND 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E1.snum = E2.snum 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AND 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E1.cname &lt;&gt; E2.cname 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AND 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E1.cname = C1.name 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AND 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E2.cname = C2.name</a:t>
            </a:r>
            <a:r>
              <a:rPr lang="en-US" altLang="zh-CN" dirty="0"/>
              <a:t> 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AND 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C1.meets_at = C2.meets_at</a:t>
            </a:r>
            <a:endParaRPr lang="zh-CN" alt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C9635B8-3E9D-4069-A6F3-CFA8B19D3D24}"/>
              </a:ext>
            </a:extLst>
          </p:cNvPr>
          <p:cNvSpPr/>
          <p:nvPr/>
        </p:nvSpPr>
        <p:spPr>
          <a:xfrm>
            <a:off x="942509" y="4826675"/>
            <a:ext cx="10963923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SELECT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S.sname</a:t>
            </a:r>
            <a:endParaRPr lang="en-US" altLang="zh-CN" dirty="0"/>
          </a:p>
          <a:p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FROM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>
                <a:solidFill>
                  <a:srgbClr val="FF00FF"/>
                </a:solidFill>
                <a:latin typeface="Courier New" panose="02070309020205020404" pitchFamily="49" charset="0"/>
              </a:rPr>
              <a:t>Student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S</a:t>
            </a:r>
            <a:endParaRPr lang="en-US" altLang="zh-CN" dirty="0"/>
          </a:p>
          <a:p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WHERE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EXISTS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(	</a:t>
            </a:r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SELECT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*</a:t>
            </a:r>
            <a:endParaRPr lang="en-US" altLang="zh-CN" dirty="0"/>
          </a:p>
          <a:p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              	</a:t>
            </a:r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FROM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>
                <a:solidFill>
                  <a:srgbClr val="FF00FF"/>
                </a:solidFill>
                <a:latin typeface="Courier New" panose="02070309020205020404" pitchFamily="49" charset="0"/>
              </a:rPr>
              <a:t>Enrolled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E1, </a:t>
            </a:r>
            <a:r>
              <a:rPr lang="en-US" altLang="zh-CN" dirty="0">
                <a:solidFill>
                  <a:srgbClr val="FF00FF"/>
                </a:solidFill>
                <a:latin typeface="Courier New" panose="02070309020205020404" pitchFamily="49" charset="0"/>
              </a:rPr>
              <a:t>Enrolled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E2, </a:t>
            </a:r>
            <a:r>
              <a:rPr lang="en-US" altLang="zh-CN" dirty="0">
                <a:solidFill>
                  <a:srgbClr val="FF00FF"/>
                </a:solidFill>
                <a:latin typeface="Courier New" panose="02070309020205020404" pitchFamily="49" charset="0"/>
              </a:rPr>
              <a:t>Class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C1, </a:t>
            </a:r>
            <a:r>
              <a:rPr lang="en-US" altLang="zh-CN" dirty="0">
                <a:solidFill>
                  <a:srgbClr val="FF00FF"/>
                </a:solidFill>
                <a:latin typeface="Courier New" panose="02070309020205020404" pitchFamily="49" charset="0"/>
              </a:rPr>
              <a:t>Class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C2</a:t>
            </a:r>
            <a:endParaRPr lang="en-US" altLang="zh-CN" dirty="0"/>
          </a:p>
          <a:p>
            <a:pPr marL="1371600"/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 		WHERE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S.snum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= E1.snum 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AND 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E1.snum = E2.snum 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AND </a:t>
            </a:r>
          </a:p>
          <a:p>
            <a:pPr marL="1371600"/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		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E1.cname &lt;&gt; E2.cname 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AND 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E1.cname = C1.name 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AND </a:t>
            </a:r>
          </a:p>
          <a:p>
            <a:pPr marL="1371600"/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		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E2.cname = C2.name</a:t>
            </a:r>
            <a:r>
              <a:rPr lang="en-US" altLang="zh-CN" dirty="0"/>
              <a:t> 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AND 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C1.meets_at = C2.meets_at)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15039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Query Examples</a:t>
            </a:r>
          </a:p>
        </p:txBody>
      </p:sp>
      <p:sp>
        <p:nvSpPr>
          <p:cNvPr id="7" name="Marcador de contenido 3">
            <a:extLst>
              <a:ext uri="{FF2B5EF4-FFF2-40B4-BE49-F238E27FC236}">
                <a16:creationId xmlns:a16="http://schemas.microsoft.com/office/drawing/2014/main" id="{B2F081F8-B815-485D-AED7-C186603C86DC}"/>
              </a:ext>
            </a:extLst>
          </p:cNvPr>
          <p:cNvSpPr txBox="1">
            <a:spLocks/>
          </p:cNvSpPr>
          <p:nvPr/>
        </p:nvSpPr>
        <p:spPr>
          <a:xfrm>
            <a:off x="761998" y="2677024"/>
            <a:ext cx="11184469" cy="4078883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S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350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7208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055813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398713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743200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087688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Char char=""/>
              <a:defRPr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b="1" dirty="0"/>
              <a:t>Ex 5.1 Consider the following relations: </a:t>
            </a:r>
          </a:p>
          <a:p>
            <a:pPr lvl="1"/>
            <a:r>
              <a:rPr lang="en-US" altLang="zh-CN" sz="1800" dirty="0"/>
              <a:t>Student(</a:t>
            </a:r>
            <a:r>
              <a:rPr lang="en-US" altLang="zh-CN" sz="1800" u="sng" dirty="0" err="1"/>
              <a:t>snum</a:t>
            </a:r>
            <a:r>
              <a:rPr lang="en-US" altLang="zh-CN" sz="1800" u="sng" dirty="0"/>
              <a:t>: integer</a:t>
            </a:r>
            <a:r>
              <a:rPr lang="en-US" altLang="zh-CN" sz="1800" dirty="0"/>
              <a:t>, </a:t>
            </a:r>
            <a:r>
              <a:rPr lang="en-US" altLang="zh-CN" sz="1800" dirty="0" err="1"/>
              <a:t>sname</a:t>
            </a:r>
            <a:r>
              <a:rPr lang="en-US" altLang="zh-CN" sz="1800" dirty="0"/>
              <a:t>: string, major: string, level: string, age: integer) </a:t>
            </a:r>
          </a:p>
          <a:p>
            <a:pPr lvl="1"/>
            <a:r>
              <a:rPr lang="en-US" altLang="zh-CN" sz="1800" dirty="0"/>
              <a:t>Class(</a:t>
            </a:r>
            <a:r>
              <a:rPr lang="en-US" altLang="zh-CN" sz="1800" u="sng" dirty="0"/>
              <a:t>name: string</a:t>
            </a:r>
            <a:r>
              <a:rPr lang="en-US" altLang="zh-CN" sz="1800" dirty="0"/>
              <a:t>, </a:t>
            </a:r>
            <a:r>
              <a:rPr lang="en-US" altLang="zh-CN" sz="1800" dirty="0" err="1"/>
              <a:t>meets_at</a:t>
            </a:r>
            <a:r>
              <a:rPr lang="en-US" altLang="zh-CN" sz="1800" dirty="0"/>
              <a:t>: time, room: string, fid: integer)</a:t>
            </a:r>
          </a:p>
          <a:p>
            <a:pPr lvl="1"/>
            <a:r>
              <a:rPr lang="en-US" altLang="zh-CN" sz="1800" dirty="0"/>
              <a:t>Enrolled(</a:t>
            </a:r>
            <a:r>
              <a:rPr lang="en-US" altLang="zh-CN" sz="1800" u="sng" dirty="0" err="1"/>
              <a:t>snum</a:t>
            </a:r>
            <a:r>
              <a:rPr lang="en-US" altLang="zh-CN" sz="1800" u="sng" dirty="0"/>
              <a:t>: integer, </a:t>
            </a:r>
            <a:r>
              <a:rPr lang="en-US" altLang="zh-CN" sz="1800" u="sng" dirty="0" err="1"/>
              <a:t>cname</a:t>
            </a:r>
            <a:r>
              <a:rPr lang="en-US" altLang="zh-CN" sz="1800" u="sng" dirty="0"/>
              <a:t>: string</a:t>
            </a:r>
            <a:r>
              <a:rPr lang="en-US" altLang="zh-CN" sz="1800" dirty="0"/>
              <a:t>)</a:t>
            </a:r>
          </a:p>
          <a:p>
            <a:pPr lvl="1"/>
            <a:r>
              <a:rPr lang="en-US" altLang="zh-CN" sz="1800" dirty="0"/>
              <a:t>Faculty(</a:t>
            </a:r>
            <a:r>
              <a:rPr lang="en-US" altLang="zh-CN" sz="1800" u="sng" dirty="0"/>
              <a:t>fid: integer</a:t>
            </a:r>
            <a:r>
              <a:rPr lang="en-US" altLang="zh-CN" sz="1800" dirty="0"/>
              <a:t>, </a:t>
            </a:r>
            <a:r>
              <a:rPr lang="en-US" altLang="zh-CN" sz="1800" dirty="0" err="1"/>
              <a:t>fname</a:t>
            </a:r>
            <a:r>
              <a:rPr lang="en-US" altLang="zh-CN" sz="1800" dirty="0"/>
              <a:t>: string, </a:t>
            </a:r>
            <a:r>
              <a:rPr lang="en-US" altLang="zh-CN" sz="1800" dirty="0" err="1"/>
              <a:t>deptid</a:t>
            </a:r>
            <a:r>
              <a:rPr lang="en-US" altLang="zh-CN" sz="1800" dirty="0"/>
              <a:t>: integer)</a:t>
            </a:r>
          </a:p>
          <a:p>
            <a:r>
              <a:rPr lang="en-US" altLang="zh-CN" sz="2000" b="1" dirty="0"/>
              <a:t>Q3: Find the names of faculty members who teach in every room in which some class is taught.</a:t>
            </a:r>
            <a:endParaRPr lang="en-US" altLang="zh-CN" sz="1800" dirty="0"/>
          </a:p>
          <a:p>
            <a:pPr lvl="1"/>
            <a:r>
              <a:rPr lang="en-US" altLang="zh-CN" sz="1800" dirty="0"/>
              <a:t>What tables do we need?</a:t>
            </a:r>
          </a:p>
          <a:p>
            <a:pPr lvl="1"/>
            <a:r>
              <a:rPr lang="en-US" altLang="zh-CN" sz="1800" dirty="0"/>
              <a:t>How should we combine them?</a:t>
            </a:r>
          </a:p>
          <a:p>
            <a:pPr lvl="1"/>
            <a:r>
              <a:rPr lang="en-US" altLang="zh-CN" sz="1800" dirty="0"/>
              <a:t>… such that there doesn’t exist any room in which the faculty member doesn’t teach a course.</a:t>
            </a:r>
          </a:p>
          <a:p>
            <a:pPr lvl="1"/>
            <a:endParaRPr lang="en-US" altLang="zh-CN" sz="1800" dirty="0"/>
          </a:p>
          <a:p>
            <a:pPr lvl="1"/>
            <a:endParaRPr lang="en-US" altLang="zh-CN" sz="1800" dirty="0"/>
          </a:p>
          <a:p>
            <a:endParaRPr lang="en-US" altLang="zh-CN" sz="2000" b="1" dirty="0"/>
          </a:p>
          <a:p>
            <a:pPr lvl="1"/>
            <a:endParaRPr lang="en-US" altLang="zh-CN" dirty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pPr>
              <a:buClr>
                <a:srgbClr val="80B606"/>
              </a:buClr>
            </a:pPr>
            <a:endParaRPr lang="en-US" dirty="0"/>
          </a:p>
          <a:p>
            <a:pPr marL="349250" lvl="1" indent="0">
              <a:buFont typeface="Wingdings" pitchFamily="2" charset="2"/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70655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6F2AC8-3DF0-465D-89F2-70A205ED6A60}"/>
              </a:ext>
            </a:extLst>
          </p:cNvPr>
          <p:cNvSpPr txBox="1">
            <a:spLocks/>
          </p:cNvSpPr>
          <p:nvPr/>
        </p:nvSpPr>
        <p:spPr>
          <a:xfrm>
            <a:off x="2116666" y="74207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dirty="0"/>
              <a:t>Query Examples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F09BDF1-7D0B-4D7E-8E89-48AFC5EC4684}"/>
              </a:ext>
            </a:extLst>
          </p:cNvPr>
          <p:cNvSpPr txBox="1">
            <a:spLocks/>
          </p:cNvSpPr>
          <p:nvPr/>
        </p:nvSpPr>
        <p:spPr>
          <a:xfrm>
            <a:off x="387925" y="1217207"/>
            <a:ext cx="11614685" cy="120179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S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350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7208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055813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398713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743200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087688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Char char=""/>
              <a:defRPr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b="1" dirty="0"/>
              <a:t>Q3: Find the names of faculty members who teach in every room in which some class is taught.</a:t>
            </a:r>
            <a:endParaRPr lang="en-US" altLang="zh-CN" sz="1800" dirty="0"/>
          </a:p>
          <a:p>
            <a:pPr lvl="1"/>
            <a:r>
              <a:rPr lang="en-US" altLang="zh-CN" sz="1800" dirty="0"/>
              <a:t>… such that there doesn’t exist any room in which the faculty member doesn’t teach a course.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BD5B3A8-2D1F-41CA-A978-DD789B7B3AAE}"/>
              </a:ext>
            </a:extLst>
          </p:cNvPr>
          <p:cNvSpPr/>
          <p:nvPr/>
        </p:nvSpPr>
        <p:spPr>
          <a:xfrm>
            <a:off x="278166" y="2001754"/>
            <a:ext cx="1157352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>
                <a:solidFill>
                  <a:srgbClr val="595959"/>
                </a:solidFill>
                <a:latin typeface="Lato" panose="02010600030101010101" charset="0"/>
              </a:rPr>
              <a:t>    </a:t>
            </a:r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SELECT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F.fname</a:t>
            </a:r>
            <a:endParaRPr lang="en-US" altLang="zh-CN" dirty="0"/>
          </a:p>
          <a:p>
            <a:pPr indent="457200"/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FROM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>
                <a:solidFill>
                  <a:srgbClr val="FF00FF"/>
                </a:solidFill>
                <a:latin typeface="Courier New" panose="02070309020205020404" pitchFamily="49" charset="0"/>
              </a:rPr>
              <a:t>Faculty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F</a:t>
            </a:r>
            <a:endParaRPr lang="en-US" altLang="zh-CN" dirty="0"/>
          </a:p>
          <a:p>
            <a:pPr indent="457200"/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WHERE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NOT EXISTS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(	</a:t>
            </a:r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SELECT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C1.room </a:t>
            </a:r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FROM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>
                <a:solidFill>
                  <a:srgbClr val="FF00FF"/>
                </a:solidFill>
                <a:latin typeface="Courier New" panose="02070309020205020404" pitchFamily="49" charset="0"/>
              </a:rPr>
              <a:t>Class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C1 </a:t>
            </a:r>
          </a:p>
          <a:p>
            <a:pPr indent="457200"/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				</a:t>
            </a:r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WHERE 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NOT EXISTS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/>
              <a:t> 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(	</a:t>
            </a:r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SELECT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C2.romm </a:t>
            </a:r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FROM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>
                <a:solidFill>
                  <a:srgbClr val="FF00FF"/>
                </a:solidFill>
                <a:latin typeface="Courier New" panose="02070309020205020404" pitchFamily="49" charset="0"/>
              </a:rPr>
              <a:t>Class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C2 </a:t>
            </a:r>
          </a:p>
          <a:p>
            <a:pPr indent="457200"/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							</a:t>
            </a:r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WHERE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C1.room = C2.room 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AND</a:t>
            </a:r>
          </a:p>
          <a:p>
            <a:pPr indent="457200"/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							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F.fid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=C2.fid ))</a:t>
            </a:r>
            <a:endParaRPr lang="zh-CN" altLang="en-US" dirty="0"/>
          </a:p>
        </p:txBody>
      </p:sp>
      <p:graphicFrame>
        <p:nvGraphicFramePr>
          <p:cNvPr id="23" name="Google Shape;232;p36">
            <a:extLst>
              <a:ext uri="{FF2B5EF4-FFF2-40B4-BE49-F238E27FC236}">
                <a16:creationId xmlns:a16="http://schemas.microsoft.com/office/drawing/2014/main" id="{C96997BB-1B9D-4CE9-9724-BB58392F942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10200952"/>
              </p:ext>
            </p:extLst>
          </p:nvPr>
        </p:nvGraphicFramePr>
        <p:xfrm>
          <a:off x="4989245" y="4117072"/>
          <a:ext cx="2866664" cy="176784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6857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37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03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67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7850">
                <a:tc gridSpan="4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000" dirty="0">
                          <a:sym typeface="Corsiva"/>
                        </a:rPr>
                        <a:t>Class1</a:t>
                      </a:r>
                      <a:endParaRPr sz="2000" u="sng" dirty="0">
                        <a:solidFill>
                          <a:srgbClr val="0000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u="none" dirty="0">
                          <a:sym typeface="Arial"/>
                        </a:rPr>
                        <a:t>name</a:t>
                      </a: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meets at</a:t>
                      </a: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room</a:t>
                      </a:r>
                      <a:endParaRPr sz="1600" b="1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fid</a:t>
                      </a:r>
                      <a:endParaRPr sz="1600" b="1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A</a:t>
                      </a:r>
                      <a:endParaRPr sz="16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9.00 am</a:t>
                      </a:r>
                      <a:endParaRPr sz="16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R128</a:t>
                      </a:r>
                      <a:endParaRPr sz="16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123</a:t>
                      </a:r>
                      <a:endParaRPr sz="160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B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10.00 am</a:t>
                      </a:r>
                      <a:endParaRPr sz="16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R128</a:t>
                      </a:r>
                      <a:endParaRPr sz="16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234</a:t>
                      </a:r>
                      <a:endParaRPr sz="160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C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2.00 pm </a:t>
                      </a:r>
                      <a:endParaRPr sz="16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R129</a:t>
                      </a:r>
                      <a:endParaRPr sz="16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123</a:t>
                      </a:r>
                      <a:endParaRPr sz="160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D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1.00 pm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R130</a:t>
                      </a:r>
                      <a:endParaRPr sz="16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234</a:t>
                      </a:r>
                      <a:endParaRPr sz="160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E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10.00 pm</a:t>
                      </a:r>
                      <a:endParaRPr sz="16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R130</a:t>
                      </a:r>
                      <a:endParaRPr sz="16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123</a:t>
                      </a:r>
                      <a:endParaRPr sz="160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24" name="Google Shape;233;p36">
            <a:extLst>
              <a:ext uri="{FF2B5EF4-FFF2-40B4-BE49-F238E27FC236}">
                <a16:creationId xmlns:a16="http://schemas.microsoft.com/office/drawing/2014/main" id="{90254E52-54AD-4BD4-88CC-7F550C6994A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36925576"/>
              </p:ext>
            </p:extLst>
          </p:nvPr>
        </p:nvGraphicFramePr>
        <p:xfrm>
          <a:off x="8788956" y="4116412"/>
          <a:ext cx="2636009" cy="176784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6305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02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63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87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7850">
                <a:tc gridSpan="4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000" dirty="0">
                          <a:sym typeface="Corsiva"/>
                        </a:rPr>
                        <a:t>Class2</a:t>
                      </a:r>
                      <a:endParaRPr sz="2000" u="sng" dirty="0">
                        <a:solidFill>
                          <a:srgbClr val="0000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u="none" dirty="0">
                          <a:sym typeface="Arial"/>
                        </a:rPr>
                        <a:t>name</a:t>
                      </a: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meets at</a:t>
                      </a: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room</a:t>
                      </a:r>
                      <a:endParaRPr sz="1600" b="1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fid</a:t>
                      </a:r>
                      <a:endParaRPr sz="1600" b="1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A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9.00 am</a:t>
                      </a:r>
                      <a:endParaRPr sz="16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R128</a:t>
                      </a:r>
                      <a:endParaRPr sz="16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123</a:t>
                      </a:r>
                      <a:endParaRPr sz="160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B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10.00 am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R128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234</a:t>
                      </a:r>
                      <a:endParaRPr sz="160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C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2.00 pm 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R129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123</a:t>
                      </a:r>
                      <a:endParaRPr sz="160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D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1.00 pm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R130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234</a:t>
                      </a:r>
                      <a:endParaRPr sz="160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E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10.00 pm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R130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123</a:t>
                      </a:r>
                      <a:endParaRPr sz="160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25" name="Google Shape;234;p36">
            <a:extLst>
              <a:ext uri="{FF2B5EF4-FFF2-40B4-BE49-F238E27FC236}">
                <a16:creationId xmlns:a16="http://schemas.microsoft.com/office/drawing/2014/main" id="{53A84514-E701-42F7-AE6B-AB84D34A81F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14746473"/>
              </p:ext>
            </p:extLst>
          </p:nvPr>
        </p:nvGraphicFramePr>
        <p:xfrm>
          <a:off x="1145718" y="4482172"/>
          <a:ext cx="1985408" cy="10363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6618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12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23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7850">
                <a:tc gridSpan="3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000" dirty="0">
                          <a:sym typeface="Corsiva"/>
                        </a:rPr>
                        <a:t>Faculty</a:t>
                      </a:r>
                      <a:endParaRPr sz="2000" u="sng" dirty="0">
                        <a:solidFill>
                          <a:srgbClr val="0000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fid</a:t>
                      </a:r>
                      <a:endParaRPr sz="1600" b="1" i="0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 err="1">
                          <a:sym typeface="Arial"/>
                        </a:rPr>
                        <a:t>f</a:t>
                      </a:r>
                      <a:r>
                        <a:rPr lang="en-GB" sz="1600" u="none" strike="noStrike" cap="none" dirty="0" err="1">
                          <a:sym typeface="Arial"/>
                        </a:rPr>
                        <a:t>name</a:t>
                      </a: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 err="1">
                          <a:sym typeface="Arial"/>
                        </a:rPr>
                        <a:t>depid</a:t>
                      </a:r>
                      <a:endParaRPr sz="1600" b="1" dirty="0"/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123</a:t>
                      </a:r>
                      <a:endParaRPr sz="160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 err="1">
                          <a:sym typeface="Arial"/>
                        </a:rPr>
                        <a:t>I.Teach</a:t>
                      </a:r>
                      <a:endParaRPr sz="1600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11</a:t>
                      </a:r>
                      <a:endParaRPr sz="1600" dirty="0"/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234</a:t>
                      </a:r>
                      <a:endParaRPr sz="160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Su</a:t>
                      </a:r>
                      <a:endParaRPr sz="1600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22</a:t>
                      </a:r>
                      <a:endParaRPr sz="1600" dirty="0"/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26" name="Google Shape;235;p36">
            <a:extLst>
              <a:ext uri="{FF2B5EF4-FFF2-40B4-BE49-F238E27FC236}">
                <a16:creationId xmlns:a16="http://schemas.microsoft.com/office/drawing/2014/main" id="{93E69FDE-5D42-4492-A66E-7D44FFD62F72}"/>
              </a:ext>
            </a:extLst>
          </p:cNvPr>
          <p:cNvCxnSpPr/>
          <p:nvPr/>
        </p:nvCxnSpPr>
        <p:spPr>
          <a:xfrm>
            <a:off x="3978359" y="4220182"/>
            <a:ext cx="0" cy="1560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2773731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6F2AC8-3DF0-465D-89F2-70A205ED6A60}"/>
              </a:ext>
            </a:extLst>
          </p:cNvPr>
          <p:cNvSpPr txBox="1">
            <a:spLocks/>
          </p:cNvSpPr>
          <p:nvPr/>
        </p:nvSpPr>
        <p:spPr>
          <a:xfrm>
            <a:off x="2116666" y="74207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dirty="0"/>
              <a:t>Query Examples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F09BDF1-7D0B-4D7E-8E89-48AFC5EC4684}"/>
              </a:ext>
            </a:extLst>
          </p:cNvPr>
          <p:cNvSpPr txBox="1">
            <a:spLocks/>
          </p:cNvSpPr>
          <p:nvPr/>
        </p:nvSpPr>
        <p:spPr>
          <a:xfrm>
            <a:off x="387925" y="1217207"/>
            <a:ext cx="11614685" cy="120179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S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350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7208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" pitchFamily="2" charset="2"/>
              <a:buChar char="S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055813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398713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743200" indent="-344488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90000"/>
              <a:buFont typeface="Wingdings" pitchFamily="2" charset="2"/>
              <a:buChar char="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087688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Char char=""/>
              <a:defRPr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b="1" dirty="0"/>
              <a:t>Q3: Find the names of faculty members who teach in every room in which some class is taught.</a:t>
            </a:r>
            <a:endParaRPr lang="en-US" altLang="zh-CN" sz="1800" dirty="0"/>
          </a:p>
          <a:p>
            <a:pPr lvl="1"/>
            <a:r>
              <a:rPr lang="en-US" altLang="zh-CN" sz="1800" dirty="0"/>
              <a:t>… such that there doesn’t exist any room in which the faculty member doesn’t teach a course.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BD5B3A8-2D1F-41CA-A978-DD789B7B3AAE}"/>
              </a:ext>
            </a:extLst>
          </p:cNvPr>
          <p:cNvSpPr/>
          <p:nvPr/>
        </p:nvSpPr>
        <p:spPr>
          <a:xfrm>
            <a:off x="278166" y="2001754"/>
            <a:ext cx="1157352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>
                <a:solidFill>
                  <a:srgbClr val="595959"/>
                </a:solidFill>
                <a:latin typeface="Lato" panose="02010600030101010101" charset="0"/>
              </a:rPr>
              <a:t>    </a:t>
            </a:r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SELECT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F.fname</a:t>
            </a:r>
            <a:endParaRPr lang="en-US" altLang="zh-CN" dirty="0"/>
          </a:p>
          <a:p>
            <a:pPr indent="457200"/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FROM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>
                <a:solidFill>
                  <a:srgbClr val="FF00FF"/>
                </a:solidFill>
                <a:latin typeface="Courier New" panose="02070309020205020404" pitchFamily="49" charset="0"/>
              </a:rPr>
              <a:t>Faculty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F</a:t>
            </a:r>
            <a:endParaRPr lang="en-US" altLang="zh-CN" dirty="0"/>
          </a:p>
          <a:p>
            <a:pPr indent="457200"/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WHERE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NOT EXISTS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(	(</a:t>
            </a:r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SELECT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C1.room </a:t>
            </a:r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FROM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>
                <a:solidFill>
                  <a:srgbClr val="FF00FF"/>
                </a:solidFill>
                <a:latin typeface="Courier New" panose="02070309020205020404" pitchFamily="49" charset="0"/>
              </a:rPr>
              <a:t>Class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C1) </a:t>
            </a:r>
          </a:p>
          <a:p>
            <a:pPr indent="457200"/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				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EXCEPT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/>
              <a:t> 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(	</a:t>
            </a:r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SELECT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C2.romm </a:t>
            </a:r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FROM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zh-CN" dirty="0">
                <a:solidFill>
                  <a:srgbClr val="FF00FF"/>
                </a:solidFill>
                <a:latin typeface="Courier New" panose="02070309020205020404" pitchFamily="49" charset="0"/>
              </a:rPr>
              <a:t>Class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 C2 </a:t>
            </a:r>
            <a:endParaRPr lang="en-US" altLang="zh-CN" dirty="0">
              <a:solidFill>
                <a:srgbClr val="0000FF"/>
              </a:solidFill>
              <a:latin typeface="Courier New" panose="02070309020205020404" pitchFamily="49" charset="0"/>
            </a:endParaRPr>
          </a:p>
          <a:p>
            <a:pPr indent="457200"/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						</a:t>
            </a:r>
            <a:r>
              <a:rPr lang="en-US" altLang="zh-CN" dirty="0">
                <a:solidFill>
                  <a:srgbClr val="FF0000"/>
                </a:solidFill>
                <a:latin typeface="Courier New" panose="02070309020205020404" pitchFamily="49" charset="0"/>
              </a:rPr>
              <a:t>WHERE </a:t>
            </a:r>
            <a:r>
              <a:rPr lang="en-US" altLang="zh-CN" dirty="0" err="1">
                <a:solidFill>
                  <a:srgbClr val="000000"/>
                </a:solidFill>
                <a:latin typeface="Courier New" panose="02070309020205020404" pitchFamily="49" charset="0"/>
              </a:rPr>
              <a:t>F.fid</a:t>
            </a:r>
            <a:r>
              <a:rPr lang="en-US" altLang="zh-CN" dirty="0">
                <a:solidFill>
                  <a:srgbClr val="000000"/>
                </a:solidFill>
                <a:latin typeface="Courier New" panose="02070309020205020404" pitchFamily="49" charset="0"/>
              </a:rPr>
              <a:t>=C2.fid ))</a:t>
            </a:r>
            <a:endParaRPr lang="zh-CN" altLang="en-US" dirty="0"/>
          </a:p>
        </p:txBody>
      </p:sp>
      <p:graphicFrame>
        <p:nvGraphicFramePr>
          <p:cNvPr id="9" name="Google Shape;231;p36">
            <a:extLst>
              <a:ext uri="{FF2B5EF4-FFF2-40B4-BE49-F238E27FC236}">
                <a16:creationId xmlns:a16="http://schemas.microsoft.com/office/drawing/2014/main" id="{E577DE68-2E4D-4CDA-849B-60A68830CB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15723266"/>
              </p:ext>
            </p:extLst>
          </p:nvPr>
        </p:nvGraphicFramePr>
        <p:xfrm>
          <a:off x="3172506" y="4704625"/>
          <a:ext cx="1780043" cy="487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5933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35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31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7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fid</a:t>
                      </a:r>
                      <a:endParaRPr sz="1600" b="1" i="0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 err="1">
                          <a:sym typeface="Arial"/>
                        </a:rPr>
                        <a:t>f</a:t>
                      </a:r>
                      <a:r>
                        <a:rPr lang="en-GB" sz="1600" u="none" strike="noStrike" cap="none" dirty="0" err="1">
                          <a:sym typeface="Arial"/>
                        </a:rPr>
                        <a:t>name</a:t>
                      </a: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 err="1">
                          <a:sym typeface="Arial"/>
                        </a:rPr>
                        <a:t>depid</a:t>
                      </a:r>
                      <a:endParaRPr sz="1600" b="1" dirty="0"/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123</a:t>
                      </a:r>
                      <a:endParaRPr sz="160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 err="1">
                          <a:sym typeface="Arial"/>
                        </a:rPr>
                        <a:t>I.Teach</a:t>
                      </a:r>
                      <a:endParaRPr sz="1600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11</a:t>
                      </a:r>
                      <a:endParaRPr sz="1600" dirty="0"/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0" name="Google Shape;232;p36">
            <a:extLst>
              <a:ext uri="{FF2B5EF4-FFF2-40B4-BE49-F238E27FC236}">
                <a16:creationId xmlns:a16="http://schemas.microsoft.com/office/drawing/2014/main" id="{62EC53EA-88E0-48B2-AC70-915D689CC37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50326084"/>
              </p:ext>
            </p:extLst>
          </p:nvPr>
        </p:nvGraphicFramePr>
        <p:xfrm>
          <a:off x="5406496" y="4116412"/>
          <a:ext cx="2866664" cy="176784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6857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37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03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67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7850">
                <a:tc gridSpan="4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000" dirty="0">
                          <a:sym typeface="Corsiva"/>
                        </a:rPr>
                        <a:t>Class1</a:t>
                      </a:r>
                      <a:endParaRPr sz="2000" u="sng" dirty="0">
                        <a:solidFill>
                          <a:srgbClr val="0000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u="none" dirty="0">
                          <a:sym typeface="Arial"/>
                        </a:rPr>
                        <a:t>name</a:t>
                      </a: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meets at</a:t>
                      </a: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room</a:t>
                      </a:r>
                      <a:endParaRPr sz="1600" b="1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fid</a:t>
                      </a:r>
                      <a:endParaRPr sz="1600" b="1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A</a:t>
                      </a:r>
                      <a:endParaRPr sz="16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9.00 am</a:t>
                      </a:r>
                      <a:endParaRPr sz="16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R128</a:t>
                      </a:r>
                      <a:endParaRPr sz="16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123</a:t>
                      </a:r>
                      <a:endParaRPr sz="160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B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10.00 am</a:t>
                      </a:r>
                      <a:endParaRPr sz="16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R128</a:t>
                      </a:r>
                      <a:endParaRPr sz="16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234</a:t>
                      </a:r>
                      <a:endParaRPr sz="160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C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2.00 pm </a:t>
                      </a:r>
                      <a:endParaRPr sz="16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R129</a:t>
                      </a:r>
                      <a:endParaRPr sz="16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123</a:t>
                      </a:r>
                      <a:endParaRPr sz="160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D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1.00 pm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R130</a:t>
                      </a:r>
                      <a:endParaRPr sz="16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234</a:t>
                      </a:r>
                      <a:endParaRPr sz="160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E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10.00 pm</a:t>
                      </a:r>
                      <a:endParaRPr sz="16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R130</a:t>
                      </a:r>
                      <a:endParaRPr sz="16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123</a:t>
                      </a:r>
                      <a:endParaRPr sz="160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11" name="Google Shape;233;p36">
            <a:extLst>
              <a:ext uri="{FF2B5EF4-FFF2-40B4-BE49-F238E27FC236}">
                <a16:creationId xmlns:a16="http://schemas.microsoft.com/office/drawing/2014/main" id="{633F5CF2-D2CA-4ADA-B423-F40A25F829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49792518"/>
              </p:ext>
            </p:extLst>
          </p:nvPr>
        </p:nvGraphicFramePr>
        <p:xfrm>
          <a:off x="9366005" y="4117072"/>
          <a:ext cx="2636009" cy="176784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6305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02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63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87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7850">
                <a:tc gridSpan="4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000" dirty="0">
                          <a:sym typeface="Corsiva"/>
                        </a:rPr>
                        <a:t>Class2</a:t>
                      </a:r>
                      <a:endParaRPr sz="2000" u="sng" dirty="0">
                        <a:solidFill>
                          <a:srgbClr val="0000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u="none" dirty="0">
                          <a:sym typeface="Arial"/>
                        </a:rPr>
                        <a:t>name</a:t>
                      </a: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meets at</a:t>
                      </a: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room</a:t>
                      </a:r>
                      <a:endParaRPr sz="1600" b="1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fid</a:t>
                      </a:r>
                      <a:endParaRPr sz="1600" b="1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A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9.00 am</a:t>
                      </a:r>
                      <a:endParaRPr sz="16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R128</a:t>
                      </a:r>
                      <a:endParaRPr sz="16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123</a:t>
                      </a:r>
                      <a:endParaRPr sz="160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B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10.00 am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R128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234</a:t>
                      </a:r>
                      <a:endParaRPr sz="160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C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2.00 pm 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R129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123</a:t>
                      </a:r>
                      <a:endParaRPr sz="160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D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1.00 pm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R130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234</a:t>
                      </a:r>
                      <a:endParaRPr sz="160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E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10.00 pm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R130</a:t>
                      </a:r>
                      <a:endParaRPr sz="16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123</a:t>
                      </a:r>
                      <a:endParaRPr sz="160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12" name="Google Shape;234;p36">
            <a:extLst>
              <a:ext uri="{FF2B5EF4-FFF2-40B4-BE49-F238E27FC236}">
                <a16:creationId xmlns:a16="http://schemas.microsoft.com/office/drawing/2014/main" id="{C004CE0C-403A-4BC0-9C37-E4FAF924FFE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06788464"/>
              </p:ext>
            </p:extLst>
          </p:nvPr>
        </p:nvGraphicFramePr>
        <p:xfrm>
          <a:off x="767297" y="4482172"/>
          <a:ext cx="1985408" cy="10363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6618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12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23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7850">
                <a:tc gridSpan="3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000" dirty="0">
                          <a:sym typeface="Corsiva"/>
                        </a:rPr>
                        <a:t>Faculty</a:t>
                      </a:r>
                      <a:endParaRPr sz="2000" u="sng" dirty="0">
                        <a:solidFill>
                          <a:srgbClr val="0000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fid</a:t>
                      </a:r>
                      <a:endParaRPr sz="1600" b="1" i="0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 err="1">
                          <a:sym typeface="Arial"/>
                        </a:rPr>
                        <a:t>f</a:t>
                      </a:r>
                      <a:r>
                        <a:rPr lang="en-GB" sz="1600" u="none" strike="noStrike" cap="none" dirty="0" err="1">
                          <a:sym typeface="Arial"/>
                        </a:rPr>
                        <a:t>name</a:t>
                      </a: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 err="1">
                          <a:sym typeface="Arial"/>
                        </a:rPr>
                        <a:t>depid</a:t>
                      </a:r>
                      <a:endParaRPr sz="1600" b="1" dirty="0"/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123</a:t>
                      </a:r>
                      <a:endParaRPr sz="160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 err="1">
                          <a:sym typeface="Arial"/>
                        </a:rPr>
                        <a:t>I.Teach</a:t>
                      </a:r>
                      <a:endParaRPr sz="1600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11</a:t>
                      </a:r>
                      <a:endParaRPr sz="1600" dirty="0"/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234</a:t>
                      </a:r>
                      <a:endParaRPr sz="160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Su</a:t>
                      </a:r>
                      <a:endParaRPr sz="1600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22</a:t>
                      </a:r>
                      <a:endParaRPr sz="1600" dirty="0"/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14" name="Google Shape;235;p36">
            <a:extLst>
              <a:ext uri="{FF2B5EF4-FFF2-40B4-BE49-F238E27FC236}">
                <a16:creationId xmlns:a16="http://schemas.microsoft.com/office/drawing/2014/main" id="{F8859BD4-B886-4020-8C6A-B23E8CBD86FB}"/>
              </a:ext>
            </a:extLst>
          </p:cNvPr>
          <p:cNvCxnSpPr/>
          <p:nvPr/>
        </p:nvCxnSpPr>
        <p:spPr>
          <a:xfrm>
            <a:off x="2939671" y="4220182"/>
            <a:ext cx="0" cy="1560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graphicFrame>
        <p:nvGraphicFramePr>
          <p:cNvPr id="15" name="Google Shape;236;p36">
            <a:extLst>
              <a:ext uri="{FF2B5EF4-FFF2-40B4-BE49-F238E27FC236}">
                <a16:creationId xmlns:a16="http://schemas.microsoft.com/office/drawing/2014/main" id="{2BD3B693-F202-4657-A12E-F901E1907C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69716466"/>
              </p:ext>
            </p:extLst>
          </p:nvPr>
        </p:nvGraphicFramePr>
        <p:xfrm>
          <a:off x="6356891" y="4482172"/>
          <a:ext cx="965875" cy="97536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965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7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room</a:t>
                      </a:r>
                      <a:endParaRPr sz="1600" b="1" dirty="0"/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R128</a:t>
                      </a:r>
                      <a:endParaRPr sz="16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R129</a:t>
                      </a:r>
                      <a:endParaRPr sz="16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R130</a:t>
                      </a:r>
                      <a:endParaRPr sz="16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8" name="Google Shape;237;p36">
            <a:extLst>
              <a:ext uri="{FF2B5EF4-FFF2-40B4-BE49-F238E27FC236}">
                <a16:creationId xmlns:a16="http://schemas.microsoft.com/office/drawing/2014/main" id="{04801651-2EE3-4991-A8B7-B5E21BA95B5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73277206"/>
              </p:ext>
            </p:extLst>
          </p:nvPr>
        </p:nvGraphicFramePr>
        <p:xfrm>
          <a:off x="9366005" y="4360252"/>
          <a:ext cx="2636606" cy="128016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6307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04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65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88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7850">
                <a:tc gridSpan="4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000" dirty="0">
                          <a:sym typeface="Corsiva"/>
                        </a:rPr>
                        <a:t>Class2</a:t>
                      </a:r>
                      <a:endParaRPr sz="2000" u="sng" dirty="0">
                        <a:solidFill>
                          <a:srgbClr val="0000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u="none" dirty="0">
                          <a:sym typeface="Arial"/>
                        </a:rPr>
                        <a:t>name</a:t>
                      </a: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u="none" dirty="0">
                          <a:sym typeface="Arial"/>
                        </a:rPr>
                        <a:t>meets at</a:t>
                      </a: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u="none">
                          <a:sym typeface="Arial"/>
                        </a:rPr>
                        <a:t>room</a:t>
                      </a:r>
                      <a:endParaRPr sz="1600" b="1" u="none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u="none">
                          <a:sym typeface="Arial"/>
                        </a:rPr>
                        <a:t>fid</a:t>
                      </a:r>
                      <a:endParaRPr sz="1600" b="1" u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u="none">
                          <a:sym typeface="Arial"/>
                        </a:rPr>
                        <a:t>A</a:t>
                      </a:r>
                      <a:endParaRPr sz="1600" u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u="none" dirty="0">
                          <a:sym typeface="Arial"/>
                        </a:rPr>
                        <a:t>9.00 am</a:t>
                      </a:r>
                      <a:endParaRPr sz="1600" u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u="none" dirty="0">
                          <a:sym typeface="Arial"/>
                        </a:rPr>
                        <a:t>R128</a:t>
                      </a:r>
                      <a:endParaRPr sz="1600" u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u="none">
                          <a:sym typeface="Arial"/>
                        </a:rPr>
                        <a:t>123</a:t>
                      </a:r>
                      <a:endParaRPr sz="160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u="none">
                          <a:sym typeface="Arial"/>
                        </a:rPr>
                        <a:t>C</a:t>
                      </a:r>
                      <a:endParaRPr sz="1600" u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u="none" dirty="0">
                          <a:sym typeface="Arial"/>
                        </a:rPr>
                        <a:t>2.00 pm </a:t>
                      </a:r>
                      <a:endParaRPr sz="1600" u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u="none" dirty="0">
                          <a:sym typeface="Arial"/>
                        </a:rPr>
                        <a:t>R129</a:t>
                      </a:r>
                      <a:endParaRPr sz="1600" u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u="none" dirty="0">
                          <a:sym typeface="Arial"/>
                        </a:rPr>
                        <a:t>123</a:t>
                      </a:r>
                      <a:endParaRPr sz="160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u="none">
                          <a:sym typeface="Arial"/>
                        </a:rPr>
                        <a:t>E</a:t>
                      </a:r>
                      <a:endParaRPr sz="1600" u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u="none">
                          <a:sym typeface="Arial"/>
                        </a:rPr>
                        <a:t>10.00 pm</a:t>
                      </a:r>
                      <a:endParaRPr sz="1600" u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u="none" dirty="0">
                          <a:sym typeface="Arial"/>
                        </a:rPr>
                        <a:t>R130</a:t>
                      </a:r>
                      <a:endParaRPr sz="1600" u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u="none" dirty="0">
                          <a:sym typeface="Arial"/>
                        </a:rPr>
                        <a:t>123</a:t>
                      </a:r>
                      <a:endParaRPr sz="160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9" name="Google Shape;238;p36">
            <a:extLst>
              <a:ext uri="{FF2B5EF4-FFF2-40B4-BE49-F238E27FC236}">
                <a16:creationId xmlns:a16="http://schemas.microsoft.com/office/drawing/2014/main" id="{3274CF2F-7144-4B0B-A605-3B342A57E03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67929578"/>
              </p:ext>
            </p:extLst>
          </p:nvPr>
        </p:nvGraphicFramePr>
        <p:xfrm>
          <a:off x="10346266" y="4515448"/>
          <a:ext cx="954216" cy="97536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9542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7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room</a:t>
                      </a:r>
                      <a:endParaRPr sz="1600" b="1" dirty="0"/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R128</a:t>
                      </a:r>
                      <a:endParaRPr sz="16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R129</a:t>
                      </a:r>
                      <a:endParaRPr sz="16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R130</a:t>
                      </a:r>
                      <a:endParaRPr sz="16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20" name="Google Shape;239;p36">
            <a:extLst>
              <a:ext uri="{FF2B5EF4-FFF2-40B4-BE49-F238E27FC236}">
                <a16:creationId xmlns:a16="http://schemas.microsoft.com/office/drawing/2014/main" id="{4928A3A9-4E3B-4F51-8D7F-DBAF5AA0CF4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94368899"/>
              </p:ext>
            </p:extLst>
          </p:nvPr>
        </p:nvGraphicFramePr>
        <p:xfrm>
          <a:off x="3177185" y="4704895"/>
          <a:ext cx="1780042" cy="487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5933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35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31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7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fid</a:t>
                      </a:r>
                      <a:endParaRPr sz="1600" b="1" i="0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 err="1">
                          <a:sym typeface="Arial"/>
                        </a:rPr>
                        <a:t>f</a:t>
                      </a:r>
                      <a:r>
                        <a:rPr lang="en-GB" sz="1600" u="none" strike="noStrike" cap="none" dirty="0" err="1">
                          <a:sym typeface="Arial"/>
                        </a:rPr>
                        <a:t>name</a:t>
                      </a: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 err="1">
                          <a:sym typeface="Arial"/>
                        </a:rPr>
                        <a:t>depid</a:t>
                      </a:r>
                      <a:endParaRPr sz="1600" b="1" dirty="0"/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ym typeface="Arial"/>
                        </a:rPr>
                        <a:t>234</a:t>
                      </a:r>
                      <a:endParaRPr sz="160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Su</a:t>
                      </a:r>
                      <a:endParaRPr sz="1600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22</a:t>
                      </a:r>
                      <a:endParaRPr sz="1600" dirty="0"/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1" name="Google Shape;240;p36">
            <a:extLst>
              <a:ext uri="{FF2B5EF4-FFF2-40B4-BE49-F238E27FC236}">
                <a16:creationId xmlns:a16="http://schemas.microsoft.com/office/drawing/2014/main" id="{A9A65532-D097-45F9-9E45-DCC5D00844B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17098641"/>
              </p:ext>
            </p:extLst>
          </p:nvPr>
        </p:nvGraphicFramePr>
        <p:xfrm>
          <a:off x="10329802" y="4604092"/>
          <a:ext cx="970680" cy="7315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970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7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room</a:t>
                      </a:r>
                      <a:endParaRPr sz="1600" b="1" dirty="0"/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R128</a:t>
                      </a:r>
                      <a:endParaRPr sz="16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7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 dirty="0">
                          <a:sym typeface="Arial"/>
                        </a:rPr>
                        <a:t>R130</a:t>
                      </a:r>
                      <a:endParaRPr sz="16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9106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énesis">
  <a:themeElements>
    <a:clrScheme name="Genesis">
      <a:dk1>
        <a:sysClr val="windowText" lastClr="000000"/>
      </a:dk1>
      <a:lt1>
        <a:sysClr val="window" lastClr="FFFFFF"/>
      </a:lt1>
      <a:dk2>
        <a:srgbClr val="465466"/>
      </a:dk2>
      <a:lt2>
        <a:srgbClr val="BBD7F8"/>
      </a:lt2>
      <a:accent1>
        <a:srgbClr val="80B606"/>
      </a:accent1>
      <a:accent2>
        <a:srgbClr val="E29F1D"/>
      </a:accent2>
      <a:accent3>
        <a:srgbClr val="2397E2"/>
      </a:accent3>
      <a:accent4>
        <a:srgbClr val="35ACA2"/>
      </a:accent4>
      <a:accent5>
        <a:srgbClr val="5430BB"/>
      </a:accent5>
      <a:accent6>
        <a:srgbClr val="8D34E0"/>
      </a:accent6>
      <a:hlink>
        <a:srgbClr val="00B0F0"/>
      </a:hlink>
      <a:folHlink>
        <a:srgbClr val="0070C0"/>
      </a:folHlink>
    </a:clrScheme>
    <a:fontScheme name="Genesis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Genesis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00000"/>
                <a:greenMod val="110000"/>
              </a:schemeClr>
            </a:gs>
            <a:gs pos="75000">
              <a:schemeClr val="phClr">
                <a:tint val="40000"/>
                <a:satMod val="150000"/>
                <a:redMod val="100000"/>
                <a:blueMod val="100000"/>
              </a:schemeClr>
            </a:gs>
            <a:gs pos="100000">
              <a:schemeClr val="phClr">
                <a:tint val="60000"/>
                <a:satMod val="120000"/>
                <a:redMod val="100000"/>
                <a:blueMod val="100000"/>
              </a:schemeClr>
            </a:gs>
          </a:gsLst>
          <a:path path="circle">
            <a:fillToRect l="25000" t="25000" r="5000" b="5000"/>
          </a:path>
        </a:gradFill>
        <a:gradFill rotWithShape="1">
          <a:gsLst>
            <a:gs pos="0">
              <a:schemeClr val="phClr">
                <a:tint val="50000"/>
                <a:shade val="100000"/>
                <a:alpha val="100000"/>
                <a:satMod val="150000"/>
              </a:schemeClr>
            </a:gs>
            <a:gs pos="40000">
              <a:schemeClr val="phClr">
                <a:tint val="70000"/>
                <a:shade val="100000"/>
                <a:alpha val="100000"/>
                <a:satMod val="150000"/>
              </a:schemeClr>
            </a:gs>
            <a:gs pos="100000">
              <a:schemeClr val="phClr">
                <a:shade val="90000"/>
                <a:satMod val="11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st="50800" dir="11400000" sx="102000" sy="101000" algn="tl" rotWithShape="0">
              <a:srgbClr val="000000">
                <a:alpha val="35000"/>
              </a:srgbClr>
            </a:outerShdw>
          </a:effectLst>
          <a:scene3d>
            <a:camera prst="perspectiveFront" fov="4800000"/>
            <a:lightRig rig="morning" dir="tl"/>
          </a:scene3d>
          <a:sp3d prstMaterial="softmetal">
            <a:bevelT w="0" h="0"/>
          </a:sp3d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reflection blurRad="101600" stA="40000" endPos="50000" dist="63500" dir="5400000" fadeDir="7200000" sy="-100000" kx="300000" rotWithShape="0"/>
          </a:effectLst>
          <a:scene3d>
            <a:camera prst="orthographicFront">
              <a:rot lat="0" lon="0" rev="0"/>
            </a:camera>
            <a:lightRig rig="chilly" dir="tr">
              <a:rot lat="0" lon="0" rev="1200000"/>
            </a:lightRig>
          </a:scene3d>
          <a:sp3d prstMaterial="plastic">
            <a:bevelT w="0" h="0"/>
          </a:sp3d>
        </a:effectStyle>
      </a:effectStyleLst>
      <a:bgFillStyleLst>
        <a:blipFill rotWithShape="1">
          <a:blip xmlns:r="http://schemas.openxmlformats.org/officeDocument/2006/relationships" r:embed="rId1"/>
          <a:stretch/>
        </a:blipFill>
        <a:blipFill rotWithShape="1">
          <a:blip xmlns:r="http://schemas.openxmlformats.org/officeDocument/2006/relationships" r:embed="rId2"/>
          <a:stretch/>
        </a:blipFill>
        <a:blipFill rotWithShape="1">
          <a:blip xmlns:r="http://schemas.openxmlformats.org/officeDocument/2006/relationships" r:embed="rId3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Génesis.thmx</Template>
  <TotalTime>3897</TotalTime>
  <Words>2386</Words>
  <Application>Microsoft Office PowerPoint</Application>
  <PresentationFormat>Widescreen</PresentationFormat>
  <Paragraphs>824</Paragraphs>
  <Slides>22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1" baseType="lpstr">
      <vt:lpstr>Corsiva</vt:lpstr>
      <vt:lpstr>Lato</vt:lpstr>
      <vt:lpstr>等线</vt:lpstr>
      <vt:lpstr>宋体</vt:lpstr>
      <vt:lpstr>Arial</vt:lpstr>
      <vt:lpstr>Calisto MT</vt:lpstr>
      <vt:lpstr>Courier New</vt:lpstr>
      <vt:lpstr>Wingdings</vt:lpstr>
      <vt:lpstr>Génesis</vt:lpstr>
      <vt:lpstr>CMPSC 174A/174N  Fundamentals of Database System </vt:lpstr>
      <vt:lpstr>Schedule</vt:lpstr>
      <vt:lpstr>Query Examples</vt:lpstr>
      <vt:lpstr>PowerPoint Presentation</vt:lpstr>
      <vt:lpstr>Query Examples</vt:lpstr>
      <vt:lpstr>PowerPoint Presentation</vt:lpstr>
      <vt:lpstr>Query Examples</vt:lpstr>
      <vt:lpstr>PowerPoint Presentation</vt:lpstr>
      <vt:lpstr>PowerPoint Presentation</vt:lpstr>
      <vt:lpstr>Query Examples</vt:lpstr>
      <vt:lpstr>PowerPoint Presentation</vt:lpstr>
      <vt:lpstr>PowerPoint Presentation</vt:lpstr>
      <vt:lpstr>Query Examples</vt:lpstr>
      <vt:lpstr>PowerPoint Presentation</vt:lpstr>
      <vt:lpstr>Query Examples</vt:lpstr>
      <vt:lpstr>PowerPoint Presentation</vt:lpstr>
      <vt:lpstr>Complex IC Examples</vt:lpstr>
      <vt:lpstr>PowerPoint Presentation</vt:lpstr>
      <vt:lpstr>Complex IC Examples</vt:lpstr>
      <vt:lpstr>PowerPoint Presentation</vt:lpstr>
      <vt:lpstr>Complex IC Examples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CS174AN Database</dc:title>
  <dc:creator>Zexi Huang</dc:creator>
  <cp:lastModifiedBy>#HUANG ZEXI#</cp:lastModifiedBy>
  <cp:revision>323</cp:revision>
  <dcterms:created xsi:type="dcterms:W3CDTF">2015-01-08T23:05:04Z</dcterms:created>
  <dcterms:modified xsi:type="dcterms:W3CDTF">2018-11-17T06:08:25Z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