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95" r:id="rId3"/>
    <p:sldId id="293" r:id="rId4"/>
    <p:sldId id="400" r:id="rId5"/>
    <p:sldId id="399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10" r:id="rId15"/>
    <p:sldId id="411" r:id="rId16"/>
    <p:sldId id="412" r:id="rId17"/>
    <p:sldId id="374" r:id="rId18"/>
    <p:sldId id="413" r:id="rId19"/>
    <p:sldId id="414" r:id="rId20"/>
    <p:sldId id="415" r:id="rId21"/>
    <p:sldId id="416" r:id="rId22"/>
    <p:sldId id="41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29" autoAdjust="0"/>
  </p:normalViewPr>
  <p:slideViewPr>
    <p:cSldViewPr snapToGrid="0" snapToObjects="1">
      <p:cViewPr varScale="1">
        <p:scale>
          <a:sx n="115" d="100"/>
          <a:sy n="115" d="100"/>
        </p:scale>
        <p:origin x="396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20778-41CB-4CAC-AF27-712688BE0B6C}" type="datetimeFigureOut">
              <a:rPr lang="zh-CN" altLang="en-US" smtClean="0"/>
              <a:t>2018/11/16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43062-5445-4A8F-9741-73A104AA0C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445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91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667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376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892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28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524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448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38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233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43062-5445-4A8F-9741-73A104AA0CC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817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599" y="1295401"/>
            <a:ext cx="10970684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599" y="3307976"/>
            <a:ext cx="10970684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57091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 dirty="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1"/>
            <a:ext cx="4679577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0" y="273051"/>
            <a:ext cx="48768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649071"/>
            <a:ext cx="4679577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5234" y="381001"/>
            <a:ext cx="4847167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5234" y="2649071"/>
            <a:ext cx="4847167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04800" y="1143000"/>
            <a:ext cx="56896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Arrastre la imagen al marcador de posición o haga clic en el icono para agregar</a:t>
            </a: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5234" y="381001"/>
            <a:ext cx="4847167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5234" y="2649071"/>
            <a:ext cx="4847167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320800" y="2590800"/>
            <a:ext cx="46736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Arrastre la imagen al marcador de posición o haga clic en el icono para agregar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306234" y="1260475"/>
            <a:ext cx="1672167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Arrastre la imagen al marcador de posición o haga clic en el icono para agregar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59834" y="762000"/>
            <a:ext cx="2789767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Arrastre la imagen al marcador de posición o haga clic en el icono para agregar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568389"/>
            <a:ext cx="10970684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274639"/>
            <a:ext cx="2032000" cy="5851525"/>
          </a:xfrm>
        </p:spPr>
        <p:txBody>
          <a:bodyPr vert="eaVert" anchor="t" anchorCtr="0"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16859"/>
            <a:ext cx="80264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36695"/>
            <a:ext cx="85344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5200" y="3609696"/>
            <a:ext cx="69088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51999" y="6356351"/>
            <a:ext cx="192828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57091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 dirty="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7552" y="2784475"/>
            <a:ext cx="5023104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671" y="2784475"/>
            <a:ext cx="5023104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2232211"/>
            <a:ext cx="5023104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7552" y="3160060"/>
            <a:ext cx="5023104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5437" y="2232211"/>
            <a:ext cx="5023104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5437" y="3160060"/>
            <a:ext cx="5023104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2784475"/>
            <a:ext cx="10208683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016000" y="4497070"/>
            <a:ext cx="10208683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1344" y="2784475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81344" y="4497070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87552" y="2784475"/>
            <a:ext cx="5023104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1344" y="2784475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81344" y="4497070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986367" y="2784475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986367" y="4497070"/>
            <a:ext cx="5023104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4514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67" y="2770095"/>
            <a:ext cx="10217152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19484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40400" y="6356351"/>
            <a:ext cx="71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95401"/>
            <a:ext cx="12192000" cy="1927225"/>
          </a:xfrm>
        </p:spPr>
        <p:txBody>
          <a:bodyPr/>
          <a:lstStyle/>
          <a:p>
            <a:r>
              <a:rPr lang="en-US" altLang="zh-CN" dirty="0"/>
              <a:t>CMPSC 174A/174N </a:t>
            </a:r>
            <a:br>
              <a:rPr lang="en-US" altLang="zh-CN" dirty="0"/>
            </a:br>
            <a:r>
              <a:rPr lang="en-US" altLang="zh-CN" dirty="0"/>
              <a:t>Fundamentals of Database System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81199" y="4620309"/>
            <a:ext cx="8228013" cy="1066800"/>
          </a:xfrm>
        </p:spPr>
        <p:txBody>
          <a:bodyPr/>
          <a:lstStyle/>
          <a:p>
            <a:r>
              <a:rPr lang="en-US" altLang="zh-CN" dirty="0"/>
              <a:t>Discussion Session</a:t>
            </a:r>
          </a:p>
          <a:p>
            <a:r>
              <a:rPr lang="en-US" altLang="zh-CN" dirty="0"/>
              <a:t>Friday, 9:00am-9:50am</a:t>
            </a:r>
          </a:p>
          <a:p>
            <a:r>
              <a:rPr lang="en-US" altLang="zh-CN" dirty="0"/>
              <a:t>Zexi Huang</a:t>
            </a:r>
          </a:p>
          <a:p>
            <a:endParaRPr lang="en-US" altLang="zh-CN" dirty="0"/>
          </a:p>
        </p:txBody>
      </p:sp>
      <p:sp>
        <p:nvSpPr>
          <p:cNvPr id="5" name="CuadroTexto 4"/>
          <p:cNvSpPr txBox="1"/>
          <p:nvPr/>
        </p:nvSpPr>
        <p:spPr>
          <a:xfrm>
            <a:off x="9955930" y="598278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Session 8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FCD4453-71CE-4753-9F41-477CA7579DF7}"/>
              </a:ext>
            </a:extLst>
          </p:cNvPr>
          <p:cNvSpPr txBox="1">
            <a:spLocks/>
          </p:cNvSpPr>
          <p:nvPr/>
        </p:nvSpPr>
        <p:spPr>
          <a:xfrm>
            <a:off x="452171" y="3754734"/>
            <a:ext cx="11286067" cy="572559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/>
              <a:t>SQL (cont.)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07447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40788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Q4: Find the age of the oldest student who is either a CS major or enrolled in a course taught by I. Teach.</a:t>
            </a:r>
            <a:endParaRPr lang="en-US" altLang="zh-CN" sz="1800" dirty="0"/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lvl="1"/>
            <a:r>
              <a:rPr lang="en-US" altLang="zh-CN" sz="1800" dirty="0"/>
              <a:t>Should we use aggregation operations?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40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095063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Q4: Find the age of the oldest student who is either a CS major or enrolled in a course taught by I. Teach.</a:t>
            </a:r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lvl="1"/>
            <a:r>
              <a:rPr lang="en-US" altLang="zh-CN" sz="1800" dirty="0"/>
              <a:t>Find the name and the age of the oldest student?</a:t>
            </a:r>
          </a:p>
          <a:p>
            <a:pPr marL="349250" lvl="1" indent="0">
              <a:buNone/>
            </a:pPr>
            <a:endParaRPr lang="en-US" dirty="0"/>
          </a:p>
          <a:p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2D5BDC-8433-4841-9119-E03CE3DB0E7A}"/>
              </a:ext>
            </a:extLst>
          </p:cNvPr>
          <p:cNvSpPr/>
          <p:nvPr/>
        </p:nvSpPr>
        <p:spPr>
          <a:xfrm>
            <a:off x="704294" y="1971464"/>
            <a:ext cx="140592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1155CC"/>
                </a:solidFill>
                <a:latin typeface="Courier New" panose="02070309020205020404" pitchFamily="49" charset="0"/>
              </a:rPr>
              <a:t>MAX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S.major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‘CS’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altLang="zh-CN" dirty="0">
                <a:solidFill>
                  <a:srgbClr val="4A86E8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C.name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C.fid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I.Teach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’)</a:t>
            </a:r>
            <a:endParaRPr lang="zh-CN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D22141-8F35-4F88-A26C-7EBB420B0869}"/>
              </a:ext>
            </a:extLst>
          </p:cNvPr>
          <p:cNvSpPr/>
          <p:nvPr/>
        </p:nvSpPr>
        <p:spPr>
          <a:xfrm>
            <a:off x="704294" y="4056019"/>
            <a:ext cx="11795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S.name, </a:t>
            </a:r>
            <a:r>
              <a:rPr lang="en-US" altLang="zh-CN" dirty="0">
                <a:solidFill>
                  <a:srgbClr val="1155CC"/>
                </a:solidFill>
                <a:latin typeface="Courier New" panose="02070309020205020404" pitchFamily="49" charset="0"/>
              </a:rPr>
              <a:t>MAX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S.major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‘CS’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altLang="zh-CN" dirty="0">
                <a:solidFill>
                  <a:srgbClr val="4A86E8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C.name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C.fid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I.Teach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’)</a:t>
            </a:r>
            <a:endParaRPr lang="zh-CN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1A06E3-C5E4-48A4-BFC5-3509C87DF412}"/>
              </a:ext>
            </a:extLst>
          </p:cNvPr>
          <p:cNvSpPr/>
          <p:nvPr/>
        </p:nvSpPr>
        <p:spPr>
          <a:xfrm>
            <a:off x="704294" y="5640671"/>
            <a:ext cx="11795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S.name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651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095063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Q4: Find the age of the oldest student who is either a CS major or enrolled in a course taught by I. Teach.</a:t>
            </a:r>
            <a:endParaRPr lang="en-US" altLang="zh-CN" sz="1800" dirty="0"/>
          </a:p>
          <a:p>
            <a:pPr lvl="1"/>
            <a:r>
              <a:rPr lang="en-US" altLang="zh-CN" sz="1800" dirty="0"/>
              <a:t>Find the name and the age of the oldest student?</a:t>
            </a:r>
          </a:p>
          <a:p>
            <a:pPr marL="349250" lvl="1" indent="0">
              <a:buNone/>
            </a:pPr>
            <a:endParaRPr lang="en-US" dirty="0"/>
          </a:p>
          <a:p>
            <a:endParaRPr lang="en-US" sz="2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D22141-8F35-4F88-A26C-7EBB420B0869}"/>
              </a:ext>
            </a:extLst>
          </p:cNvPr>
          <p:cNvSpPr/>
          <p:nvPr/>
        </p:nvSpPr>
        <p:spPr>
          <a:xfrm>
            <a:off x="704294" y="2301693"/>
            <a:ext cx="117954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S.name,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1155CC"/>
                </a:solidFill>
                <a:latin typeface="Courier New" panose="02070309020205020404" pitchFamily="49" charset="0"/>
              </a:rPr>
              <a:t>MAX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(S1.age)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S1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S1.major = ‘CS’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altLang="zh-CN" dirty="0">
                <a:solidFill>
                  <a:srgbClr val="4A86E8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S1.snum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C.name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C.fid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I.Teach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’))</a:t>
            </a:r>
            <a:endParaRPr lang="zh-CN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B77517-E988-432E-96A7-1DDF4B3102F0}"/>
              </a:ext>
            </a:extLst>
          </p:cNvPr>
          <p:cNvSpPr/>
          <p:nvPr/>
        </p:nvSpPr>
        <p:spPr>
          <a:xfrm>
            <a:off x="704294" y="2301693"/>
            <a:ext cx="117954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S.name,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S.major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‘CS’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altLang="zh-CN" dirty="0">
                <a:solidFill>
                  <a:srgbClr val="4A86E8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E1.cname = C1.name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C1.fid = F1.fid 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F1.fname = ‘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I.Teach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’))</a:t>
            </a:r>
            <a:endParaRPr lang="zh-CN" altLang="en-US" dirty="0"/>
          </a:p>
          <a:p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S.age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1155CC"/>
                </a:solidFill>
                <a:latin typeface="Courier New" panose="02070309020205020404" pitchFamily="49" charset="0"/>
              </a:rPr>
              <a:t>MAX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(S1.age)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S1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S1.major = ‘CS’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altLang="zh-CN" dirty="0">
                <a:solidFill>
                  <a:srgbClr val="4A86E8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S1.snum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E2.cname = C2.name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C2.fid = F2.fid 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F2.fname = ‘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I.Teach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’))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093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40788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Q5: Find the names of students who enroll in classes that have two or more students enrolled. </a:t>
            </a:r>
            <a:endParaRPr lang="en-US" altLang="zh-CN" sz="1800" dirty="0"/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lvl="1"/>
            <a:r>
              <a:rPr lang="en-US" altLang="zh-CN" sz="1800" dirty="0"/>
              <a:t>Should we use aggregation operations?</a:t>
            </a:r>
          </a:p>
          <a:p>
            <a:pPr lvl="1"/>
            <a:r>
              <a:rPr lang="en-US" altLang="zh-CN" sz="1800" dirty="0"/>
              <a:t>What steps should we take?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16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94584" cy="3577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Q5: Find the names of students who enroll in classes that have two or more students enrolled.</a:t>
            </a:r>
            <a:endParaRPr lang="en-US" altLang="zh-CN" sz="1800" dirty="0"/>
          </a:p>
          <a:p>
            <a:pPr lvl="1"/>
            <a:r>
              <a:rPr lang="en-US" altLang="zh-CN" sz="1800" dirty="0"/>
              <a:t>Count the number of students in each class. 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lvl="1"/>
            <a:r>
              <a:rPr lang="en-US" altLang="zh-CN" sz="1800" dirty="0"/>
              <a:t>Find the classes that have two or more students.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lvl="1"/>
            <a:r>
              <a:rPr lang="en-US" altLang="zh-CN" sz="1800" dirty="0"/>
              <a:t>Find the names of students who enroll in classes that have two or more students enrolled.</a:t>
            </a:r>
            <a:endParaRPr lang="en-US" dirty="0"/>
          </a:p>
          <a:p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91B102-D92E-417F-9CBA-FDE01BD07DB2}"/>
              </a:ext>
            </a:extLst>
          </p:cNvPr>
          <p:cNvSpPr/>
          <p:nvPr/>
        </p:nvSpPr>
        <p:spPr>
          <a:xfrm>
            <a:off x="600990" y="200010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COUNT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</a:t>
            </a:r>
            <a:endParaRPr lang="zh-CN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4C4C42-0659-4485-90BB-E5F7A7BB0B48}"/>
              </a:ext>
            </a:extLst>
          </p:cNvPr>
          <p:cNvSpPr/>
          <p:nvPr/>
        </p:nvSpPr>
        <p:spPr>
          <a:xfrm>
            <a:off x="600990" y="331725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HAVING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COUNT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 &gt;= 2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</a:t>
            </a:r>
            <a:endParaRPr lang="zh-CN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8E794E-DDF3-451C-B581-52B3042AD1DC}"/>
              </a:ext>
            </a:extLst>
          </p:cNvPr>
          <p:cNvSpPr/>
          <p:nvPr/>
        </p:nvSpPr>
        <p:spPr>
          <a:xfrm>
            <a:off x="600990" y="4641508"/>
            <a:ext cx="124136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S.name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S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</a:t>
            </a: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E2.cname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</a:t>
            </a:r>
            <a:endParaRPr lang="en-US" altLang="zh-CN" dirty="0"/>
          </a:p>
          <a:p>
            <a:pPr marL="2743200"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  		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E2.cname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 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HAVING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COUNT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  <a:ea typeface="Courier New"/>
                <a:cs typeface="Courier New"/>
                <a:sym typeface="Courier New"/>
              </a:rPr>
              <a:t>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E2.snum) &gt;= 2))</a:t>
            </a:r>
            <a:endParaRPr lang="zh-CN" altLang="en-US" dirty="0"/>
          </a:p>
          <a:p>
            <a:pPr indent="457200"/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3237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40788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Q6: Find the names of faculty members who teach the maximum number of students. </a:t>
            </a:r>
            <a:endParaRPr lang="en-US" altLang="zh-CN" sz="1800" dirty="0"/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lvl="1"/>
            <a:r>
              <a:rPr lang="en-US" altLang="zh-CN" sz="1800" dirty="0"/>
              <a:t>Should we use aggregation operations?</a:t>
            </a:r>
          </a:p>
          <a:p>
            <a:pPr lvl="1"/>
            <a:r>
              <a:rPr lang="en-US" altLang="zh-CN" sz="1800" dirty="0"/>
              <a:t>What steps should we take?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8734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94584" cy="3577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Q6: Find the names of faculty members who teach the maximum number of students.</a:t>
            </a:r>
            <a:endParaRPr lang="en-US" altLang="zh-CN" sz="1800" dirty="0"/>
          </a:p>
          <a:p>
            <a:pPr lvl="1"/>
            <a:r>
              <a:rPr lang="en-US" altLang="zh-CN" sz="1800" dirty="0"/>
              <a:t>Count the number of students in each class. </a:t>
            </a:r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lvl="1"/>
            <a:r>
              <a:rPr lang="en-US" altLang="zh-CN" sz="1800" dirty="0"/>
              <a:t>Count the number of students each faculty member teach.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lvl="1"/>
            <a:r>
              <a:rPr lang="en-US" altLang="zh-CN" sz="1800" dirty="0"/>
              <a:t>Find the names of students who enroll in classes that have two or more students enrolled.</a:t>
            </a:r>
            <a:endParaRPr lang="en-US" dirty="0"/>
          </a:p>
          <a:p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91B102-D92E-417F-9CBA-FDE01BD07DB2}"/>
              </a:ext>
            </a:extLst>
          </p:cNvPr>
          <p:cNvSpPr/>
          <p:nvPr/>
        </p:nvSpPr>
        <p:spPr>
          <a:xfrm>
            <a:off x="600990" y="1822878"/>
            <a:ext cx="7095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COUNT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numStudent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                         </a:t>
            </a:r>
            <a:endParaRPr lang="zh-CN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4C4C42-0659-4485-90BB-E5F7A7BB0B48}"/>
              </a:ext>
            </a:extLst>
          </p:cNvPr>
          <p:cNvSpPr/>
          <p:nvPr/>
        </p:nvSpPr>
        <p:spPr>
          <a:xfrm>
            <a:off x="600990" y="3005008"/>
            <a:ext cx="116945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facultyName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SUM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 err="1">
                <a:latin typeface="Courier New" panose="02070309020205020404" pitchFamily="49" charset="0"/>
              </a:rPr>
              <a:t>Temp</a:t>
            </a:r>
            <a:r>
              <a:rPr lang="en-US" altLang="zh-CN" dirty="0" err="1">
                <a:solidFill>
                  <a:srgbClr val="FF00FF"/>
                </a:solidFill>
                <a:latin typeface="Courier New" panose="02070309020205020404" pitchFamily="49" charset="0"/>
              </a:rPr>
              <a:t>.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numStudent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numStudentTaught</a:t>
            </a:r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 </a:t>
            </a:r>
            <a:r>
              <a:rPr lang="en-US" altLang="zh-CN" dirty="0">
                <a:latin typeface="Courier New" panose="02070309020205020404" pitchFamily="49" charset="0"/>
              </a:rPr>
              <a:t>F,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 </a:t>
            </a:r>
            <a:r>
              <a:rPr lang="en-US" altLang="zh-CN" dirty="0">
                <a:latin typeface="Courier New" panose="02070309020205020404" pitchFamily="49" charset="0"/>
              </a:rPr>
              <a:t>C,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COUNT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numStudent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		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					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E.cname</a:t>
            </a:r>
            <a:r>
              <a:rPr lang="en-US" altLang="zh-CN" dirty="0">
                <a:latin typeface="Courier New" panose="02070309020205020404" pitchFamily="49" charset="0"/>
              </a:rPr>
              <a:t>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>
                <a:latin typeface="Courier New" panose="02070309020205020404" pitchFamily="49" charset="0"/>
              </a:rPr>
              <a:t>Temp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 </a:t>
            </a:r>
            <a:r>
              <a:rPr lang="en-US" altLang="zh-CN" dirty="0" err="1"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latin typeface="Courier New" panose="02070309020205020404" pitchFamily="49" charset="0"/>
              </a:rPr>
              <a:t>=</a:t>
            </a:r>
            <a:r>
              <a:rPr lang="en-US" altLang="zh-CN" dirty="0" err="1">
                <a:latin typeface="Courier New" panose="02070309020205020404" pitchFamily="49" charset="0"/>
              </a:rPr>
              <a:t>C.fid</a:t>
            </a:r>
            <a:r>
              <a:rPr lang="en-US" altLang="zh-CN" dirty="0">
                <a:latin typeface="Courier New" panose="02070309020205020404" pitchFamily="49" charset="0"/>
              </a:rPr>
              <a:t>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AND </a:t>
            </a:r>
            <a:r>
              <a:rPr lang="en-US" altLang="zh-CN" dirty="0">
                <a:latin typeface="Courier New" panose="02070309020205020404" pitchFamily="49" charset="0"/>
              </a:rPr>
              <a:t>C.name=</a:t>
            </a:r>
            <a:r>
              <a:rPr lang="en-US" altLang="zh-CN" dirty="0" err="1">
                <a:latin typeface="Courier New" panose="02070309020205020404" pitchFamily="49" charset="0"/>
              </a:rPr>
              <a:t>Temp.cname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</a:t>
            </a:r>
            <a:endParaRPr lang="zh-CN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3FC26C-BA56-4FAE-B2AB-01C984A5C53C}"/>
              </a:ext>
            </a:extLst>
          </p:cNvPr>
          <p:cNvSpPr/>
          <p:nvPr/>
        </p:nvSpPr>
        <p:spPr>
          <a:xfrm>
            <a:off x="600990" y="5051046"/>
            <a:ext cx="11694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Temp2.facultyName</a:t>
            </a: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…)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>
                <a:latin typeface="Courier New" panose="02070309020205020404" pitchFamily="49" charset="0"/>
              </a:rPr>
              <a:t>Temp2</a:t>
            </a:r>
            <a:endParaRPr lang="en-US" altLang="zh-CN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Temp2.numStudentTaught&gt;= </a:t>
            </a:r>
            <a:r>
              <a:rPr lang="en-GB" altLang="zh-CN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ALL </a:t>
            </a:r>
            <a:r>
              <a:rPr lang="en-US" altLang="zh-CN" dirty="0">
                <a:latin typeface="Courier New" panose="02070309020205020404" pitchFamily="49" charset="0"/>
              </a:rPr>
              <a:t>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Temp3.numStudentTaught </a:t>
            </a:r>
          </a:p>
          <a:p>
            <a:pPr indent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…)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AS </a:t>
            </a:r>
            <a:r>
              <a:rPr lang="en-US" altLang="zh-CN" dirty="0">
                <a:latin typeface="Courier New" panose="02070309020205020404" pitchFamily="49" charset="0"/>
              </a:rPr>
              <a:t>Temp3)</a:t>
            </a:r>
            <a:endParaRPr lang="en-US" altLang="zh-CN" dirty="0">
              <a:solidFill>
                <a:srgbClr val="FF00FF"/>
              </a:solidFill>
              <a:latin typeface="Courier New" panose="02070309020205020404" pitchFamily="49" charset="0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              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008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Complex IC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374153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IC1: The number of CS majors must be more than the number of Math majors.	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739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Complex IC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94584" cy="3577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IC1: The number of CS majors must be more than the number of Math majors.	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961B1F-4575-4A4F-A8E0-B8105A32D9C5}"/>
              </a:ext>
            </a:extLst>
          </p:cNvPr>
          <p:cNvSpPr/>
          <p:nvPr/>
        </p:nvSpPr>
        <p:spPr>
          <a:xfrm>
            <a:off x="1103791" y="248449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CHECK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COUNT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S.major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‘CS’)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&gt;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COUNT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S.major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‘Math’))</a:t>
            </a:r>
            <a:endParaRPr lang="en-US" altLang="zh-CN" dirty="0"/>
          </a:p>
          <a:p>
            <a:br>
              <a:rPr lang="en-US" altLang="zh-CN" dirty="0"/>
            </a:br>
            <a:br>
              <a:rPr lang="en-US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6121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Complex IC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374153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IC2: The department with the most faculty members must have fewer than twice the number of faculty members in the department with the fewest faculty members.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44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11450-804B-4A05-9A34-3B833BCD2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920" y="2705101"/>
            <a:ext cx="2915745" cy="804334"/>
          </a:xfrm>
        </p:spPr>
        <p:txBody>
          <a:bodyPr/>
          <a:lstStyle/>
          <a:p>
            <a:r>
              <a:rPr lang="en-US" altLang="zh-CN" sz="5400" dirty="0"/>
              <a:t>Schedule</a:t>
            </a:r>
            <a:endParaRPr lang="zh-CN" altLang="en-US" sz="5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B1BADA-C155-4974-80F4-B8A9D1A04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459" y="2181755"/>
            <a:ext cx="6065981" cy="5853113"/>
          </a:xfrm>
        </p:spPr>
        <p:txBody>
          <a:bodyPr>
            <a:normAutofit/>
          </a:bodyPr>
          <a:lstStyle/>
          <a:p>
            <a:r>
              <a:rPr lang="en-US" altLang="zh-CN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Query Examples</a:t>
            </a:r>
          </a:p>
          <a:p>
            <a:pPr lvl="1"/>
            <a:r>
              <a:rPr lang="en-US" altLang="zh-CN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Student, Class and Faculty</a:t>
            </a:r>
          </a:p>
          <a:p>
            <a:r>
              <a:rPr lang="en-US" altLang="zh-CN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Complex IC Examples</a:t>
            </a:r>
          </a:p>
          <a:p>
            <a:pPr lvl="1"/>
            <a:r>
              <a:rPr lang="en-US" altLang="zh-CN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Student, Class and Faculty</a:t>
            </a:r>
          </a:p>
          <a:p>
            <a:pPr marL="349250" lvl="1" indent="0">
              <a:buNone/>
            </a:pPr>
            <a:endParaRPr lang="en-US" altLang="zh-CN" sz="22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2"/>
            <a:endParaRPr lang="en-US" altLang="zh-CN" sz="22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1"/>
            <a:endParaRPr lang="en-US" altLang="zh-CN" sz="2400" dirty="0"/>
          </a:p>
          <a:p>
            <a:pPr marL="349250" lvl="1" indent="0">
              <a:buNone/>
            </a:pPr>
            <a:endParaRPr lang="en-US" altLang="zh-CN" sz="2400" dirty="0"/>
          </a:p>
          <a:p>
            <a:pPr lvl="1"/>
            <a:endParaRPr lang="en-US" altLang="zh-CN" sz="2400" dirty="0"/>
          </a:p>
          <a:p>
            <a:pPr lvl="1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11320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Complex IC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94584" cy="3577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IC2: The department with the most faculty members must have fewer than twice the number of faculty members in the department with the fewest faculty members.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A20EBA-6E26-48C8-8B02-13E2C29C1BAC}"/>
              </a:ext>
            </a:extLst>
          </p:cNvPr>
          <p:cNvSpPr/>
          <p:nvPr/>
        </p:nvSpPr>
        <p:spPr>
          <a:xfrm>
            <a:off x="1236955" y="281136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CHECK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MAX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COUNT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        		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F1.deptid))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	&lt; 2 * 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MIN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    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COUNT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             	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   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GROUP BY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F2.deptid)))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</a:t>
            </a:r>
            <a:endParaRPr lang="en-US" altLang="zh-CN" dirty="0"/>
          </a:p>
          <a:p>
            <a:br>
              <a:rPr lang="en-US" altLang="zh-CN" dirty="0"/>
            </a:br>
            <a:br>
              <a:rPr lang="en-US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04422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Complex IC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374153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IC3: Faculty members from different departments cannot teach in the same room.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6300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Complex IC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94584" cy="3577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IC3: Faculty members from different departments cannot teach in the same room.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How many tables are involved?</a:t>
            </a:r>
          </a:p>
          <a:p>
            <a:pPr lvl="1"/>
            <a:r>
              <a:rPr lang="en-US" altLang="zh-CN" sz="1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Capture the constraint with queries.  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pPr marL="349250" lvl="1" indent="0">
              <a:buNone/>
            </a:pPr>
            <a:endParaRPr lang="en-US" altLang="zh-CN" sz="1800" dirty="0"/>
          </a:p>
          <a:p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801973-8D0A-4B6F-A1CA-15B69A4A75EC}"/>
              </a:ext>
            </a:extLst>
          </p:cNvPr>
          <p:cNvSpPr/>
          <p:nvPr/>
        </p:nvSpPr>
        <p:spPr>
          <a:xfrm>
            <a:off x="5986509" y="323183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CREATE ASSERTION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NotSameRoom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CHECK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COUNT (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	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F1.fid = C1.fid 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F2.fid = C2.fid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C1.room = C2.room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F1.deptid &lt;&gt; F2.deptid) = 0)</a:t>
            </a:r>
            <a:endParaRPr lang="en-US" altLang="zh-CN" dirty="0"/>
          </a:p>
          <a:p>
            <a:br>
              <a:rPr lang="en-US" altLang="zh-CN" dirty="0"/>
            </a:br>
            <a:endParaRPr lang="zh-CN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6F4DF1-5146-4606-81D0-E51BC16BFD91}"/>
              </a:ext>
            </a:extLst>
          </p:cNvPr>
          <p:cNvSpPr/>
          <p:nvPr/>
        </p:nvSpPr>
        <p:spPr>
          <a:xfrm>
            <a:off x="135466" y="323183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CREATE ASSERTION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NotSameRoom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CHECK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NOT EXISTS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(*)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	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 </a:t>
            </a:r>
            <a:endParaRPr lang="en-US" altLang="zh-CN" dirty="0"/>
          </a:p>
          <a:p>
            <a:pPr marL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 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F1.fid = C1.fid 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F2.fid = C2.fid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C1.room = C2.room</a:t>
            </a:r>
            <a:endParaRPr lang="en-US" altLang="zh-CN" dirty="0"/>
          </a:p>
          <a:p>
            <a:pPr marL="457200"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F1.deptid &lt;&gt; F2.deptid))</a:t>
            </a:r>
            <a:endParaRPr lang="en-US" altLang="zh-CN" dirty="0"/>
          </a:p>
          <a:p>
            <a:br>
              <a:rPr lang="en-US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414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374153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Q1: Find the names of all Juniors (level = JR) who are enrolled in a class taught by I. Teach:</a:t>
            </a:r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54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095063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Q1: Find the names of all Juniors (level = JR) who are enrolled in a class taught by I. Teach:</a:t>
            </a:r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marL="349250" lvl="1" indent="0">
              <a:buNone/>
            </a:pPr>
            <a:endParaRPr lang="en-US" dirty="0"/>
          </a:p>
          <a:p>
            <a:endParaRPr lang="en-US" sz="2400" dirty="0"/>
          </a:p>
        </p:txBody>
      </p:sp>
      <p:sp>
        <p:nvSpPr>
          <p:cNvPr id="5" name="Google Shape;146;p27">
            <a:extLst>
              <a:ext uri="{FF2B5EF4-FFF2-40B4-BE49-F238E27FC236}">
                <a16:creationId xmlns:a16="http://schemas.microsoft.com/office/drawing/2014/main" id="{F85DD2A0-5F59-4106-AEC2-8B3CA9CBA511}"/>
              </a:ext>
            </a:extLst>
          </p:cNvPr>
          <p:cNvSpPr txBox="1">
            <a:spLocks/>
          </p:cNvSpPr>
          <p:nvPr/>
        </p:nvSpPr>
        <p:spPr>
          <a:xfrm>
            <a:off x="825211" y="2360207"/>
            <a:ext cx="9046758" cy="1295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GB" sz="1800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SELECT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S.sname</a:t>
            </a:r>
            <a:endParaRPr lang="en-GB" sz="1800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indent="0">
              <a:spcBef>
                <a:spcPts val="500"/>
              </a:spcBef>
              <a:buFont typeface="Wingdings" pitchFamily="2" charset="2"/>
              <a:buNone/>
            </a:pPr>
            <a:r>
              <a:rPr lang="en-GB" sz="1800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Student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S, </a:t>
            </a:r>
            <a:r>
              <a:rPr lang="en-GB" sz="1800" dirty="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Class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C, </a:t>
            </a:r>
            <a:r>
              <a:rPr lang="en-GB" sz="1800" dirty="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Enrolled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E, </a:t>
            </a:r>
            <a:r>
              <a:rPr lang="en-GB" sz="1800" dirty="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Faculty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F</a:t>
            </a:r>
          </a:p>
          <a:p>
            <a:pPr marL="0" indent="0">
              <a:spcBef>
                <a:spcPts val="500"/>
              </a:spcBef>
              <a:buFont typeface="Wingdings" pitchFamily="2" charset="2"/>
              <a:buNone/>
            </a:pPr>
            <a:r>
              <a:rPr lang="en-GB" sz="1800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WHERE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S.snum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E.snum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Courier New"/>
                <a:cs typeface="Courier New"/>
                <a:sym typeface="Courier New"/>
              </a:rPr>
              <a:t>AND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E.cname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 C.name </a:t>
            </a:r>
            <a:r>
              <a:rPr lang="en-GB" sz="1800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AND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C.fid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F.fid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AND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F.fname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 ‘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I.Teach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’ </a:t>
            </a:r>
            <a:r>
              <a:rPr lang="en-GB" sz="1800" dirty="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GB" sz="1800" dirty="0">
                <a:solidFill>
                  <a:srgbClr val="0000FF"/>
                </a:solidFill>
                <a:latin typeface="Courier New"/>
                <a:cs typeface="Courier New"/>
                <a:sym typeface="Courier New"/>
              </a:rPr>
              <a:t>ND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S.level</a:t>
            </a:r>
            <a:r>
              <a:rPr lang="en-GB" sz="1800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 ‘JR’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Font typeface="Wingdings" pitchFamily="2" charset="2"/>
              <a:buNone/>
            </a:pPr>
            <a:endParaRPr lang="en-GB" dirty="0">
              <a:solidFill>
                <a:srgbClr val="F5844C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aphicFrame>
        <p:nvGraphicFramePr>
          <p:cNvPr id="6" name="Google Shape;153;p28">
            <a:extLst>
              <a:ext uri="{FF2B5EF4-FFF2-40B4-BE49-F238E27FC236}">
                <a16:creationId xmlns:a16="http://schemas.microsoft.com/office/drawing/2014/main" id="{4BD4CA70-476E-4871-95C3-6399626377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2180128"/>
              </p:ext>
            </p:extLst>
          </p:nvPr>
        </p:nvGraphicFramePr>
        <p:xfrm>
          <a:off x="546636" y="3790490"/>
          <a:ext cx="3701165" cy="2011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40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7850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2000" dirty="0">
                          <a:sym typeface="Corsiva"/>
                        </a:rPr>
                        <a:t>Students</a:t>
                      </a:r>
                      <a:endParaRPr sz="1050" i="0" u="sng" strike="noStrike" cap="none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 err="1">
                          <a:sym typeface="Arial"/>
                        </a:rPr>
                        <a:t>sname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major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level</a:t>
                      </a:r>
                      <a:endParaRPr sz="1600" b="1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age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Dustin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JR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17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Kevin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Math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Kim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Chem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18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Jim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CS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24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5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Frank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Math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SO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18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6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Alice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Physics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21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Google Shape;154;p28">
            <a:extLst>
              <a:ext uri="{FF2B5EF4-FFF2-40B4-BE49-F238E27FC236}">
                <a16:creationId xmlns:a16="http://schemas.microsoft.com/office/drawing/2014/main" id="{98D25B9D-82E6-4889-8143-2CB2D7B40B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345768"/>
              </p:ext>
            </p:extLst>
          </p:nvPr>
        </p:nvGraphicFramePr>
        <p:xfrm>
          <a:off x="4647622" y="3794443"/>
          <a:ext cx="1152842" cy="2011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76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78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Enrolled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</a:t>
                      </a:r>
                      <a:r>
                        <a:rPr lang="en-GB" sz="1600" strike="noStrike" cap="none" dirty="0" err="1">
                          <a:sym typeface="Arial"/>
                        </a:rPr>
                        <a:t>name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B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C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5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B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6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D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Google Shape;155;p28">
            <a:extLst>
              <a:ext uri="{FF2B5EF4-FFF2-40B4-BE49-F238E27FC236}">
                <a16:creationId xmlns:a16="http://schemas.microsoft.com/office/drawing/2014/main" id="{C629F292-DDB7-4DF6-8541-216DA62C6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9251607"/>
              </p:ext>
            </p:extLst>
          </p:nvPr>
        </p:nvGraphicFramePr>
        <p:xfrm>
          <a:off x="9387333" y="3797263"/>
          <a:ext cx="2303872" cy="1524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6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85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2000" dirty="0">
                          <a:sym typeface="Corsiva"/>
                        </a:rPr>
                        <a:t>Faculty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</a:t>
                      </a:r>
                      <a:r>
                        <a:rPr lang="en-GB" sz="1600" u="none" strike="noStrike" cap="none">
                          <a:sym typeface="Arial"/>
                        </a:rPr>
                        <a:t>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depid</a:t>
                      </a:r>
                      <a:endParaRPr sz="1600" b="1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11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Su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22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345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C.Teach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33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456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Ron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44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Google Shape;156;p28">
            <a:extLst>
              <a:ext uri="{FF2B5EF4-FFF2-40B4-BE49-F238E27FC236}">
                <a16:creationId xmlns:a16="http://schemas.microsoft.com/office/drawing/2014/main" id="{A285807D-F477-410C-B875-D53B5D5336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64989"/>
              </p:ext>
            </p:extLst>
          </p:nvPr>
        </p:nvGraphicFramePr>
        <p:xfrm>
          <a:off x="6283659" y="3794443"/>
          <a:ext cx="2517862" cy="1524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02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 err="1">
                          <a:sym typeface="Arial"/>
                        </a:rPr>
                        <a:t>cname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meets at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room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9.00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R129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2.00 pm 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345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456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Google Shape;157;p28">
            <a:extLst>
              <a:ext uri="{FF2B5EF4-FFF2-40B4-BE49-F238E27FC236}">
                <a16:creationId xmlns:a16="http://schemas.microsoft.com/office/drawing/2014/main" id="{40AB9A5D-23E2-4E30-A536-CF5F416DE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085576"/>
              </p:ext>
            </p:extLst>
          </p:nvPr>
        </p:nvGraphicFramePr>
        <p:xfrm>
          <a:off x="825211" y="3786220"/>
          <a:ext cx="4679871" cy="1706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6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 err="1">
                          <a:sym typeface="Arial"/>
                        </a:rPr>
                        <a:t>sname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major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level</a:t>
                      </a:r>
                      <a:endParaRPr sz="1600" b="1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age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</a:t>
                      </a:r>
                      <a:r>
                        <a:rPr lang="en-GB" sz="1600" strike="noStrike" cap="none" dirty="0" err="1">
                          <a:sym typeface="Arial"/>
                        </a:rPr>
                        <a:t>name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>
                          <a:sym typeface="Arial"/>
                        </a:rPr>
                        <a:t>Dustin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17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Kevin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Math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Kim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Chem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18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</a:t>
                      </a:r>
                      <a:endParaRPr sz="16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Jim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24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5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Frank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Math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SO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18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B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6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Alice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Physics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JR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21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D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Google Shape;158;p28">
            <a:extLst>
              <a:ext uri="{FF2B5EF4-FFF2-40B4-BE49-F238E27FC236}">
                <a16:creationId xmlns:a16="http://schemas.microsoft.com/office/drawing/2014/main" id="{D9F874F5-ED34-4D7E-8F03-6C405B4C3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7903809"/>
              </p:ext>
            </p:extLst>
          </p:nvPr>
        </p:nvGraphicFramePr>
        <p:xfrm>
          <a:off x="7032022" y="3797263"/>
          <a:ext cx="3843123" cy="1219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02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22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i="0" u="none" dirty="0" err="1">
                          <a:sym typeface="Arial"/>
                        </a:rPr>
                        <a:t>cname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meets at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</a:t>
                      </a:r>
                      <a:r>
                        <a:rPr lang="en-GB" sz="1600" u="none" strike="noStrike" cap="none">
                          <a:sym typeface="Arial"/>
                        </a:rPr>
                        <a:t>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depid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9.00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I.Teach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R129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Su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22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2.00 pm 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345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C.Teach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456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Ron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44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Google Shape;159;p28">
            <a:extLst>
              <a:ext uri="{FF2B5EF4-FFF2-40B4-BE49-F238E27FC236}">
                <a16:creationId xmlns:a16="http://schemas.microsoft.com/office/drawing/2014/main" id="{8C920102-3AC5-401A-8FDB-5A56607CB1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6529124"/>
              </p:ext>
            </p:extLst>
          </p:nvPr>
        </p:nvGraphicFramePr>
        <p:xfrm>
          <a:off x="1860004" y="3786220"/>
          <a:ext cx="8106217" cy="1706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41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4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49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5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49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49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49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 err="1">
                          <a:sym typeface="Arial"/>
                        </a:rPr>
                        <a:t>sname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major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level</a:t>
                      </a:r>
                      <a:endParaRPr sz="1600" b="1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age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r>
                        <a:rPr lang="en-GB" sz="1600" strike="noStrike" cap="none">
                          <a:sym typeface="Arial"/>
                        </a:rPr>
                        <a:t>name</a:t>
                      </a:r>
                      <a:endParaRPr sz="1600" b="1" i="0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meets at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</a:t>
                      </a:r>
                      <a:r>
                        <a:rPr lang="en-GB" sz="1600" u="none" strike="noStrike" cap="none">
                          <a:sym typeface="Arial"/>
                        </a:rPr>
                        <a:t>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depid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Dustin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CS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JR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17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9.00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I.Teach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Kevin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Math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10.00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R129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Su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22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Kim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Chem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18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2.00 pm 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345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C.Teach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33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Jim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SR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24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9.00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5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Frank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Math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SO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18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R129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Su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22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6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Alice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Physics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21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D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456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Ron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44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Google Shape;160;p28">
            <a:extLst>
              <a:ext uri="{FF2B5EF4-FFF2-40B4-BE49-F238E27FC236}">
                <a16:creationId xmlns:a16="http://schemas.microsoft.com/office/drawing/2014/main" id="{15F244D5-C11D-452D-80F5-5378DB68A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102399"/>
              </p:ext>
            </p:extLst>
          </p:nvPr>
        </p:nvGraphicFramePr>
        <p:xfrm>
          <a:off x="2180004" y="3826418"/>
          <a:ext cx="7559081" cy="731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6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5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4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60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60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60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 err="1">
                          <a:sym typeface="Arial"/>
                        </a:rPr>
                        <a:t>sname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major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level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age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r>
                        <a:rPr lang="en-GB" sz="1600" strike="noStrike" cap="none">
                          <a:sym typeface="Arial"/>
                        </a:rPr>
                        <a:t>name</a:t>
                      </a:r>
                      <a:endParaRPr sz="1600" b="1" i="0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meets at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</a:t>
                      </a:r>
                      <a:r>
                        <a:rPr lang="en-GB" sz="1600" u="none" strike="noStrike" cap="none">
                          <a:sym typeface="Arial"/>
                        </a:rPr>
                        <a:t>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depid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Dustin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CS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17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9.00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I.Teach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4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Jim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CS</a:t>
                      </a:r>
                      <a:endParaRPr sz="160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24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Google Shape;161;p28">
            <a:extLst>
              <a:ext uri="{FF2B5EF4-FFF2-40B4-BE49-F238E27FC236}">
                <a16:creationId xmlns:a16="http://schemas.microsoft.com/office/drawing/2014/main" id="{1060BF3E-9C7A-4B1C-B781-07DAB867D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805345"/>
              </p:ext>
            </p:extLst>
          </p:nvPr>
        </p:nvGraphicFramePr>
        <p:xfrm>
          <a:off x="2202918" y="3794443"/>
          <a:ext cx="7513252" cy="48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4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1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5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2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19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190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19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strike="noStrike" cap="none" dirty="0" err="1">
                          <a:sym typeface="Arial"/>
                        </a:rPr>
                        <a:t>s</a:t>
                      </a:r>
                      <a:r>
                        <a:rPr lang="en-GB" sz="1600" dirty="0" err="1">
                          <a:sym typeface="Arial"/>
                        </a:rPr>
                        <a:t>num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>
                          <a:sym typeface="Arial"/>
                        </a:rPr>
                        <a:t>sname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major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level</a:t>
                      </a:r>
                      <a:endParaRPr sz="1600" b="1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age</a:t>
                      </a:r>
                      <a:endParaRPr sz="1600" b="1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r>
                        <a:rPr lang="en-GB" sz="1600" strike="noStrike" cap="none">
                          <a:sym typeface="Arial"/>
                        </a:rPr>
                        <a:t>name</a:t>
                      </a:r>
                      <a:endParaRPr sz="1600" b="1" i="0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meets at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</a:t>
                      </a:r>
                      <a:r>
                        <a:rPr lang="en-GB" sz="1600" u="none" strike="noStrike" cap="none">
                          <a:sym typeface="Arial"/>
                        </a:rPr>
                        <a:t>name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depid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>
                          <a:sym typeface="Arial"/>
                        </a:rPr>
                        <a:t>Dustin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CS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JR</a:t>
                      </a:r>
                      <a:endParaRPr sz="16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17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11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54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315560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Q2: Find the names of all students who have conflicting schedule.</a:t>
            </a:r>
            <a:endParaRPr lang="en-US" altLang="zh-CN" sz="1800" dirty="0"/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lvl="1"/>
            <a:endParaRPr lang="en-US" altLang="zh-CN" sz="1800" dirty="0"/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111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095063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Q2: Find the names of all students who have conflicting schedule.</a:t>
            </a:r>
            <a:endParaRPr lang="en-US" altLang="zh-CN" sz="1800" dirty="0"/>
          </a:p>
          <a:p>
            <a:pPr marL="349250" lvl="1" indent="0">
              <a:buNone/>
            </a:pPr>
            <a:endParaRPr lang="en-US" dirty="0"/>
          </a:p>
          <a:p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EC2D21-6932-43EC-AE4C-B75428C523DA}"/>
              </a:ext>
            </a:extLst>
          </p:cNvPr>
          <p:cNvSpPr/>
          <p:nvPr/>
        </p:nvSpPr>
        <p:spPr>
          <a:xfrm>
            <a:off x="942508" y="2883190"/>
            <a:ext cx="109639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S.sname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IN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E1.snum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</a:t>
            </a:r>
            <a:endParaRPr lang="en-US" altLang="zh-CN" dirty="0"/>
          </a:p>
          <a:p>
            <a:pPr marL="13716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		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E1.snum = E2.snum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&lt;&gt; E2.cname</a:t>
            </a:r>
            <a:endParaRPr lang="en-US" altLang="zh-CN" dirty="0"/>
          </a:p>
          <a:p>
            <a:pPr marL="13716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= C1.name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E2.cname = C2.name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   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C1.meets_at = C2.meets_at)</a:t>
            </a:r>
            <a:endParaRPr lang="zh-CN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F15E4C-D335-4C4A-A0A4-397D336D981E}"/>
              </a:ext>
            </a:extLst>
          </p:cNvPr>
          <p:cNvSpPr/>
          <p:nvPr/>
        </p:nvSpPr>
        <p:spPr>
          <a:xfrm>
            <a:off x="942511" y="1550058"/>
            <a:ext cx="10963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S.sname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S,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 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E1.snum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E1.snum = E2.snum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&lt;&gt; E2.cname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= C1.name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E2.cname = C2.name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C1.meets_at = C2.meets_at</a:t>
            </a:r>
            <a:endParaRPr lang="zh-CN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9635B8-3E9D-4069-A6F3-CFA8B19D3D24}"/>
              </a:ext>
            </a:extLst>
          </p:cNvPr>
          <p:cNvSpPr/>
          <p:nvPr/>
        </p:nvSpPr>
        <p:spPr>
          <a:xfrm>
            <a:off x="942509" y="4826675"/>
            <a:ext cx="109639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S.sname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Student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S</a:t>
            </a:r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EXISTS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*</a:t>
            </a:r>
            <a:endParaRPr lang="en-US" altLang="zh-CN" dirty="0"/>
          </a:p>
          <a:p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              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Enrolled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E2,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C1,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</a:t>
            </a:r>
            <a:endParaRPr lang="en-US" altLang="zh-CN" dirty="0"/>
          </a:p>
          <a:p>
            <a:pPr marL="13716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 		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S.snum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= E1.snum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E1.snum = E2.snum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</a:p>
          <a:p>
            <a:pPr marL="13716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		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&lt;&gt; E2.cname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E1.cname = C1.name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</a:p>
          <a:p>
            <a:pPr marL="13716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		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E2.cname = C2.name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C1.meets_at = C2.meets_at)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503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Query Examples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B2F081F8-B815-485D-AED7-C186603C86DC}"/>
              </a:ext>
            </a:extLst>
          </p:cNvPr>
          <p:cNvSpPr txBox="1">
            <a:spLocks/>
          </p:cNvSpPr>
          <p:nvPr/>
        </p:nvSpPr>
        <p:spPr>
          <a:xfrm>
            <a:off x="761998" y="2677024"/>
            <a:ext cx="11184469" cy="40788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Ex 5.1 Consider the following relations: </a:t>
            </a:r>
          </a:p>
          <a:p>
            <a:pPr lvl="1"/>
            <a:r>
              <a:rPr lang="en-US" altLang="zh-CN" sz="1800" dirty="0"/>
              <a:t>Student(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sname</a:t>
            </a:r>
            <a:r>
              <a:rPr lang="en-US" altLang="zh-CN" sz="1800" dirty="0"/>
              <a:t>: string, major: string, level: string, age: integer) </a:t>
            </a:r>
          </a:p>
          <a:p>
            <a:pPr lvl="1"/>
            <a:r>
              <a:rPr lang="en-US" altLang="zh-CN" sz="1800" dirty="0"/>
              <a:t>Class(</a:t>
            </a:r>
            <a:r>
              <a:rPr lang="en-US" altLang="zh-CN" sz="1800" u="sng" dirty="0"/>
              <a:t>name: string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meets_at</a:t>
            </a:r>
            <a:r>
              <a:rPr lang="en-US" altLang="zh-CN" sz="1800" dirty="0"/>
              <a:t>: time, room: string, fid: integer)</a:t>
            </a:r>
          </a:p>
          <a:p>
            <a:pPr lvl="1"/>
            <a:r>
              <a:rPr lang="en-US" altLang="zh-CN" sz="1800" dirty="0"/>
              <a:t>Enrolled(</a:t>
            </a:r>
            <a:r>
              <a:rPr lang="en-US" altLang="zh-CN" sz="1800" u="sng" dirty="0" err="1"/>
              <a:t>snum</a:t>
            </a:r>
            <a:r>
              <a:rPr lang="en-US" altLang="zh-CN" sz="1800" u="sng" dirty="0"/>
              <a:t>: integer, </a:t>
            </a:r>
            <a:r>
              <a:rPr lang="en-US" altLang="zh-CN" sz="1800" u="sng" dirty="0" err="1"/>
              <a:t>cname</a:t>
            </a:r>
            <a:r>
              <a:rPr lang="en-US" altLang="zh-CN" sz="1800" u="sng" dirty="0"/>
              <a:t>: string</a:t>
            </a:r>
            <a:r>
              <a:rPr lang="en-US" altLang="zh-CN" sz="1800" dirty="0"/>
              <a:t>)</a:t>
            </a:r>
          </a:p>
          <a:p>
            <a:pPr lvl="1"/>
            <a:r>
              <a:rPr lang="en-US" altLang="zh-CN" sz="1800" dirty="0"/>
              <a:t>Faculty(</a:t>
            </a:r>
            <a:r>
              <a:rPr lang="en-US" altLang="zh-CN" sz="1800" u="sng" dirty="0"/>
              <a:t>fid: integer</a:t>
            </a:r>
            <a:r>
              <a:rPr lang="en-US" altLang="zh-CN" sz="1800" dirty="0"/>
              <a:t>, </a:t>
            </a:r>
            <a:r>
              <a:rPr lang="en-US" altLang="zh-CN" sz="1800" dirty="0" err="1"/>
              <a:t>fname</a:t>
            </a:r>
            <a:r>
              <a:rPr lang="en-US" altLang="zh-CN" sz="1800" dirty="0"/>
              <a:t>: string, </a:t>
            </a:r>
            <a:r>
              <a:rPr lang="en-US" altLang="zh-CN" sz="1800" dirty="0" err="1"/>
              <a:t>deptid</a:t>
            </a:r>
            <a:r>
              <a:rPr lang="en-US" altLang="zh-CN" sz="1800" dirty="0"/>
              <a:t>: integer)</a:t>
            </a:r>
          </a:p>
          <a:p>
            <a:r>
              <a:rPr lang="en-US" altLang="zh-CN" sz="2000" b="1" dirty="0"/>
              <a:t>Q3: Find the names of faculty members who teach in every room in which some class is taught.</a:t>
            </a:r>
            <a:endParaRPr lang="en-US" altLang="zh-CN" sz="1800" dirty="0"/>
          </a:p>
          <a:p>
            <a:pPr lvl="1"/>
            <a:r>
              <a:rPr lang="en-US" altLang="zh-CN" sz="1800" dirty="0"/>
              <a:t>What tables do we need?</a:t>
            </a:r>
          </a:p>
          <a:p>
            <a:pPr lvl="1"/>
            <a:r>
              <a:rPr lang="en-US" altLang="zh-CN" sz="1800" dirty="0"/>
              <a:t>How should we combine them?</a:t>
            </a:r>
          </a:p>
          <a:p>
            <a:pPr lvl="1"/>
            <a:r>
              <a:rPr lang="en-US" altLang="zh-CN" sz="1800" dirty="0"/>
              <a:t>… such that there doesn’t exist any room in which the faculty member doesn’t teach a course.</a:t>
            </a:r>
          </a:p>
          <a:p>
            <a:pPr lvl="1"/>
            <a:endParaRPr lang="en-US" altLang="zh-CN" sz="1800" dirty="0"/>
          </a:p>
          <a:p>
            <a:pPr lvl="1"/>
            <a:endParaRPr lang="en-US" altLang="zh-CN" sz="1800" dirty="0"/>
          </a:p>
          <a:p>
            <a:endParaRPr lang="en-US" altLang="zh-CN" sz="2000" b="1" dirty="0"/>
          </a:p>
          <a:p>
            <a:pPr lvl="1"/>
            <a:endParaRPr lang="en-US" altLang="zh-CN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80B606"/>
              </a:buClr>
            </a:pPr>
            <a:endParaRPr lang="en-US" dirty="0"/>
          </a:p>
          <a:p>
            <a:pPr marL="349250" lvl="1" indent="0">
              <a:buFont typeface="Wingdings" pitchFamily="2" charset="2"/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065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1468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Q3: Find the names of faculty members who teach in every room in which some class is taught.</a:t>
            </a:r>
            <a:endParaRPr lang="en-US" altLang="zh-CN" sz="1800" dirty="0"/>
          </a:p>
          <a:p>
            <a:pPr lvl="1"/>
            <a:r>
              <a:rPr lang="en-US" altLang="zh-CN" sz="1800" dirty="0"/>
              <a:t>… such that there doesn’t exist any room in which the faculty member doesn’t teach a course.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D5B3A8-2D1F-41CA-A978-DD789B7B3AAE}"/>
              </a:ext>
            </a:extLst>
          </p:cNvPr>
          <p:cNvSpPr/>
          <p:nvPr/>
        </p:nvSpPr>
        <p:spPr>
          <a:xfrm>
            <a:off x="278166" y="2001754"/>
            <a:ext cx="115735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595959"/>
                </a:solidFill>
                <a:latin typeface="Lato" panose="02010600030101010101" charset="0"/>
              </a:rPr>
              <a:t>   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NOT EXISTS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C1.room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 </a:t>
            </a:r>
          </a:p>
          <a:p>
            <a:pPr indent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NOT EXISTS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C2.romm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 </a:t>
            </a:r>
          </a:p>
          <a:p>
            <a:pPr indent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	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C1.room = C2.room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AND</a:t>
            </a:r>
          </a:p>
          <a:p>
            <a:pPr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							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=C2.fid ))</a:t>
            </a:r>
            <a:endParaRPr lang="zh-CN" altLang="en-US" dirty="0"/>
          </a:p>
        </p:txBody>
      </p:sp>
      <p:graphicFrame>
        <p:nvGraphicFramePr>
          <p:cNvPr id="23" name="Google Shape;232;p36">
            <a:extLst>
              <a:ext uri="{FF2B5EF4-FFF2-40B4-BE49-F238E27FC236}">
                <a16:creationId xmlns:a16="http://schemas.microsoft.com/office/drawing/2014/main" id="{C96997BB-1B9D-4CE9-9724-BB58392F94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200952"/>
              </p:ext>
            </p:extLst>
          </p:nvPr>
        </p:nvGraphicFramePr>
        <p:xfrm>
          <a:off x="4989245" y="4117072"/>
          <a:ext cx="2866664" cy="1767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85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Class1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meets at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10.00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2.00 pm 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R129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10.00 pm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4" name="Google Shape;233;p36">
            <a:extLst>
              <a:ext uri="{FF2B5EF4-FFF2-40B4-BE49-F238E27FC236}">
                <a16:creationId xmlns:a16="http://schemas.microsoft.com/office/drawing/2014/main" id="{90254E52-54AD-4BD4-88CC-7F550C6994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925576"/>
              </p:ext>
            </p:extLst>
          </p:nvPr>
        </p:nvGraphicFramePr>
        <p:xfrm>
          <a:off x="8788956" y="4116412"/>
          <a:ext cx="2636009" cy="1767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30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0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6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Class2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meets at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2.00 pm 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R129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" name="Google Shape;234;p36">
            <a:extLst>
              <a:ext uri="{FF2B5EF4-FFF2-40B4-BE49-F238E27FC236}">
                <a16:creationId xmlns:a16="http://schemas.microsoft.com/office/drawing/2014/main" id="{53A84514-E701-42F7-AE6B-AB84D34A81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746473"/>
              </p:ext>
            </p:extLst>
          </p:nvPr>
        </p:nvGraphicFramePr>
        <p:xfrm>
          <a:off x="1145718" y="4482172"/>
          <a:ext cx="1985408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61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85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Faculty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f</a:t>
                      </a:r>
                      <a:r>
                        <a:rPr lang="en-GB" sz="1600" u="none" strike="noStrike" cap="none" dirty="0" err="1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depid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11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Su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22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6" name="Google Shape;235;p36">
            <a:extLst>
              <a:ext uri="{FF2B5EF4-FFF2-40B4-BE49-F238E27FC236}">
                <a16:creationId xmlns:a16="http://schemas.microsoft.com/office/drawing/2014/main" id="{93E69FDE-5D42-4492-A66E-7D44FFD62F72}"/>
              </a:ext>
            </a:extLst>
          </p:cNvPr>
          <p:cNvCxnSpPr/>
          <p:nvPr/>
        </p:nvCxnSpPr>
        <p:spPr>
          <a:xfrm>
            <a:off x="3978359" y="4220182"/>
            <a:ext cx="0" cy="1560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7373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F2AC8-3DF0-465D-89F2-70A205ED6A60}"/>
              </a:ext>
            </a:extLst>
          </p:cNvPr>
          <p:cNvSpPr txBox="1">
            <a:spLocks/>
          </p:cNvSpPr>
          <p:nvPr/>
        </p:nvSpPr>
        <p:spPr>
          <a:xfrm>
            <a:off x="2116666" y="742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Query Examples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09BDF1-7D0B-4D7E-8E89-48AFC5EC4684}"/>
              </a:ext>
            </a:extLst>
          </p:cNvPr>
          <p:cNvSpPr txBox="1">
            <a:spLocks/>
          </p:cNvSpPr>
          <p:nvPr/>
        </p:nvSpPr>
        <p:spPr>
          <a:xfrm>
            <a:off x="387925" y="1217207"/>
            <a:ext cx="11614685" cy="12017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/>
              <a:t>Q3: Find the names of faculty members who teach in every room in which some class is taught.</a:t>
            </a:r>
            <a:endParaRPr lang="en-US" altLang="zh-CN" sz="1800" dirty="0"/>
          </a:p>
          <a:p>
            <a:pPr lvl="1"/>
            <a:r>
              <a:rPr lang="en-US" altLang="zh-CN" sz="1800" dirty="0"/>
              <a:t>… such that there doesn’t exist any room in which the faculty member doesn’t teach a course.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D5B3A8-2D1F-41CA-A978-DD789B7B3AAE}"/>
              </a:ext>
            </a:extLst>
          </p:cNvPr>
          <p:cNvSpPr/>
          <p:nvPr/>
        </p:nvSpPr>
        <p:spPr>
          <a:xfrm>
            <a:off x="278166" y="2001754"/>
            <a:ext cx="115735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595959"/>
                </a:solidFill>
                <a:latin typeface="Lato" panose="02010600030101010101" charset="0"/>
              </a:rPr>
              <a:t>   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F.fname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Faculty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F</a:t>
            </a:r>
            <a:endParaRPr lang="en-US" altLang="zh-CN" dirty="0"/>
          </a:p>
          <a:p>
            <a:pPr indent="457200"/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NOT EXISTS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(	(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C1.room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C1) </a:t>
            </a:r>
          </a:p>
          <a:p>
            <a:pPr indent="457200"/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				</a:t>
            </a:r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EXCEPT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(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SELECT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C2.romm 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FROM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dirty="0">
                <a:solidFill>
                  <a:srgbClr val="FF00FF"/>
                </a:solidFill>
                <a:latin typeface="Courier New" panose="02070309020205020404" pitchFamily="49" charset="0"/>
              </a:rPr>
              <a:t>Class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 C2 </a:t>
            </a:r>
            <a:endParaRPr lang="en-US" altLang="zh-CN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indent="457200"/>
            <a:r>
              <a:rPr lang="en-US" altLang="zh-CN" dirty="0">
                <a:solidFill>
                  <a:srgbClr val="0000FF"/>
                </a:solidFill>
                <a:latin typeface="Courier New" panose="02070309020205020404" pitchFamily="49" charset="0"/>
              </a:rPr>
              <a:t>						</a:t>
            </a:r>
            <a:r>
              <a:rPr lang="en-US" altLang="zh-CN" dirty="0">
                <a:solidFill>
                  <a:srgbClr val="FF0000"/>
                </a:solidFill>
                <a:latin typeface="Courier New" panose="02070309020205020404" pitchFamily="49" charset="0"/>
              </a:rPr>
              <a:t>WHERE </a:t>
            </a:r>
            <a:r>
              <a:rPr lang="en-US" altLang="zh-CN" dirty="0" err="1">
                <a:solidFill>
                  <a:srgbClr val="000000"/>
                </a:solidFill>
                <a:latin typeface="Courier New" panose="02070309020205020404" pitchFamily="49" charset="0"/>
              </a:rPr>
              <a:t>F.fid</a:t>
            </a:r>
            <a:r>
              <a:rPr lang="en-US" altLang="zh-CN" dirty="0">
                <a:solidFill>
                  <a:srgbClr val="000000"/>
                </a:solidFill>
                <a:latin typeface="Courier New" panose="02070309020205020404" pitchFamily="49" charset="0"/>
              </a:rPr>
              <a:t>=C2.fid ))</a:t>
            </a:r>
            <a:endParaRPr lang="zh-CN" altLang="en-US" dirty="0"/>
          </a:p>
        </p:txBody>
      </p:sp>
      <p:graphicFrame>
        <p:nvGraphicFramePr>
          <p:cNvPr id="9" name="Google Shape;231;p36">
            <a:extLst>
              <a:ext uri="{FF2B5EF4-FFF2-40B4-BE49-F238E27FC236}">
                <a16:creationId xmlns:a16="http://schemas.microsoft.com/office/drawing/2014/main" id="{E577DE68-2E4D-4CDA-849B-60A68830CB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723266"/>
              </p:ext>
            </p:extLst>
          </p:nvPr>
        </p:nvGraphicFramePr>
        <p:xfrm>
          <a:off x="3172506" y="4704625"/>
          <a:ext cx="1780043" cy="48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3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f</a:t>
                      </a:r>
                      <a:r>
                        <a:rPr lang="en-GB" sz="1600" u="none" strike="noStrike" cap="none" dirty="0" err="1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depid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11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Google Shape;232;p36">
            <a:extLst>
              <a:ext uri="{FF2B5EF4-FFF2-40B4-BE49-F238E27FC236}">
                <a16:creationId xmlns:a16="http://schemas.microsoft.com/office/drawing/2014/main" id="{62EC53EA-88E0-48B2-AC70-915D689CC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326084"/>
              </p:ext>
            </p:extLst>
          </p:nvPr>
        </p:nvGraphicFramePr>
        <p:xfrm>
          <a:off x="5406496" y="4116412"/>
          <a:ext cx="2866664" cy="1767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85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Class1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meets at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A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10.00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2.00 pm 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R129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10.00 pm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Google Shape;233;p36">
            <a:extLst>
              <a:ext uri="{FF2B5EF4-FFF2-40B4-BE49-F238E27FC236}">
                <a16:creationId xmlns:a16="http://schemas.microsoft.com/office/drawing/2014/main" id="{633F5CF2-D2CA-4ADA-B423-F40A25F82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792518"/>
              </p:ext>
            </p:extLst>
          </p:nvPr>
        </p:nvGraphicFramePr>
        <p:xfrm>
          <a:off x="9366005" y="4117072"/>
          <a:ext cx="2636009" cy="1767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30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0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6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Class2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meets at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room</a:t>
                      </a:r>
                      <a:endParaRPr sz="1600" b="1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fid</a:t>
                      </a:r>
                      <a:endParaRPr sz="16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A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9.00 am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B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am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R128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C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2.00 pm 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R129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D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10.00 pm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R130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Google Shape;234;p36">
            <a:extLst>
              <a:ext uri="{FF2B5EF4-FFF2-40B4-BE49-F238E27FC236}">
                <a16:creationId xmlns:a16="http://schemas.microsoft.com/office/drawing/2014/main" id="{C004CE0C-403A-4BC0-9C37-E4FAF924FF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788464"/>
              </p:ext>
            </p:extLst>
          </p:nvPr>
        </p:nvGraphicFramePr>
        <p:xfrm>
          <a:off x="767297" y="4482172"/>
          <a:ext cx="1985408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61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85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Faculty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f</a:t>
                      </a:r>
                      <a:r>
                        <a:rPr lang="en-GB" sz="1600" u="none" strike="noStrike" cap="none" dirty="0" err="1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depid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I.Teach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11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234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Su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22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4" name="Google Shape;235;p36">
            <a:extLst>
              <a:ext uri="{FF2B5EF4-FFF2-40B4-BE49-F238E27FC236}">
                <a16:creationId xmlns:a16="http://schemas.microsoft.com/office/drawing/2014/main" id="{F8859BD4-B886-4020-8C6A-B23E8CBD86FB}"/>
              </a:ext>
            </a:extLst>
          </p:cNvPr>
          <p:cNvCxnSpPr/>
          <p:nvPr/>
        </p:nvCxnSpPr>
        <p:spPr>
          <a:xfrm>
            <a:off x="2939671" y="4220182"/>
            <a:ext cx="0" cy="1560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5" name="Google Shape;236;p36">
            <a:extLst>
              <a:ext uri="{FF2B5EF4-FFF2-40B4-BE49-F238E27FC236}">
                <a16:creationId xmlns:a16="http://schemas.microsoft.com/office/drawing/2014/main" id="{2BD3B693-F202-4657-A12E-F901E1907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716466"/>
              </p:ext>
            </p:extLst>
          </p:nvPr>
        </p:nvGraphicFramePr>
        <p:xfrm>
          <a:off x="6356891" y="4482172"/>
          <a:ext cx="965875" cy="975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6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room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R129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Google Shape;237;p36">
            <a:extLst>
              <a:ext uri="{FF2B5EF4-FFF2-40B4-BE49-F238E27FC236}">
                <a16:creationId xmlns:a16="http://schemas.microsoft.com/office/drawing/2014/main" id="{04801651-2EE3-4991-A8B7-B5E21BA95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277206"/>
              </p:ext>
            </p:extLst>
          </p:nvPr>
        </p:nvGraphicFramePr>
        <p:xfrm>
          <a:off x="9366005" y="4360252"/>
          <a:ext cx="2636606" cy="12801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30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6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8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ym typeface="Corsiva"/>
                        </a:rPr>
                        <a:t>Class2</a:t>
                      </a:r>
                      <a:endParaRPr sz="2000" u="sng" dirty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meets at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room</a:t>
                      </a:r>
                      <a:endParaRPr sz="1600" b="1" u="none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fid</a:t>
                      </a:r>
                      <a:endParaRPr sz="1600" b="1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A</a:t>
                      </a:r>
                      <a:endParaRPr sz="16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9.00 am</a:t>
                      </a:r>
                      <a:endParaRPr sz="1600" u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R128</a:t>
                      </a:r>
                      <a:endParaRPr sz="1600" u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123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C</a:t>
                      </a:r>
                      <a:endParaRPr sz="16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2.00 pm </a:t>
                      </a:r>
                      <a:endParaRPr sz="1600" u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R129</a:t>
                      </a:r>
                      <a:endParaRPr sz="1600" u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E</a:t>
                      </a:r>
                      <a:endParaRPr sz="16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>
                          <a:sym typeface="Arial"/>
                        </a:rPr>
                        <a:t>10.00 pm</a:t>
                      </a:r>
                      <a:endParaRPr sz="16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R130</a:t>
                      </a:r>
                      <a:endParaRPr sz="1600" u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dirty="0">
                          <a:sym typeface="Arial"/>
                        </a:rPr>
                        <a:t>123</a:t>
                      </a:r>
                      <a:endParaRPr sz="160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Google Shape;238;p36">
            <a:extLst>
              <a:ext uri="{FF2B5EF4-FFF2-40B4-BE49-F238E27FC236}">
                <a16:creationId xmlns:a16="http://schemas.microsoft.com/office/drawing/2014/main" id="{3274CF2F-7144-4B0B-A605-3B342A57E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7929578"/>
              </p:ext>
            </p:extLst>
          </p:nvPr>
        </p:nvGraphicFramePr>
        <p:xfrm>
          <a:off x="10346266" y="4515448"/>
          <a:ext cx="954216" cy="975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5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room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R129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Google Shape;239;p36">
            <a:extLst>
              <a:ext uri="{FF2B5EF4-FFF2-40B4-BE49-F238E27FC236}">
                <a16:creationId xmlns:a16="http://schemas.microsoft.com/office/drawing/2014/main" id="{4928A3A9-4E3B-4F51-8D7F-DBAF5AA0C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368899"/>
              </p:ext>
            </p:extLst>
          </p:nvPr>
        </p:nvGraphicFramePr>
        <p:xfrm>
          <a:off x="3177185" y="4704895"/>
          <a:ext cx="1780042" cy="48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3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fid</a:t>
                      </a:r>
                      <a:endParaRPr sz="1600" b="1" i="0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f</a:t>
                      </a:r>
                      <a:r>
                        <a:rPr lang="en-GB" sz="1600" u="none" strike="noStrike" cap="none" dirty="0" err="1">
                          <a:sym typeface="Arial"/>
                        </a:rPr>
                        <a:t>name</a:t>
                      </a:r>
                      <a:endParaRPr sz="16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 err="1">
                          <a:sym typeface="Arial"/>
                        </a:rPr>
                        <a:t>depid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ym typeface="Arial"/>
                        </a:rPr>
                        <a:t>234</a:t>
                      </a:r>
                      <a:endParaRPr sz="160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Su</a:t>
                      </a:r>
                      <a:endParaRPr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22</a:t>
                      </a:r>
                      <a:endParaRPr sz="1600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Google Shape;240;p36">
            <a:extLst>
              <a:ext uri="{FF2B5EF4-FFF2-40B4-BE49-F238E27FC236}">
                <a16:creationId xmlns:a16="http://schemas.microsoft.com/office/drawing/2014/main" id="{A9A65532-D097-45F9-9E45-DCC5D00844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7098641"/>
              </p:ext>
            </p:extLst>
          </p:nvPr>
        </p:nvGraphicFramePr>
        <p:xfrm>
          <a:off x="10329802" y="4604092"/>
          <a:ext cx="970680" cy="731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7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room</a:t>
                      </a:r>
                      <a:endParaRPr sz="1600" b="1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R128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ym typeface="Arial"/>
                        </a:rPr>
                        <a:t>R130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10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é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Génesis.thmx</Template>
  <TotalTime>3897</TotalTime>
  <Words>2386</Words>
  <Application>Microsoft Office PowerPoint</Application>
  <PresentationFormat>Widescreen</PresentationFormat>
  <Paragraphs>824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Corsiva</vt:lpstr>
      <vt:lpstr>Lato</vt:lpstr>
      <vt:lpstr>等线</vt:lpstr>
      <vt:lpstr>宋体</vt:lpstr>
      <vt:lpstr>Arial</vt:lpstr>
      <vt:lpstr>Calisto MT</vt:lpstr>
      <vt:lpstr>Courier New</vt:lpstr>
      <vt:lpstr>Wingdings</vt:lpstr>
      <vt:lpstr>Génesis</vt:lpstr>
      <vt:lpstr>CMPSC 174A/174N  Fundamentals of Database System </vt:lpstr>
      <vt:lpstr>Schedule</vt:lpstr>
      <vt:lpstr>Query Examples</vt:lpstr>
      <vt:lpstr>PowerPoint Presentation</vt:lpstr>
      <vt:lpstr>Query Examples</vt:lpstr>
      <vt:lpstr>PowerPoint Presentation</vt:lpstr>
      <vt:lpstr>Query Examples</vt:lpstr>
      <vt:lpstr>PowerPoint Presentation</vt:lpstr>
      <vt:lpstr>PowerPoint Presentation</vt:lpstr>
      <vt:lpstr>Query Examples</vt:lpstr>
      <vt:lpstr>PowerPoint Presentation</vt:lpstr>
      <vt:lpstr>PowerPoint Presentation</vt:lpstr>
      <vt:lpstr>Query Examples</vt:lpstr>
      <vt:lpstr>PowerPoint Presentation</vt:lpstr>
      <vt:lpstr>Query Examples</vt:lpstr>
      <vt:lpstr>PowerPoint Presentation</vt:lpstr>
      <vt:lpstr>Complex IC Examples</vt:lpstr>
      <vt:lpstr>PowerPoint Presentation</vt:lpstr>
      <vt:lpstr>Complex IC Examples</vt:lpstr>
      <vt:lpstr>PowerPoint Presentation</vt:lpstr>
      <vt:lpstr>Complex IC Examples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CS174AN Database</dc:title>
  <dc:creator>Zexi Huang</dc:creator>
  <cp:lastModifiedBy>#HUANG ZEXI#</cp:lastModifiedBy>
  <cp:revision>323</cp:revision>
  <dcterms:created xsi:type="dcterms:W3CDTF">2015-01-08T23:05:04Z</dcterms:created>
  <dcterms:modified xsi:type="dcterms:W3CDTF">2018-11-17T06:08:25Z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