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6" r:id="rId1"/>
    <p:sldMasterId id="2147483698" r:id="rId2"/>
  </p:sldMasterIdLst>
  <p:sldIdLst>
    <p:sldId id="268" r:id="rId3"/>
    <p:sldId id="256" r:id="rId4"/>
    <p:sldId id="257" r:id="rId5"/>
    <p:sldId id="258" r:id="rId6"/>
    <p:sldId id="259" r:id="rId7"/>
    <p:sldId id="260" r:id="rId8"/>
    <p:sldId id="261" r:id="rId9"/>
    <p:sldId id="263" r:id="rId10"/>
    <p:sldId id="264" r:id="rId11"/>
    <p:sldId id="262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8" d="100"/>
          <a:sy n="118" d="100"/>
        </p:scale>
        <p:origin x="31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4/5/2016</a:t>
            </a:fld>
            <a:endParaRPr 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74682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4/5/2016</a:t>
            </a:fld>
            <a:endParaRPr 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40729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4/5/2016</a:t>
            </a:fld>
            <a:endParaRPr 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75777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/>
                </a:solidFill>
              </a:rPr>
              <a:pPr/>
              <a:t>4/5/2016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453039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/>
                </a:solidFill>
              </a:rPr>
              <a:pPr/>
              <a:t>4/5/2016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460205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/>
                </a:solidFill>
              </a:rPr>
              <a:pPr/>
              <a:t>4/5/2016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945215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/>
                </a:solidFill>
              </a:rPr>
              <a:pPr/>
              <a:t>4/5/2016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921853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/>
                </a:solidFill>
              </a:rPr>
              <a:pPr/>
              <a:t>4/5/2016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459963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/>
                </a:solidFill>
              </a:rPr>
              <a:pPr/>
              <a:t>4/5/2016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683634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/>
                </a:solidFill>
              </a:rPr>
              <a:pPr/>
              <a:t>4/5/2016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945543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/>
                </a:solidFill>
              </a:rPr>
              <a:pPr/>
              <a:t>4/5/2016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64801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4/5/2016</a:t>
            </a:fld>
            <a:endParaRPr 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96339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/>
                </a:solidFill>
              </a:rPr>
              <a:pPr/>
              <a:t>4/5/2016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853717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/>
                </a:solidFill>
              </a:rPr>
              <a:pPr/>
              <a:t>4/5/2016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211325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/>
                </a:solidFill>
              </a:rPr>
              <a:pPr/>
              <a:t>4/5/2016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67841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4/5/2016</a:t>
            </a:fld>
            <a:endParaRPr 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6288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4/5/2016</a:t>
            </a:fld>
            <a:endParaRPr 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48461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4/5/2016</a:t>
            </a:fld>
            <a:endParaRPr lang="en-US" dirty="0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76884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4/5/2016</a:t>
            </a:fld>
            <a:endParaRPr lang="en-US" dirty="0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49656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4/5/2016</a:t>
            </a:fld>
            <a:endParaRPr lang="en-US" dirty="0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96878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4/5/2016</a:t>
            </a:fld>
            <a:endParaRPr 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8140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4/5/2016</a:t>
            </a:fld>
            <a:endParaRPr 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32278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4/5/2016</a:t>
            </a:fld>
            <a:endParaRPr 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90000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>
                <a:solidFill>
                  <a:prstClr val="black"/>
                </a:solidFill>
              </a:rPr>
              <a:pPr/>
              <a:t>4/5/2016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18889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  <p:sldLayoutId id="2147483702" r:id="rId4"/>
    <p:sldLayoutId id="2147483703" r:id="rId5"/>
    <p:sldLayoutId id="2147483704" r:id="rId6"/>
    <p:sldLayoutId id="2147483705" r:id="rId7"/>
    <p:sldLayoutId id="2147483706" r:id="rId8"/>
    <p:sldLayoutId id="2147483707" r:id="rId9"/>
    <p:sldLayoutId id="2147483708" r:id="rId10"/>
    <p:sldLayoutId id="214748370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zh-CN" sz="80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EAP</a:t>
            </a:r>
            <a:r>
              <a:rPr lang="zh-CN" altLang="en-US" sz="80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案例分析</a:t>
            </a:r>
            <a:endParaRPr lang="zh-CN" altLang="en-US" sz="80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CN" altLang="en-US" dirty="0" smtClean="0"/>
              <a:t>電子系 </a:t>
            </a:r>
            <a:r>
              <a:rPr lang="en-US" altLang="zh-CN" dirty="0" smtClean="0"/>
              <a:t>0440211 </a:t>
            </a:r>
            <a:r>
              <a:rPr lang="zh-CN" altLang="en-US" dirty="0" smtClean="0"/>
              <a:t>黃澤熙</a:t>
            </a:r>
            <a:endParaRPr lang="en-US" altLang="zh-CN" dirty="0" smtClean="0"/>
          </a:p>
          <a:p>
            <a:r>
              <a:rPr lang="zh-CN" altLang="en-US" dirty="0"/>
              <a:t>光電</a:t>
            </a:r>
            <a:r>
              <a:rPr lang="zh-CN" altLang="en-US" dirty="0" smtClean="0"/>
              <a:t>系 </a:t>
            </a:r>
            <a:r>
              <a:rPr lang="en-US" altLang="zh-CN" dirty="0" smtClean="0"/>
              <a:t>0440219 </a:t>
            </a:r>
            <a:r>
              <a:rPr lang="zh-CN" altLang="en-US" dirty="0"/>
              <a:t>謝</a:t>
            </a:r>
            <a:r>
              <a:rPr lang="zh-CN" altLang="en-US" dirty="0" smtClean="0"/>
              <a:t>劉舜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6331792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577970" y="2018581"/>
            <a:ext cx="10572125" cy="36933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 smtClean="0"/>
              <a:t>華為技術有限公司</a:t>
            </a:r>
            <a:endParaRPr lang="en-US" altLang="zh-CN" dirty="0" smtClean="0"/>
          </a:p>
          <a:p>
            <a:r>
              <a:rPr lang="zh-CN" altLang="en-US" dirty="0"/>
              <a:t>簡</a:t>
            </a:r>
            <a:r>
              <a:rPr lang="zh-CN" altLang="en-US" dirty="0" smtClean="0"/>
              <a:t>介：世界</a:t>
            </a:r>
            <a:r>
              <a:rPr lang="en-US" altLang="zh-CN" dirty="0" smtClean="0"/>
              <a:t>500</a:t>
            </a:r>
            <a:r>
              <a:rPr lang="zh-CN" altLang="en-US" dirty="0"/>
              <a:t>強</a:t>
            </a:r>
            <a:r>
              <a:rPr lang="zh-CN" altLang="en-US" dirty="0" smtClean="0"/>
              <a:t>，其產品和解決方案已經應用於全球</a:t>
            </a:r>
            <a:r>
              <a:rPr lang="en-US" altLang="zh-CN" dirty="0" smtClean="0"/>
              <a:t>170</a:t>
            </a:r>
            <a:r>
              <a:rPr lang="zh-CN" altLang="en-US" dirty="0" smtClean="0"/>
              <a:t>多個國家，服務全球運營</a:t>
            </a:r>
            <a:endParaRPr lang="en-US" altLang="zh-CN" dirty="0" smtClean="0"/>
          </a:p>
          <a:p>
            <a:r>
              <a:rPr lang="zh-CN" altLang="en-US" dirty="0" smtClean="0"/>
              <a:t>商</a:t>
            </a:r>
            <a:r>
              <a:rPr lang="en-US" altLang="zh-CN" dirty="0" smtClean="0"/>
              <a:t>50</a:t>
            </a:r>
            <a:r>
              <a:rPr lang="zh-CN" altLang="en-US" dirty="0"/>
              <a:t>強中的</a:t>
            </a:r>
            <a:r>
              <a:rPr lang="en-US" altLang="zh-CN" dirty="0"/>
              <a:t>45</a:t>
            </a:r>
            <a:r>
              <a:rPr lang="zh-CN" altLang="en-US" dirty="0"/>
              <a:t>家</a:t>
            </a:r>
            <a:r>
              <a:rPr lang="zh-CN" altLang="en-US" dirty="0" smtClean="0"/>
              <a:t>及全球</a:t>
            </a:r>
            <a:r>
              <a:rPr lang="en-US" altLang="zh-CN" dirty="0" smtClean="0"/>
              <a:t>1/3</a:t>
            </a:r>
            <a:r>
              <a:rPr lang="zh-CN" altLang="en-US" dirty="0" smtClean="0"/>
              <a:t>的人口。</a:t>
            </a:r>
            <a:r>
              <a:rPr lang="en-US" altLang="zh-CN" dirty="0"/>
              <a:t>2014</a:t>
            </a:r>
            <a:r>
              <a:rPr lang="zh-CN" altLang="en-US" dirty="0"/>
              <a:t>年</a:t>
            </a:r>
            <a:r>
              <a:rPr lang="en-US" altLang="zh-CN" dirty="0"/>
              <a:t>10</a:t>
            </a:r>
            <a:r>
              <a:rPr lang="zh-CN" altLang="en-US" dirty="0"/>
              <a:t>月</a:t>
            </a:r>
            <a:r>
              <a:rPr lang="en-US" altLang="zh-CN" dirty="0"/>
              <a:t>9</a:t>
            </a:r>
            <a:r>
              <a:rPr lang="zh-CN" altLang="en-US" dirty="0"/>
              <a:t>日，</a:t>
            </a:r>
            <a:r>
              <a:rPr lang="en-US" altLang="zh-CN" dirty="0" err="1"/>
              <a:t>Interbrand</a:t>
            </a:r>
            <a:r>
              <a:rPr lang="zh-CN" altLang="en-US" dirty="0" smtClean="0"/>
              <a:t>在紐約發佈的“最佳</a:t>
            </a:r>
            <a:endParaRPr lang="en-US" altLang="zh-CN" dirty="0" smtClean="0"/>
          </a:p>
          <a:p>
            <a:r>
              <a:rPr lang="zh-CN" altLang="en-US" dirty="0" smtClean="0"/>
              <a:t>全球品牌”排行榜中，華為以排名</a:t>
            </a:r>
            <a:r>
              <a:rPr lang="en-US" altLang="zh-CN" dirty="0" smtClean="0"/>
              <a:t>94</a:t>
            </a:r>
            <a:r>
              <a:rPr lang="zh-CN" altLang="en-US" dirty="0" smtClean="0"/>
              <a:t>出現在榜單中，這也是中國大陸首個進入</a:t>
            </a:r>
            <a:endParaRPr lang="en-US" altLang="zh-CN" dirty="0" smtClean="0"/>
          </a:p>
          <a:p>
            <a:r>
              <a:rPr lang="en-US" altLang="zh-CN" dirty="0" err="1" smtClean="0"/>
              <a:t>Interbrand</a:t>
            </a:r>
            <a:r>
              <a:rPr lang="en-US" altLang="zh-CN" dirty="0" smtClean="0"/>
              <a:t> </a:t>
            </a:r>
            <a:r>
              <a:rPr lang="en-US" altLang="zh-CN" dirty="0"/>
              <a:t>top100</a:t>
            </a:r>
            <a:r>
              <a:rPr lang="zh-CN" altLang="en-US" dirty="0"/>
              <a:t>榜单</a:t>
            </a:r>
            <a:r>
              <a:rPr lang="zh-CN" altLang="en-US" dirty="0" smtClean="0"/>
              <a:t>的企業公司。</a:t>
            </a:r>
            <a:endParaRPr lang="en-US" altLang="zh-CN" dirty="0" smtClean="0"/>
          </a:p>
          <a:p>
            <a:endParaRPr lang="en-US" altLang="zh-CN" dirty="0"/>
          </a:p>
          <a:p>
            <a:endParaRPr lang="en-US" altLang="zh-CN" dirty="0" smtClean="0"/>
          </a:p>
          <a:p>
            <a:r>
              <a:rPr lang="zh-CN" altLang="en-US" dirty="0" smtClean="0"/>
              <a:t>（作為一個非常非常成功的公司，成功到美國商務部一而再再而三的對其進行制裁，各種無端的指責，</a:t>
            </a:r>
            <a:endParaRPr lang="en-US" altLang="zh-CN" dirty="0" smtClean="0"/>
          </a:p>
          <a:p>
            <a:r>
              <a:rPr lang="zh-CN" altLang="en-US" dirty="0" smtClean="0"/>
              <a:t>然而華為的</a:t>
            </a:r>
            <a:r>
              <a:rPr lang="en-US" altLang="zh-CN" dirty="0" smtClean="0"/>
              <a:t>EAP</a:t>
            </a:r>
            <a:r>
              <a:rPr lang="zh-CN" altLang="en-US" dirty="0"/>
              <a:t>感</a:t>
            </a:r>
            <a:r>
              <a:rPr lang="zh-CN" altLang="en-US" dirty="0" smtClean="0"/>
              <a:t>覺真的慘不忍睹，我們在與學長學姐交流的過程中，形成的印象就是華為是一個無人</a:t>
            </a:r>
            <a:endParaRPr lang="en-US" altLang="zh-CN" dirty="0" smtClean="0"/>
          </a:p>
          <a:p>
            <a:r>
              <a:rPr lang="zh-CN" altLang="en-US" dirty="0" smtClean="0"/>
              <a:t>道的公司，員工壓力非常巨大，加班是家常便飯，他們時常跟我們說畢業之後千萬不要去華為工作，在</a:t>
            </a:r>
            <a:endParaRPr lang="en-US" altLang="zh-CN" dirty="0" smtClean="0"/>
          </a:p>
          <a:p>
            <a:r>
              <a:rPr lang="zh-CN" altLang="en-US" dirty="0"/>
              <a:t>業</a:t>
            </a:r>
            <a:r>
              <a:rPr lang="zh-CN" altLang="en-US" dirty="0" smtClean="0"/>
              <a:t>內，華為也因為嚴酷的淘汰制度以及高強度的工作而出名，幸運的是華為的領導層已經認識到了這個</a:t>
            </a:r>
            <a:endParaRPr lang="en-US" altLang="zh-CN" dirty="0" smtClean="0"/>
          </a:p>
          <a:p>
            <a:r>
              <a:rPr lang="zh-CN" altLang="en-US" dirty="0"/>
              <a:t>問</a:t>
            </a:r>
            <a:r>
              <a:rPr lang="zh-CN" altLang="en-US" dirty="0" smtClean="0"/>
              <a:t>題，並且在多個場合做出要改變的表態，一個公司的發展不光要考員工的拼搏，當一個企業給大學生</a:t>
            </a:r>
            <a:endParaRPr lang="en-US" altLang="zh-CN" dirty="0" smtClean="0"/>
          </a:p>
          <a:p>
            <a:r>
              <a:rPr lang="zh-CN" altLang="en-US" dirty="0" smtClean="0"/>
              <a:t>形成了這種不好的印象，對於企業的發展是難以想象的，也希望華為公司可以真正的做出改變）</a:t>
            </a:r>
            <a:endParaRPr lang="en-US" altLang="zh-CN" dirty="0" smtClean="0"/>
          </a:p>
        </p:txBody>
      </p:sp>
      <p:sp>
        <p:nvSpPr>
          <p:cNvPr id="4" name="文本框 3"/>
          <p:cNvSpPr txBox="1"/>
          <p:nvPr/>
        </p:nvSpPr>
        <p:spPr>
          <a:xfrm>
            <a:off x="464681" y="677710"/>
            <a:ext cx="861609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/>
              <a:t>（雖然題目是關於成功的案例，但是</a:t>
            </a:r>
            <a:r>
              <a:rPr lang="zh-CN" altLang="en-US" dirty="0" smtClean="0"/>
              <a:t>我們想</a:t>
            </a:r>
            <a:r>
              <a:rPr lang="zh-CN" altLang="en-US" dirty="0" smtClean="0"/>
              <a:t>提一下華為公司，作為反面教材，因</a:t>
            </a:r>
            <a:r>
              <a:rPr lang="zh-CN" altLang="en-US" dirty="0" smtClean="0"/>
              <a:t>為</a:t>
            </a:r>
            <a:r>
              <a:rPr lang="zh-CN" altLang="en-US" dirty="0"/>
              <a:t>我</a:t>
            </a:r>
            <a:r>
              <a:rPr lang="zh-CN" altLang="en-US" dirty="0" smtClean="0"/>
              <a:t>們</a:t>
            </a:r>
            <a:r>
              <a:rPr lang="zh-CN" altLang="en-US" dirty="0" smtClean="0"/>
              <a:t>的</a:t>
            </a:r>
            <a:r>
              <a:rPr lang="zh-CN" altLang="en-US" dirty="0" smtClean="0"/>
              <a:t>母校</a:t>
            </a:r>
            <a:r>
              <a:rPr lang="zh-CN" altLang="en-US" dirty="0"/>
              <a:t>電子科技大學每年都會有</a:t>
            </a:r>
            <a:r>
              <a:rPr lang="en-US" altLang="zh-CN" dirty="0"/>
              <a:t>70</a:t>
            </a:r>
            <a:r>
              <a:rPr lang="zh-CN" altLang="en-US" dirty="0"/>
              <a:t>余人左右入職華為公司</a:t>
            </a:r>
            <a:r>
              <a:rPr lang="zh-CN" altLang="en-US" dirty="0" smtClean="0"/>
              <a:t>，華為公司的女強人，著名的孫亞芳女士也畢業于我的母校，所以對於這個公司內部的情況有一定的了解 ）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199345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689973" y="667749"/>
            <a:ext cx="4931158" cy="13542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800" dirty="0" smtClean="0"/>
              <a:t>一 </a:t>
            </a:r>
            <a:r>
              <a:rPr lang="en-US" altLang="zh-CN" sz="2800" dirty="0" smtClean="0"/>
              <a:t>.</a:t>
            </a:r>
            <a:r>
              <a:rPr lang="zh-CN" altLang="en-US" sz="2800" dirty="0" smtClean="0"/>
              <a:t>員工協助方案（</a:t>
            </a:r>
            <a:r>
              <a:rPr lang="en-US" altLang="zh-CN" sz="2800" dirty="0" smtClean="0"/>
              <a:t>EAP</a:t>
            </a:r>
            <a:r>
              <a:rPr lang="zh-CN" altLang="en-US" sz="2800" dirty="0" smtClean="0"/>
              <a:t>）概念</a:t>
            </a:r>
            <a:endParaRPr lang="en-US" altLang="zh-CN" sz="2800" dirty="0" smtClean="0"/>
          </a:p>
          <a:p>
            <a:endParaRPr lang="en-US" altLang="zh-CN" dirty="0"/>
          </a:p>
          <a:p>
            <a:endParaRPr lang="en-US" altLang="zh-CN" dirty="0" smtClean="0"/>
          </a:p>
          <a:p>
            <a:endParaRPr lang="zh-CN" altLang="en-US" dirty="0"/>
          </a:p>
        </p:txBody>
      </p:sp>
      <p:sp>
        <p:nvSpPr>
          <p:cNvPr id="5" name="文本框 4"/>
          <p:cNvSpPr txBox="1"/>
          <p:nvPr/>
        </p:nvSpPr>
        <p:spPr>
          <a:xfrm>
            <a:off x="689973" y="1687569"/>
            <a:ext cx="8494633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dirty="0" smtClean="0"/>
              <a:t>•</a:t>
            </a:r>
            <a:r>
              <a:rPr lang="zh-CN" altLang="en-US" sz="2400" dirty="0" smtClean="0"/>
              <a:t>員工協助方案（</a:t>
            </a:r>
            <a:r>
              <a:rPr lang="en-US" altLang="zh-CN" sz="2400" dirty="0" smtClean="0"/>
              <a:t>Employee Assistance Program</a:t>
            </a:r>
            <a:r>
              <a:rPr lang="zh-CN" altLang="en-US" sz="2400" dirty="0" smtClean="0"/>
              <a:t>）</a:t>
            </a:r>
            <a:r>
              <a:rPr lang="en-US" altLang="zh-CN" sz="2400" dirty="0" smtClean="0"/>
              <a:t>---EAP</a:t>
            </a:r>
          </a:p>
          <a:p>
            <a:r>
              <a:rPr lang="zh-CN" altLang="en-US" sz="2400" dirty="0" smtClean="0"/>
              <a:t>指通過有系統的方式，協助企業員工解決影響工作表現的各種</a:t>
            </a:r>
            <a:endParaRPr lang="en-US" altLang="zh-CN" sz="2400" dirty="0" smtClean="0"/>
          </a:p>
          <a:p>
            <a:r>
              <a:rPr lang="zh-CN" altLang="en-US" sz="2400" dirty="0" smtClean="0"/>
              <a:t>問題，使員工</a:t>
            </a:r>
            <a:r>
              <a:rPr lang="zh-CN" altLang="en-US" sz="2400" dirty="0" smtClean="0">
                <a:solidFill>
                  <a:srgbClr val="FF0000"/>
                </a:solidFill>
              </a:rPr>
              <a:t>恢復生產力</a:t>
            </a:r>
            <a:r>
              <a:rPr lang="zh-CN" altLang="en-US" sz="2400" dirty="0" smtClean="0"/>
              <a:t>的一種</a:t>
            </a:r>
            <a:r>
              <a:rPr lang="zh-CN" altLang="en-US" sz="2400" dirty="0" smtClean="0">
                <a:solidFill>
                  <a:srgbClr val="FF0000"/>
                </a:solidFill>
              </a:rPr>
              <a:t>員工服務</a:t>
            </a:r>
            <a:r>
              <a:rPr lang="zh-CN" altLang="en-US" sz="2400" dirty="0" smtClean="0"/>
              <a:t>。它有別于一般的福</a:t>
            </a:r>
            <a:endParaRPr lang="en-US" altLang="zh-CN" sz="2400" dirty="0" smtClean="0"/>
          </a:p>
          <a:p>
            <a:r>
              <a:rPr lang="zh-CN" altLang="en-US" sz="2400" dirty="0" smtClean="0"/>
              <a:t>利措施，而是一種</a:t>
            </a:r>
            <a:r>
              <a:rPr lang="zh-CN" altLang="en-US" sz="2400" dirty="0" smtClean="0">
                <a:solidFill>
                  <a:srgbClr val="FF0000"/>
                </a:solidFill>
              </a:rPr>
              <a:t>組織機制</a:t>
            </a:r>
            <a:r>
              <a:rPr lang="zh-CN" altLang="en-US" sz="2400" dirty="0" smtClean="0"/>
              <a:t>。</a:t>
            </a:r>
            <a:endParaRPr lang="zh-CN" altLang="en-US" sz="2400" dirty="0"/>
          </a:p>
        </p:txBody>
      </p:sp>
      <p:sp>
        <p:nvSpPr>
          <p:cNvPr id="6" name="文本框 5"/>
          <p:cNvSpPr txBox="1"/>
          <p:nvPr/>
        </p:nvSpPr>
        <p:spPr>
          <a:xfrm>
            <a:off x="689973" y="4059486"/>
            <a:ext cx="9036448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dirty="0" smtClean="0"/>
              <a:t>Keywords</a:t>
            </a:r>
            <a:r>
              <a:rPr lang="zh-CN" altLang="en-US" sz="2400" dirty="0" smtClean="0"/>
              <a:t>：</a:t>
            </a:r>
            <a:endParaRPr lang="en-US" altLang="zh-CN" sz="2400" dirty="0" smtClean="0"/>
          </a:p>
          <a:p>
            <a:r>
              <a:rPr lang="zh-CN" altLang="en-US" sz="2400" dirty="0" smtClean="0"/>
              <a:t>①</a:t>
            </a:r>
            <a:r>
              <a:rPr lang="zh-CN" altLang="en-US" sz="2400" dirty="0" smtClean="0">
                <a:solidFill>
                  <a:srgbClr val="FF0000"/>
                </a:solidFill>
              </a:rPr>
              <a:t>恢復生產力</a:t>
            </a:r>
            <a:r>
              <a:rPr lang="zh-CN" altLang="en-US" sz="2400" dirty="0" smtClean="0"/>
              <a:t>：</a:t>
            </a:r>
            <a:r>
              <a:rPr lang="en-US" altLang="zh-CN" sz="2400" dirty="0" smtClean="0"/>
              <a:t>EAP</a:t>
            </a:r>
            <a:r>
              <a:rPr lang="zh-CN" altLang="en-US" sz="2400" dirty="0" smtClean="0"/>
              <a:t>目的還是從企業出發，目的是為了恢復生產力</a:t>
            </a:r>
            <a:endParaRPr lang="en-US" altLang="zh-CN" sz="2400" dirty="0" smtClean="0"/>
          </a:p>
          <a:p>
            <a:r>
              <a:rPr lang="zh-CN" altLang="en-US" sz="2400" dirty="0" smtClean="0"/>
              <a:t>②</a:t>
            </a:r>
            <a:r>
              <a:rPr lang="zh-CN" altLang="en-US" sz="2400" dirty="0" smtClean="0">
                <a:solidFill>
                  <a:srgbClr val="FF0000"/>
                </a:solidFill>
              </a:rPr>
              <a:t>員工服務</a:t>
            </a:r>
            <a:r>
              <a:rPr lang="zh-CN" altLang="en-US" sz="2400" dirty="0" smtClean="0"/>
              <a:t>：協助的主體是企業員工</a:t>
            </a:r>
            <a:endParaRPr lang="en-US" altLang="zh-CN" sz="2400" dirty="0" smtClean="0"/>
          </a:p>
          <a:p>
            <a:r>
              <a:rPr lang="zh-CN" altLang="en-US" sz="2400" dirty="0" smtClean="0"/>
              <a:t>③</a:t>
            </a:r>
            <a:r>
              <a:rPr lang="zh-CN" altLang="en-US" sz="2400" dirty="0" smtClean="0">
                <a:solidFill>
                  <a:srgbClr val="FF0000"/>
                </a:solidFill>
              </a:rPr>
              <a:t>組織機制</a:t>
            </a:r>
            <a:r>
              <a:rPr lang="zh-CN" altLang="en-US" sz="2400" dirty="0" smtClean="0"/>
              <a:t>：提供協助的主體是企業或組織</a:t>
            </a:r>
            <a:endParaRPr lang="zh-CN" altLang="en-US" sz="2400" dirty="0"/>
          </a:p>
        </p:txBody>
      </p:sp>
    </p:spTree>
    <p:extLst>
      <p:ext uri="{BB962C8B-B14F-4D97-AF65-F5344CB8AC3E}">
        <p14:creationId xmlns:p14="http://schemas.microsoft.com/office/powerpoint/2010/main" val="832590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687988" y="487705"/>
            <a:ext cx="306365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800" dirty="0" smtClean="0"/>
              <a:t>二</a:t>
            </a:r>
            <a:r>
              <a:rPr lang="en-US" altLang="zh-CN" sz="2800" dirty="0" smtClean="0"/>
              <a:t>.EAP</a:t>
            </a:r>
            <a:r>
              <a:rPr lang="zh-CN" altLang="en-US" sz="2800" dirty="0" smtClean="0"/>
              <a:t>的服務內容</a:t>
            </a:r>
            <a:endParaRPr lang="zh-CN" altLang="en-US" sz="2800" dirty="0"/>
          </a:p>
        </p:txBody>
      </p:sp>
      <p:sp>
        <p:nvSpPr>
          <p:cNvPr id="3" name="文本框 2"/>
          <p:cNvSpPr txBox="1"/>
          <p:nvPr/>
        </p:nvSpPr>
        <p:spPr>
          <a:xfrm>
            <a:off x="687988" y="1664898"/>
            <a:ext cx="7741134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dirty="0" smtClean="0"/>
              <a:t>可以分為以下幾類：</a:t>
            </a:r>
            <a:endParaRPr lang="en-US" altLang="zh-CN" sz="2400" dirty="0" smtClean="0"/>
          </a:p>
          <a:p>
            <a:r>
              <a:rPr lang="zh-CN" altLang="en-US" sz="2400" dirty="0" smtClean="0"/>
              <a:t>①</a:t>
            </a:r>
            <a:r>
              <a:rPr lang="zh-CN" altLang="en-US" sz="2400" dirty="0" smtClean="0">
                <a:solidFill>
                  <a:srgbClr val="FF0000"/>
                </a:solidFill>
              </a:rPr>
              <a:t>咨詢類</a:t>
            </a:r>
            <a:r>
              <a:rPr lang="zh-CN" altLang="en-US" sz="2400" dirty="0" smtClean="0"/>
              <a:t>：工作調試，生活問題，身心健康困擾以及職業生涯發展咨詢</a:t>
            </a:r>
            <a:endParaRPr lang="en-US" altLang="zh-CN" sz="2400" dirty="0" smtClean="0"/>
          </a:p>
          <a:p>
            <a:r>
              <a:rPr lang="zh-CN" altLang="en-US" sz="2400" dirty="0" smtClean="0"/>
              <a:t>②</a:t>
            </a:r>
            <a:r>
              <a:rPr lang="zh-CN" altLang="en-US" sz="2400" dirty="0" smtClean="0">
                <a:solidFill>
                  <a:srgbClr val="FF0000"/>
                </a:solidFill>
              </a:rPr>
              <a:t>教育類</a:t>
            </a:r>
            <a:r>
              <a:rPr lang="zh-CN" altLang="en-US" sz="2400" dirty="0" smtClean="0"/>
              <a:t>：新進員工適應，心裡衛生推廣，員工社團運作等</a:t>
            </a:r>
            <a:endParaRPr lang="en-US" altLang="zh-CN" sz="2400" dirty="0" smtClean="0"/>
          </a:p>
          <a:p>
            <a:r>
              <a:rPr lang="zh-CN" altLang="en-US" sz="2400" dirty="0" smtClean="0"/>
              <a:t>③</a:t>
            </a:r>
            <a:r>
              <a:rPr lang="zh-CN" altLang="en-US" sz="2400" dirty="0" smtClean="0">
                <a:solidFill>
                  <a:srgbClr val="FF0000"/>
                </a:solidFill>
              </a:rPr>
              <a:t>申訴類</a:t>
            </a:r>
            <a:r>
              <a:rPr lang="zh-CN" altLang="en-US" sz="2400" dirty="0" smtClean="0"/>
              <a:t>：經由書面，電話或面談方式處理員工的不滿和建議</a:t>
            </a:r>
            <a:endParaRPr lang="en-US" altLang="zh-CN" sz="2400" dirty="0" smtClean="0"/>
          </a:p>
          <a:p>
            <a:r>
              <a:rPr lang="zh-CN" altLang="en-US" sz="2400" dirty="0" smtClean="0"/>
              <a:t>④</a:t>
            </a:r>
            <a:r>
              <a:rPr lang="zh-CN" altLang="en-US" sz="2400" dirty="0" smtClean="0">
                <a:solidFill>
                  <a:srgbClr val="FF0000"/>
                </a:solidFill>
              </a:rPr>
              <a:t>法律類</a:t>
            </a:r>
            <a:r>
              <a:rPr lang="zh-CN" altLang="en-US" sz="2400" dirty="0" smtClean="0"/>
              <a:t>：為員工提供法律或信息咨詢</a:t>
            </a:r>
            <a:endParaRPr lang="en-US" altLang="zh-CN" sz="2400" dirty="0" smtClean="0"/>
          </a:p>
          <a:p>
            <a:r>
              <a:rPr lang="zh-CN" altLang="en-US" sz="2400" dirty="0" smtClean="0"/>
              <a:t>⑤</a:t>
            </a:r>
            <a:r>
              <a:rPr lang="zh-CN" altLang="en-US" sz="2400" dirty="0" smtClean="0">
                <a:solidFill>
                  <a:srgbClr val="FF0000"/>
                </a:solidFill>
              </a:rPr>
              <a:t>福利類</a:t>
            </a:r>
            <a:r>
              <a:rPr lang="zh-CN" altLang="en-US" sz="2400" dirty="0" smtClean="0"/>
              <a:t>：急難救助，助學金，托兒，托老服務</a:t>
            </a:r>
            <a:endParaRPr lang="en-US" altLang="zh-CN" sz="2400" dirty="0" smtClean="0"/>
          </a:p>
          <a:p>
            <a:r>
              <a:rPr lang="zh-CN" altLang="en-US" sz="2400" dirty="0" smtClean="0"/>
              <a:t>⑥</a:t>
            </a:r>
            <a:r>
              <a:rPr lang="zh-CN" altLang="en-US" sz="2400" dirty="0" smtClean="0">
                <a:solidFill>
                  <a:srgbClr val="FF0000"/>
                </a:solidFill>
              </a:rPr>
              <a:t>休閒類</a:t>
            </a:r>
            <a:r>
              <a:rPr lang="zh-CN" altLang="en-US" sz="2400" dirty="0" smtClean="0"/>
              <a:t>：辦理休閒，聯誼，放鬆性活動</a:t>
            </a:r>
            <a:endParaRPr lang="en-US" altLang="zh-CN" sz="2400" dirty="0" smtClean="0"/>
          </a:p>
          <a:p>
            <a:r>
              <a:rPr lang="zh-CN" altLang="en-US" sz="2400" dirty="0" smtClean="0"/>
              <a:t>⑦</a:t>
            </a:r>
            <a:r>
              <a:rPr lang="zh-CN" altLang="en-US" sz="2400" dirty="0" smtClean="0">
                <a:solidFill>
                  <a:srgbClr val="FF0000"/>
                </a:solidFill>
              </a:rPr>
              <a:t>其他類</a:t>
            </a:r>
            <a:r>
              <a:rPr lang="zh-CN" altLang="en-US" sz="2400" dirty="0" smtClean="0"/>
              <a:t>：協調工作，協辦性工作，組織發展工作等</a:t>
            </a:r>
            <a:endParaRPr lang="zh-CN" altLang="en-US" sz="2400" dirty="0"/>
          </a:p>
        </p:txBody>
      </p:sp>
    </p:spTree>
    <p:extLst>
      <p:ext uri="{BB962C8B-B14F-4D97-AF65-F5344CB8AC3E}">
        <p14:creationId xmlns:p14="http://schemas.microsoft.com/office/powerpoint/2010/main" val="3042099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483743" y="957532"/>
            <a:ext cx="207460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800" dirty="0" smtClean="0"/>
              <a:t>三</a:t>
            </a:r>
            <a:r>
              <a:rPr lang="en-US" altLang="zh-CN" sz="2800" dirty="0" smtClean="0"/>
              <a:t>.</a:t>
            </a:r>
            <a:r>
              <a:rPr lang="zh-CN" altLang="en-US" sz="2800" dirty="0" smtClean="0"/>
              <a:t>案例分析</a:t>
            </a:r>
            <a:endParaRPr lang="zh-CN" altLang="en-US" sz="2800" dirty="0"/>
          </a:p>
        </p:txBody>
      </p:sp>
      <p:sp>
        <p:nvSpPr>
          <p:cNvPr id="4" name="文本框 3"/>
          <p:cNvSpPr txBox="1"/>
          <p:nvPr/>
        </p:nvSpPr>
        <p:spPr>
          <a:xfrm>
            <a:off x="1483743" y="1906438"/>
            <a:ext cx="9930924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000" dirty="0" smtClean="0"/>
              <a:t>聯</a:t>
            </a:r>
            <a:r>
              <a:rPr lang="zh-CN" altLang="en-US" sz="2000" dirty="0" smtClean="0"/>
              <a:t>想科技公司（聯想集團）</a:t>
            </a:r>
            <a:endParaRPr lang="en-US" altLang="zh-CN" sz="2000" dirty="0" smtClean="0"/>
          </a:p>
          <a:p>
            <a:r>
              <a:rPr lang="zh-CN" altLang="en-US" sz="2000" dirty="0"/>
              <a:t>簡</a:t>
            </a:r>
            <a:r>
              <a:rPr lang="zh-CN" altLang="en-US" sz="2000" dirty="0" smtClean="0"/>
              <a:t>介：全球電腦電腦市場的領導企業，</a:t>
            </a:r>
            <a:r>
              <a:rPr lang="en-US" altLang="zh-CN" sz="2000" dirty="0" smtClean="0"/>
              <a:t>2012</a:t>
            </a:r>
            <a:r>
              <a:rPr lang="zh-CN" altLang="en-US" sz="2000" dirty="0" smtClean="0"/>
              <a:t>年銷量</a:t>
            </a:r>
            <a:r>
              <a:rPr lang="zh-CN" altLang="en-US" sz="2000" dirty="0" smtClean="0">
                <a:solidFill>
                  <a:srgbClr val="FF0000"/>
                </a:solidFill>
              </a:rPr>
              <a:t>全球第一</a:t>
            </a:r>
            <a:r>
              <a:rPr lang="zh-CN" altLang="en-US" sz="2000" dirty="0" smtClean="0"/>
              <a:t>，</a:t>
            </a:r>
            <a:r>
              <a:rPr lang="zh-CN" altLang="en-US" sz="2000" dirty="0" smtClean="0">
                <a:solidFill>
                  <a:srgbClr val="FF0000"/>
                </a:solidFill>
              </a:rPr>
              <a:t>全球第三大計算機製造商</a:t>
            </a:r>
            <a:endParaRPr lang="en-US" altLang="zh-CN" sz="2000" dirty="0" smtClean="0">
              <a:solidFill>
                <a:srgbClr val="FF0000"/>
              </a:solidFill>
            </a:endParaRPr>
          </a:p>
          <a:p>
            <a:r>
              <a:rPr lang="zh-CN" altLang="en-US" sz="2000" dirty="0" smtClean="0"/>
              <a:t>“</a:t>
            </a:r>
            <a:r>
              <a:rPr lang="zh-CN" altLang="en-US" sz="2000" dirty="0" smtClean="0">
                <a:solidFill>
                  <a:srgbClr val="FF0000"/>
                </a:solidFill>
              </a:rPr>
              <a:t>中國最有價值品牌</a:t>
            </a:r>
            <a:r>
              <a:rPr lang="zh-CN" altLang="en-US" sz="2000" dirty="0" smtClean="0"/>
              <a:t>”之一</a:t>
            </a:r>
            <a:endParaRPr lang="en-US" altLang="zh-CN" sz="2000" dirty="0" smtClean="0"/>
          </a:p>
          <a:p>
            <a:endParaRPr lang="en-US" altLang="zh-CN" sz="2000" dirty="0"/>
          </a:p>
          <a:p>
            <a:r>
              <a:rPr lang="zh-CN" altLang="en-US" sz="2000" dirty="0" smtClean="0"/>
              <a:t>作為一家民營企業，又是從事高科技產業，能夠在世界範圍取得如此大的成功非常不容</a:t>
            </a:r>
            <a:endParaRPr lang="en-US" altLang="zh-CN" sz="2000" dirty="0" smtClean="0"/>
          </a:p>
          <a:p>
            <a:r>
              <a:rPr lang="zh-CN" altLang="en-US" sz="2000" dirty="0" smtClean="0"/>
              <a:t>易，一個企業之所以能夠保持活力和成功，離不開員工的努力和拼搏，然而相對於富士</a:t>
            </a:r>
            <a:endParaRPr lang="en-US" altLang="zh-CN" sz="2000" dirty="0" smtClean="0"/>
          </a:p>
          <a:p>
            <a:r>
              <a:rPr lang="zh-CN" altLang="en-US" sz="2000" dirty="0" smtClean="0"/>
              <a:t>康的“十二連跳”事件，以及華為公司的員工自殺事件，聯想很少出現員工壓力過大的</a:t>
            </a:r>
            <a:endParaRPr lang="en-US" altLang="zh-CN" sz="2000" dirty="0" smtClean="0"/>
          </a:p>
          <a:p>
            <a:r>
              <a:rPr lang="zh-CN" altLang="en-US" sz="2000" dirty="0" smtClean="0"/>
              <a:t>負面新聞，更加顯得難能可貴，分析聯想公司的</a:t>
            </a:r>
            <a:r>
              <a:rPr lang="en-US" altLang="zh-CN" sz="2000" dirty="0" smtClean="0"/>
              <a:t>EAP</a:t>
            </a:r>
            <a:r>
              <a:rPr lang="zh-CN" altLang="en-US" sz="2000" dirty="0" smtClean="0"/>
              <a:t>對於企業的發展具有很有指</a:t>
            </a:r>
            <a:r>
              <a:rPr lang="zh-CN" altLang="en-US" sz="2000" dirty="0"/>
              <a:t>標</a:t>
            </a:r>
            <a:r>
              <a:rPr lang="zh-CN" altLang="en-US" sz="2000" dirty="0" smtClean="0"/>
              <a:t>性的</a:t>
            </a:r>
            <a:endParaRPr lang="en-US" altLang="zh-CN" sz="2000" dirty="0" smtClean="0"/>
          </a:p>
          <a:p>
            <a:r>
              <a:rPr lang="zh-CN" altLang="en-US" sz="2000" dirty="0" smtClean="0"/>
              <a:t>意義。</a:t>
            </a:r>
            <a:endParaRPr lang="zh-CN" altLang="en-US" sz="2000" dirty="0"/>
          </a:p>
        </p:txBody>
      </p:sp>
    </p:spTree>
    <p:extLst>
      <p:ext uri="{BB962C8B-B14F-4D97-AF65-F5344CB8AC3E}">
        <p14:creationId xmlns:p14="http://schemas.microsoft.com/office/powerpoint/2010/main" val="3950201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164566" y="698740"/>
            <a:ext cx="4501553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800" dirty="0" smtClean="0"/>
              <a:t>聯想集團的</a:t>
            </a:r>
            <a:r>
              <a:rPr lang="en-US" altLang="zh-CN" sz="2800" dirty="0" smtClean="0"/>
              <a:t>EAP</a:t>
            </a:r>
            <a:r>
              <a:rPr lang="zh-CN" altLang="en-US" sz="2800" dirty="0" smtClean="0"/>
              <a:t>內容：</a:t>
            </a:r>
            <a:endParaRPr lang="en-US" altLang="zh-CN" sz="2800" dirty="0" smtClean="0"/>
          </a:p>
          <a:p>
            <a:endParaRPr lang="en-US" altLang="zh-CN" dirty="0"/>
          </a:p>
          <a:p>
            <a:endParaRPr lang="en-US" altLang="zh-CN" dirty="0" smtClean="0"/>
          </a:p>
          <a:p>
            <a:r>
              <a:rPr lang="zh-CN" altLang="en-US" sz="2400" dirty="0" smtClean="0"/>
              <a:t>一</a:t>
            </a:r>
            <a:r>
              <a:rPr lang="en-US" altLang="zh-CN" sz="2400" dirty="0" smtClean="0"/>
              <a:t>.</a:t>
            </a:r>
            <a:r>
              <a:rPr lang="zh-CN" altLang="en-US" sz="2400" dirty="0" smtClean="0"/>
              <a:t>委託專業機構進行</a:t>
            </a:r>
            <a:r>
              <a:rPr lang="en-US" altLang="zh-CN" sz="2400" dirty="0" smtClean="0"/>
              <a:t>EAP</a:t>
            </a:r>
            <a:r>
              <a:rPr lang="zh-CN" altLang="en-US" sz="2400" dirty="0" smtClean="0"/>
              <a:t>的培訓</a:t>
            </a:r>
            <a:endParaRPr lang="en-US" altLang="zh-CN" sz="2400" dirty="0" smtClean="0"/>
          </a:p>
        </p:txBody>
      </p:sp>
      <p:sp>
        <p:nvSpPr>
          <p:cNvPr id="3" name="文本框 2"/>
          <p:cNvSpPr txBox="1"/>
          <p:nvPr/>
        </p:nvSpPr>
        <p:spPr>
          <a:xfrm>
            <a:off x="1164566" y="2294626"/>
            <a:ext cx="892834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/>
              <a:t>（在中國大陸的企業中，聯想公司是最早一批關注</a:t>
            </a:r>
            <a:r>
              <a:rPr lang="en-US" altLang="zh-CN" dirty="0"/>
              <a:t>EAP</a:t>
            </a:r>
            <a:r>
              <a:rPr lang="zh-CN" altLang="en-US" dirty="0"/>
              <a:t>的公司之一）</a:t>
            </a:r>
            <a:endParaRPr lang="en-US" altLang="zh-CN" dirty="0"/>
          </a:p>
          <a:p>
            <a:endParaRPr lang="en-US" altLang="zh-CN" dirty="0" smtClean="0"/>
          </a:p>
          <a:p>
            <a:endParaRPr lang="en-US" altLang="zh-CN" dirty="0"/>
          </a:p>
          <a:p>
            <a:r>
              <a:rPr lang="en-US" altLang="zh-CN" dirty="0" smtClean="0"/>
              <a:t>	2000</a:t>
            </a:r>
            <a:r>
              <a:rPr lang="zh-CN" altLang="en-US" dirty="0" smtClean="0"/>
              <a:t>年</a:t>
            </a:r>
            <a:r>
              <a:rPr lang="en-US" altLang="zh-CN" dirty="0" smtClean="0"/>
              <a:t>12</a:t>
            </a:r>
            <a:r>
              <a:rPr lang="zh-CN" altLang="en-US" dirty="0" smtClean="0"/>
              <a:t>月至</a:t>
            </a:r>
            <a:r>
              <a:rPr lang="en-US" altLang="zh-CN" dirty="0" smtClean="0"/>
              <a:t>2001</a:t>
            </a:r>
            <a:r>
              <a:rPr lang="zh-CN" altLang="en-US" dirty="0" smtClean="0"/>
              <a:t>年</a:t>
            </a:r>
            <a:r>
              <a:rPr lang="en-US" altLang="zh-CN" dirty="0" smtClean="0"/>
              <a:t>7</a:t>
            </a:r>
            <a:r>
              <a:rPr lang="zh-CN" altLang="en-US" dirty="0" smtClean="0"/>
              <a:t>月，北京師範大學心理系接受聯想集團服務部委託，為聯想電腦公司客服部門的員工提供</a:t>
            </a:r>
            <a:r>
              <a:rPr lang="en-US" altLang="zh-CN" dirty="0" smtClean="0"/>
              <a:t>EAP</a:t>
            </a:r>
            <a:r>
              <a:rPr lang="zh-CN" altLang="en-US" dirty="0" smtClean="0"/>
              <a:t>服務，張西超（北大心理學博士）擔任項目主持人。內容涉及員工心理狀況問卷調查，客服各級員工工作訪談，管理層心理培訓，員工心理健康培訓，心理咨詢等多個層面。</a:t>
            </a:r>
            <a:endParaRPr lang="en-US" altLang="zh-CN" dirty="0" smtClean="0"/>
          </a:p>
          <a:p>
            <a:r>
              <a:rPr lang="en-US" altLang="zh-CN" dirty="0"/>
              <a:t>	</a:t>
            </a:r>
            <a:r>
              <a:rPr lang="zh-CN" altLang="en-US" dirty="0" smtClean="0"/>
              <a:t>信息收集主要有兩個方面：</a:t>
            </a:r>
            <a:endParaRPr lang="en-US" altLang="zh-CN" dirty="0" smtClean="0"/>
          </a:p>
          <a:p>
            <a:r>
              <a:rPr lang="en-US" altLang="zh-CN" dirty="0"/>
              <a:t>	</a:t>
            </a:r>
            <a:r>
              <a:rPr lang="zh-CN" altLang="en-US" dirty="0" smtClean="0"/>
              <a:t>①問卷調查②訪談</a:t>
            </a:r>
            <a:endParaRPr lang="en-US" altLang="zh-CN" dirty="0" smtClean="0"/>
          </a:p>
          <a:p>
            <a:r>
              <a:rPr lang="en-US" altLang="zh-CN" dirty="0"/>
              <a:t>	</a:t>
            </a:r>
            <a:r>
              <a:rPr lang="zh-CN" altLang="en-US" dirty="0" smtClean="0"/>
              <a:t>圍繞收集到的信息設定了三級預防措施，從上到下的了解了員工需求，并進行了相關的培訓。</a:t>
            </a:r>
            <a:endParaRPr lang="en-US" altLang="zh-CN" dirty="0" smtClean="0"/>
          </a:p>
          <a:p>
            <a:endParaRPr lang="en-US" altLang="zh-CN" dirty="0"/>
          </a:p>
          <a:p>
            <a:endParaRPr lang="en-US" altLang="zh-CN" dirty="0" smtClean="0"/>
          </a:p>
          <a:p>
            <a:r>
              <a:rPr lang="zh-CN" altLang="en-US" dirty="0" smtClean="0"/>
              <a:t>（事實上，這次</a:t>
            </a:r>
            <a:r>
              <a:rPr lang="en-US" altLang="zh-CN" dirty="0" smtClean="0"/>
              <a:t>EAP</a:t>
            </a:r>
            <a:r>
              <a:rPr lang="zh-CN" altLang="en-US" dirty="0" smtClean="0"/>
              <a:t>培訓被認為是中國大陸第一次真正意義上完整的</a:t>
            </a:r>
            <a:r>
              <a:rPr lang="en-US" altLang="zh-CN" dirty="0" smtClean="0"/>
              <a:t>EAP</a:t>
            </a:r>
            <a:r>
              <a:rPr lang="zh-CN" altLang="en-US" dirty="0" smtClean="0"/>
              <a:t>服務）</a:t>
            </a:r>
            <a:endParaRPr lang="en-US" altLang="zh-CN" dirty="0" smtClean="0"/>
          </a:p>
          <a:p>
            <a:endParaRPr lang="en-US" altLang="zh-CN" dirty="0"/>
          </a:p>
          <a:p>
            <a:r>
              <a:rPr lang="en-US" altLang="zh-CN" dirty="0"/>
              <a:t>http://www.cnmind.cn/getSingleProduct.action?id=69</a:t>
            </a:r>
            <a:endParaRPr lang="en-US" altLang="zh-CN" dirty="0" smtClean="0"/>
          </a:p>
        </p:txBody>
      </p:sp>
    </p:spTree>
    <p:extLst>
      <p:ext uri="{BB962C8B-B14F-4D97-AF65-F5344CB8AC3E}">
        <p14:creationId xmlns:p14="http://schemas.microsoft.com/office/powerpoint/2010/main" val="3812847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035170" y="715992"/>
            <a:ext cx="9558068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dirty="0" smtClean="0"/>
              <a:t>二</a:t>
            </a:r>
            <a:r>
              <a:rPr lang="en-US" altLang="zh-CN" sz="2400" dirty="0" smtClean="0"/>
              <a:t>.</a:t>
            </a:r>
            <a:r>
              <a:rPr lang="zh-CN" altLang="en-US" sz="2400" dirty="0" smtClean="0"/>
              <a:t>具有專門的公司內部</a:t>
            </a:r>
            <a:r>
              <a:rPr lang="en-US" altLang="zh-CN" sz="2400" dirty="0" smtClean="0"/>
              <a:t>EAP</a:t>
            </a:r>
            <a:r>
              <a:rPr lang="zh-CN" altLang="en-US" sz="2400" dirty="0" smtClean="0"/>
              <a:t>機構</a:t>
            </a:r>
            <a:endParaRPr lang="en-US" altLang="zh-CN" sz="2400" dirty="0" smtClean="0"/>
          </a:p>
          <a:p>
            <a:endParaRPr lang="en-US" altLang="zh-CN" dirty="0" smtClean="0"/>
          </a:p>
          <a:p>
            <a:r>
              <a:rPr lang="zh-CN" altLang="en-US" dirty="0" smtClean="0"/>
              <a:t>（聯想公司于</a:t>
            </a:r>
            <a:r>
              <a:rPr lang="en-US" altLang="zh-CN" dirty="0" smtClean="0"/>
              <a:t>2005</a:t>
            </a:r>
            <a:r>
              <a:rPr lang="zh-CN" altLang="en-US" dirty="0" smtClean="0"/>
              <a:t>年併購</a:t>
            </a:r>
            <a:r>
              <a:rPr lang="en-US" altLang="zh-CN" dirty="0" smtClean="0"/>
              <a:t>IBM</a:t>
            </a:r>
            <a:r>
              <a:rPr lang="zh-CN" altLang="en-US" dirty="0" smtClean="0"/>
              <a:t>電腦事業部，從對</a:t>
            </a:r>
            <a:r>
              <a:rPr lang="en-US" altLang="zh-CN" dirty="0" smtClean="0"/>
              <a:t>IBM</a:t>
            </a:r>
            <a:r>
              <a:rPr lang="zh-CN" altLang="en-US" dirty="0"/>
              <a:t>員</a:t>
            </a:r>
            <a:r>
              <a:rPr lang="zh-CN" altLang="en-US" dirty="0" smtClean="0"/>
              <a:t>工的服務的學習中吸取了很多經驗，而且在此之後</a:t>
            </a:r>
            <a:r>
              <a:rPr lang="en-US" altLang="zh-CN" dirty="0" smtClean="0"/>
              <a:t>EAP</a:t>
            </a:r>
            <a:r>
              <a:rPr lang="zh-CN" altLang="en-US" dirty="0" smtClean="0"/>
              <a:t>對於聯想集團更為重要，因為作為一家國際性的企業，併購給老</a:t>
            </a:r>
            <a:r>
              <a:rPr lang="en-US" altLang="zh-CN" dirty="0" smtClean="0"/>
              <a:t>IBM</a:t>
            </a:r>
            <a:r>
              <a:rPr lang="zh-CN" altLang="en-US" dirty="0" smtClean="0"/>
              <a:t>員工帶來了各種不確定感和壓力，同時出現的文化衝突等挑戰，讓聯想下定決心繼續提高公司的</a:t>
            </a:r>
            <a:r>
              <a:rPr lang="en-US" altLang="zh-CN" dirty="0" smtClean="0"/>
              <a:t>EAP</a:t>
            </a:r>
            <a:r>
              <a:rPr lang="zh-CN" altLang="en-US" dirty="0" smtClean="0"/>
              <a:t>水準，來解決各種問題）</a:t>
            </a:r>
            <a:endParaRPr lang="en-US" altLang="zh-CN" dirty="0"/>
          </a:p>
        </p:txBody>
      </p:sp>
      <p:sp>
        <p:nvSpPr>
          <p:cNvPr id="3" name="文本框 2"/>
          <p:cNvSpPr txBox="1"/>
          <p:nvPr/>
        </p:nvSpPr>
        <p:spPr>
          <a:xfrm>
            <a:off x="1245704" y="2822713"/>
            <a:ext cx="981986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2005</a:t>
            </a:r>
            <a:r>
              <a:rPr lang="zh-CN" altLang="en-US" dirty="0" smtClean="0"/>
              <a:t>年開始做市場調查，了解</a:t>
            </a:r>
            <a:r>
              <a:rPr lang="en-US" altLang="zh-CN" dirty="0" smtClean="0"/>
              <a:t>EAP</a:t>
            </a:r>
            <a:r>
              <a:rPr lang="zh-CN" altLang="en-US" dirty="0" smtClean="0"/>
              <a:t>行業市場和發展；</a:t>
            </a:r>
            <a:endParaRPr lang="en-US" altLang="zh-CN" dirty="0" smtClean="0"/>
          </a:p>
          <a:p>
            <a:r>
              <a:rPr lang="en-US" altLang="zh-CN" dirty="0" smtClean="0"/>
              <a:t>2007</a:t>
            </a:r>
            <a:r>
              <a:rPr lang="zh-CN" altLang="en-US" dirty="0" smtClean="0"/>
              <a:t>年做員工壓力調查，邀請</a:t>
            </a:r>
            <a:r>
              <a:rPr lang="en-US" altLang="zh-CN" dirty="0" smtClean="0"/>
              <a:t>Russ</a:t>
            </a:r>
            <a:r>
              <a:rPr lang="zh-CN" altLang="en-US" dirty="0" smtClean="0"/>
              <a:t>等國際專家召開講座，同年</a:t>
            </a:r>
            <a:r>
              <a:rPr lang="en-US" altLang="zh-CN" dirty="0" smtClean="0"/>
              <a:t>11</a:t>
            </a:r>
            <a:r>
              <a:rPr lang="zh-CN" altLang="en-US" dirty="0" smtClean="0"/>
              <a:t>月推出</a:t>
            </a:r>
            <a:r>
              <a:rPr lang="en-US" altLang="zh-CN" dirty="0" smtClean="0"/>
              <a:t>EAP</a:t>
            </a:r>
            <a:r>
              <a:rPr lang="zh-CN" altLang="en-US" dirty="0" smtClean="0"/>
              <a:t>服務；</a:t>
            </a:r>
            <a:endParaRPr lang="en-US" altLang="zh-CN" dirty="0" smtClean="0"/>
          </a:p>
          <a:p>
            <a:r>
              <a:rPr lang="en-US" altLang="zh-CN" dirty="0" smtClean="0"/>
              <a:t>07-09</a:t>
            </a:r>
            <a:r>
              <a:rPr lang="zh-CN" altLang="en-US" dirty="0" smtClean="0"/>
              <a:t>年，做</a:t>
            </a:r>
            <a:r>
              <a:rPr lang="en-US" altLang="zh-CN" dirty="0" smtClean="0"/>
              <a:t>EAP</a:t>
            </a:r>
            <a:r>
              <a:rPr lang="zh-CN" altLang="en-US" dirty="0" smtClean="0"/>
              <a:t>效益評估，領導層以季度頻率做定期的溝通和交流，提高</a:t>
            </a:r>
            <a:r>
              <a:rPr lang="en-US" altLang="zh-CN" dirty="0" smtClean="0"/>
              <a:t>EAP</a:t>
            </a:r>
            <a:r>
              <a:rPr lang="zh-CN" altLang="en-US" dirty="0" smtClean="0"/>
              <a:t>服務利用率</a:t>
            </a:r>
            <a:endParaRPr lang="en-US" altLang="zh-CN" dirty="0" smtClean="0"/>
          </a:p>
          <a:p>
            <a:r>
              <a:rPr lang="en-US" altLang="zh-CN" dirty="0" smtClean="0"/>
              <a:t>2011</a:t>
            </a:r>
            <a:r>
              <a:rPr lang="zh-CN" altLang="en-US" dirty="0" smtClean="0"/>
              <a:t>年，開始定期進行</a:t>
            </a:r>
            <a:r>
              <a:rPr lang="en-US" altLang="zh-CN" dirty="0" smtClean="0"/>
              <a:t>EAP</a:t>
            </a:r>
            <a:r>
              <a:rPr lang="zh-CN" altLang="en-US" dirty="0" smtClean="0"/>
              <a:t>培訓，推出一系列</a:t>
            </a:r>
            <a:r>
              <a:rPr lang="en-US" altLang="zh-CN" dirty="0" smtClean="0"/>
              <a:t>EAP</a:t>
            </a:r>
            <a:r>
              <a:rPr lang="zh-CN" altLang="en-US" dirty="0" smtClean="0"/>
              <a:t>計劃例如展翅計劃（針對新入職大學生）</a:t>
            </a:r>
            <a:endParaRPr lang="en-US" altLang="zh-CN" dirty="0"/>
          </a:p>
        </p:txBody>
      </p:sp>
      <p:sp>
        <p:nvSpPr>
          <p:cNvPr id="4" name="文本框 3"/>
          <p:cNvSpPr txBox="1"/>
          <p:nvPr/>
        </p:nvSpPr>
        <p:spPr>
          <a:xfrm>
            <a:off x="1035170" y="4532244"/>
            <a:ext cx="923676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/>
              <a:t>（聯想集團在使用</a:t>
            </a:r>
            <a:r>
              <a:rPr lang="en-US" altLang="zh-CN" dirty="0" smtClean="0"/>
              <a:t>EAP</a:t>
            </a:r>
            <a:r>
              <a:rPr lang="zh-CN" altLang="en-US" dirty="0" smtClean="0"/>
              <a:t>的過程中，有一些很好的經驗，他們認為公司的管理層應該很小心的讓</a:t>
            </a:r>
            <a:r>
              <a:rPr lang="en-US" altLang="zh-CN" dirty="0" smtClean="0"/>
              <a:t>EAP</a:t>
            </a:r>
            <a:r>
              <a:rPr lang="zh-CN" altLang="en-US" dirty="0" smtClean="0"/>
              <a:t>和管理相互靠近或者相互結合，但是絕不能讓</a:t>
            </a:r>
            <a:r>
              <a:rPr lang="en-US" altLang="zh-CN" dirty="0" smtClean="0"/>
              <a:t>EAP</a:t>
            </a:r>
            <a:r>
              <a:rPr lang="zh-CN" altLang="en-US" dirty="0" smtClean="0"/>
              <a:t>取代管理者，</a:t>
            </a:r>
            <a:r>
              <a:rPr lang="en-US" altLang="zh-CN" dirty="0" smtClean="0"/>
              <a:t>EAP</a:t>
            </a:r>
            <a:r>
              <a:rPr lang="zh-CN" altLang="en-US" dirty="0" smtClean="0"/>
              <a:t>作為一個體現企業人文關懷的表現不可以用於解決所有問題，而更應該是企業在推進重大變革或者戰略性決策，例如裁員，或者危機事件發生的時候的一個專業支持系統）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456118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861391" y="1868557"/>
            <a:ext cx="936025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 smtClean="0"/>
              <a:t>（就和心理醫生一樣，由於一些傳統觀念的束縛，中國大陸的員工並沒有接受</a:t>
            </a:r>
            <a:r>
              <a:rPr lang="en-US" altLang="zh-CN" dirty="0" smtClean="0"/>
              <a:t>EAP</a:t>
            </a:r>
            <a:r>
              <a:rPr lang="zh-CN" altLang="en-US" dirty="0" smtClean="0"/>
              <a:t>的習慣，</a:t>
            </a:r>
            <a:endParaRPr lang="en-US" altLang="zh-CN" dirty="0" smtClean="0"/>
          </a:p>
          <a:p>
            <a:r>
              <a:rPr lang="zh-CN" altLang="en-US" dirty="0" smtClean="0"/>
              <a:t>而聯想公司在推動</a:t>
            </a:r>
            <a:r>
              <a:rPr lang="en-US" altLang="zh-CN" dirty="0" smtClean="0"/>
              <a:t>EAP</a:t>
            </a:r>
            <a:r>
              <a:rPr lang="zh-CN" altLang="en-US" dirty="0" smtClean="0"/>
              <a:t>的普及方面做出了很重要的貢獻，如果使用率提高不上去，再完備</a:t>
            </a:r>
            <a:endParaRPr lang="en-US" altLang="zh-CN" dirty="0" smtClean="0"/>
          </a:p>
          <a:p>
            <a:r>
              <a:rPr lang="zh-CN" altLang="en-US" dirty="0" smtClean="0"/>
              <a:t>的系統也只能淪為面子工程，個人覺得這個也許才是聯想集團</a:t>
            </a:r>
            <a:r>
              <a:rPr lang="en-US" altLang="zh-CN" dirty="0" smtClean="0"/>
              <a:t>EAP</a:t>
            </a:r>
            <a:r>
              <a:rPr lang="zh-CN" altLang="en-US" dirty="0" smtClean="0"/>
              <a:t>系統最重要的地方）</a:t>
            </a:r>
            <a:endParaRPr lang="zh-CN" altLang="en-US" dirty="0"/>
          </a:p>
        </p:txBody>
      </p:sp>
      <p:sp>
        <p:nvSpPr>
          <p:cNvPr id="4" name="文本框 3"/>
          <p:cNvSpPr txBox="1"/>
          <p:nvPr/>
        </p:nvSpPr>
        <p:spPr>
          <a:xfrm>
            <a:off x="1007165" y="1073426"/>
            <a:ext cx="89584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dirty="0" smtClean="0"/>
              <a:t>三</a:t>
            </a:r>
            <a:r>
              <a:rPr lang="en-US" altLang="zh-CN" sz="2400" dirty="0" smtClean="0"/>
              <a:t>.</a:t>
            </a:r>
            <a:r>
              <a:rPr lang="zh-CN" altLang="en-US" sz="2400" dirty="0"/>
              <a:t>推</a:t>
            </a:r>
            <a:r>
              <a:rPr lang="zh-CN" altLang="en-US" sz="2400" dirty="0" smtClean="0"/>
              <a:t>高</a:t>
            </a:r>
            <a:r>
              <a:rPr lang="en-US" altLang="zh-CN" sz="2400" dirty="0" smtClean="0"/>
              <a:t>EAP</a:t>
            </a:r>
            <a:r>
              <a:rPr lang="zh-CN" altLang="en-US" sz="2400" dirty="0" smtClean="0"/>
              <a:t>使用率</a:t>
            </a:r>
            <a:endParaRPr lang="zh-CN" altLang="en-US" sz="2400" dirty="0"/>
          </a:p>
        </p:txBody>
      </p:sp>
      <p:sp>
        <p:nvSpPr>
          <p:cNvPr id="5" name="文本框 4"/>
          <p:cNvSpPr txBox="1"/>
          <p:nvPr/>
        </p:nvSpPr>
        <p:spPr>
          <a:xfrm>
            <a:off x="1007165" y="3114261"/>
            <a:ext cx="921448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/>
              <a:t>推出了一系列提高</a:t>
            </a:r>
            <a:r>
              <a:rPr lang="en-US" altLang="zh-CN" dirty="0" smtClean="0"/>
              <a:t>EAP</a:t>
            </a:r>
            <a:r>
              <a:rPr lang="zh-CN" altLang="en-US" dirty="0" smtClean="0"/>
              <a:t>使用率的舉措：</a:t>
            </a:r>
            <a:endParaRPr lang="en-US" altLang="zh-CN" dirty="0" smtClean="0"/>
          </a:p>
          <a:p>
            <a:r>
              <a:rPr lang="zh-CN" altLang="en-US" dirty="0" smtClean="0"/>
              <a:t>對員工進行培訓，消除疑慮</a:t>
            </a:r>
            <a:endParaRPr lang="en-US" altLang="zh-CN" dirty="0" smtClean="0"/>
          </a:p>
          <a:p>
            <a:r>
              <a:rPr lang="zh-CN" altLang="en-US" dirty="0"/>
              <a:t>貼</a:t>
            </a:r>
            <a:r>
              <a:rPr lang="zh-CN" altLang="en-US" dirty="0" smtClean="0"/>
              <a:t>近員工的生活，如孕期知識，準媽媽關愛月，形成一種公司氛圍</a:t>
            </a:r>
            <a:endParaRPr lang="en-US" altLang="zh-CN" dirty="0" smtClean="0"/>
          </a:p>
          <a:p>
            <a:r>
              <a:rPr lang="zh-CN" altLang="en-US" dirty="0" smtClean="0"/>
              <a:t>使員工的家人參與到整個</a:t>
            </a:r>
            <a:r>
              <a:rPr lang="en-US" altLang="zh-CN" dirty="0" smtClean="0"/>
              <a:t>EAP</a:t>
            </a:r>
            <a:r>
              <a:rPr lang="zh-CN" altLang="en-US" dirty="0" smtClean="0"/>
              <a:t>進程中</a:t>
            </a:r>
            <a:endParaRPr lang="en-US" altLang="zh-CN" dirty="0" smtClean="0"/>
          </a:p>
          <a:p>
            <a:endParaRPr lang="en-US" altLang="zh-CN" dirty="0"/>
          </a:p>
          <a:p>
            <a:endParaRPr lang="en-US" altLang="zh-CN" dirty="0" smtClean="0"/>
          </a:p>
          <a:p>
            <a:endParaRPr lang="en-US" altLang="zh-CN" dirty="0"/>
          </a:p>
          <a:p>
            <a:r>
              <a:rPr lang="zh-CN" altLang="en-US" dirty="0" smtClean="0"/>
              <a:t>（右圖是聯想的</a:t>
            </a:r>
            <a:r>
              <a:rPr lang="en-US" altLang="zh-CN" dirty="0" smtClean="0"/>
              <a:t>EAP</a:t>
            </a:r>
            <a:r>
              <a:rPr lang="zh-CN" altLang="en-US" dirty="0" smtClean="0"/>
              <a:t>網站上的小文章，很能拉近距離）</a:t>
            </a:r>
            <a:endParaRPr lang="zh-CN" altLang="en-US" dirty="0"/>
          </a:p>
        </p:txBody>
      </p:sp>
      <p:pic>
        <p:nvPicPr>
          <p:cNvPr id="6" name="图片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15209" y="195645"/>
            <a:ext cx="5729390" cy="1550615"/>
          </a:xfrm>
          <a:prstGeom prst="rect">
            <a:avLst/>
          </a:prstGeom>
        </p:spPr>
      </p:pic>
      <p:pic>
        <p:nvPicPr>
          <p:cNvPr id="7" name="图片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79904" y="2967612"/>
            <a:ext cx="2638095" cy="32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1640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819664" y="2219582"/>
            <a:ext cx="376469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u"/>
            </a:pPr>
            <a:r>
              <a:rPr lang="zh-CN" altLang="en-US" dirty="0" smtClean="0">
                <a:solidFill>
                  <a:prstClr val="black"/>
                </a:solidFill>
              </a:rPr>
              <a:t>世界</a:t>
            </a:r>
            <a:r>
              <a:rPr lang="en-US" altLang="zh-CN" dirty="0" smtClean="0">
                <a:solidFill>
                  <a:prstClr val="black"/>
                </a:solidFill>
              </a:rPr>
              <a:t>500</a:t>
            </a:r>
            <a:r>
              <a:rPr lang="zh-CN" altLang="en-US" dirty="0" smtClean="0">
                <a:solidFill>
                  <a:prstClr val="black"/>
                </a:solidFill>
              </a:rPr>
              <a:t>強，</a:t>
            </a:r>
            <a:r>
              <a:rPr lang="en-US" altLang="zh-CN" dirty="0" smtClean="0">
                <a:solidFill>
                  <a:prstClr val="black"/>
                </a:solidFill>
              </a:rPr>
              <a:t>2013</a:t>
            </a:r>
            <a:r>
              <a:rPr lang="zh-CN" altLang="en-US" dirty="0" smtClean="0">
                <a:solidFill>
                  <a:prstClr val="black"/>
                </a:solidFill>
              </a:rPr>
              <a:t>年世界排名</a:t>
            </a:r>
            <a:r>
              <a:rPr lang="en-US" altLang="zh-CN" dirty="0" smtClean="0">
                <a:solidFill>
                  <a:prstClr val="black"/>
                </a:solidFill>
              </a:rPr>
              <a:t>71</a:t>
            </a:r>
            <a:r>
              <a:rPr lang="zh-CN" altLang="en-US" dirty="0" smtClean="0">
                <a:solidFill>
                  <a:prstClr val="black"/>
                </a:solidFill>
              </a:rPr>
              <a:t>位</a:t>
            </a:r>
            <a:endParaRPr lang="en-US" altLang="zh-CN" dirty="0" smtClean="0">
              <a:solidFill>
                <a:prstClr val="black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u"/>
            </a:pPr>
            <a:endParaRPr lang="en-US" altLang="zh-CN" dirty="0">
              <a:solidFill>
                <a:prstClr val="black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u"/>
            </a:pPr>
            <a:r>
              <a:rPr lang="zh-CN" altLang="en-US" dirty="0" smtClean="0">
                <a:solidFill>
                  <a:prstClr val="black"/>
                </a:solidFill>
              </a:rPr>
              <a:t>全球第一的移動通信網路和客戶規模（截止</a:t>
            </a:r>
            <a:r>
              <a:rPr lang="en-US" altLang="zh-CN" dirty="0" smtClean="0">
                <a:solidFill>
                  <a:prstClr val="black"/>
                </a:solidFill>
              </a:rPr>
              <a:t>2013</a:t>
            </a:r>
            <a:r>
              <a:rPr lang="zh-CN" altLang="en-US" dirty="0" smtClean="0">
                <a:solidFill>
                  <a:prstClr val="black"/>
                </a:solidFill>
              </a:rPr>
              <a:t>年，</a:t>
            </a:r>
            <a:r>
              <a:rPr lang="en-US" altLang="zh-CN" dirty="0" smtClean="0">
                <a:solidFill>
                  <a:prstClr val="black"/>
                </a:solidFill>
              </a:rPr>
              <a:t>7.67206</a:t>
            </a:r>
            <a:r>
              <a:rPr lang="zh-CN" altLang="en-US" dirty="0" smtClean="0">
                <a:solidFill>
                  <a:prstClr val="black"/>
                </a:solidFill>
              </a:rPr>
              <a:t>億）</a:t>
            </a:r>
            <a:endParaRPr lang="en-US" altLang="zh-CN" dirty="0" smtClean="0">
              <a:solidFill>
                <a:prstClr val="black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93124" y="675503"/>
            <a:ext cx="621227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 smtClean="0">
                <a:solidFill>
                  <a:prstClr val="black"/>
                </a:solidFill>
              </a:rPr>
              <a:t>中國移動：用</a:t>
            </a:r>
            <a:r>
              <a:rPr lang="en-US" altLang="zh-CN" sz="2800" dirty="0" smtClean="0">
                <a:solidFill>
                  <a:prstClr val="black"/>
                </a:solidFill>
              </a:rPr>
              <a:t>EAP</a:t>
            </a:r>
            <a:r>
              <a:rPr lang="zh-CN" altLang="en-US" sz="2800" dirty="0" smtClean="0">
                <a:solidFill>
                  <a:prstClr val="black"/>
                </a:solidFill>
              </a:rPr>
              <a:t>開啟員工的幸福之窗</a:t>
            </a:r>
            <a:endParaRPr lang="zh-CN" altLang="en-US" sz="2800" dirty="0">
              <a:solidFill>
                <a:prstClr val="black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19664" y="1646450"/>
            <a:ext cx="136748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dirty="0">
                <a:solidFill>
                  <a:prstClr val="black"/>
                </a:solidFill>
              </a:rPr>
              <a:t>簡</a:t>
            </a:r>
            <a:r>
              <a:rPr lang="zh-CN" altLang="en-US" sz="2400" dirty="0" smtClean="0">
                <a:solidFill>
                  <a:prstClr val="black"/>
                </a:solidFill>
              </a:rPr>
              <a:t>介：</a:t>
            </a:r>
            <a:endParaRPr lang="zh-CN" altLang="en-US" sz="2400" dirty="0">
              <a:solidFill>
                <a:prstClr val="black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648840" y="1629610"/>
            <a:ext cx="8567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dirty="0" smtClean="0">
                <a:solidFill>
                  <a:prstClr val="black"/>
                </a:solidFill>
              </a:rPr>
              <a:t>背景：</a:t>
            </a:r>
            <a:endParaRPr lang="zh-CN" altLang="en-US" sz="2400" dirty="0">
              <a:solidFill>
                <a:prstClr val="black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648840" y="2219582"/>
            <a:ext cx="4344824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u"/>
            </a:pPr>
            <a:r>
              <a:rPr lang="en-US" altLang="zh-CN" dirty="0">
                <a:solidFill>
                  <a:prstClr val="black"/>
                </a:solidFill>
              </a:rPr>
              <a:t>55</a:t>
            </a:r>
            <a:r>
              <a:rPr lang="zh-CN" altLang="en-US" dirty="0">
                <a:solidFill>
                  <a:prstClr val="black"/>
                </a:solidFill>
              </a:rPr>
              <a:t>萬員工（截止</a:t>
            </a:r>
            <a:r>
              <a:rPr lang="en-US" altLang="zh-CN" dirty="0">
                <a:solidFill>
                  <a:prstClr val="black"/>
                </a:solidFill>
              </a:rPr>
              <a:t>2011</a:t>
            </a:r>
            <a:r>
              <a:rPr lang="zh-CN" altLang="en-US" dirty="0">
                <a:solidFill>
                  <a:prstClr val="black"/>
                </a:solidFill>
              </a:rPr>
              <a:t>年），數十個工作崗位</a:t>
            </a:r>
          </a:p>
          <a:p>
            <a:pPr marL="285750" indent="-285750">
              <a:buFont typeface="Wingdings" panose="05000000000000000000" pitchFamily="2" charset="2"/>
              <a:buChar char="u"/>
            </a:pPr>
            <a:endParaRPr lang="en-US" altLang="zh-CN" dirty="0">
              <a:solidFill>
                <a:prstClr val="black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u"/>
            </a:pPr>
            <a:r>
              <a:rPr lang="en-US" altLang="zh-TW" b="1" dirty="0" smtClean="0">
                <a:solidFill>
                  <a:prstClr val="black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 </a:t>
            </a:r>
            <a:r>
              <a:rPr lang="en-US" altLang="zh-TW" b="1" dirty="0" smtClean="0">
                <a:solidFill>
                  <a:srgbClr val="FF000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58</a:t>
            </a:r>
            <a:r>
              <a:rPr lang="en-US" altLang="zh-TW" b="1" dirty="0">
                <a:solidFill>
                  <a:srgbClr val="FF000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%</a:t>
            </a:r>
            <a:r>
              <a:rPr lang="zh-TW" altLang="en-US" dirty="0">
                <a:solidFill>
                  <a:prstClr val="black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的員工感受到</a:t>
            </a:r>
            <a:r>
              <a:rPr lang="zh-TW" altLang="en-US" b="1" dirty="0">
                <a:solidFill>
                  <a:srgbClr val="FF000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比較大的壓力</a:t>
            </a:r>
            <a:r>
              <a:rPr lang="zh-TW" altLang="en-US" dirty="0">
                <a:solidFill>
                  <a:prstClr val="black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；</a:t>
            </a:r>
            <a:r>
              <a:rPr lang="en-US" altLang="zh-TW" dirty="0">
                <a:solidFill>
                  <a:srgbClr val="FF000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20%</a:t>
            </a:r>
            <a:r>
              <a:rPr lang="zh-TW" altLang="en-US" dirty="0">
                <a:solidFill>
                  <a:prstClr val="black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以上的員工處於</a:t>
            </a:r>
            <a:r>
              <a:rPr lang="zh-TW" altLang="en-US" b="1" dirty="0">
                <a:solidFill>
                  <a:srgbClr val="FF000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職業枯竭狀態</a:t>
            </a:r>
            <a:r>
              <a:rPr lang="zh-TW" altLang="en-US" dirty="0">
                <a:solidFill>
                  <a:prstClr val="black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；</a:t>
            </a:r>
            <a:r>
              <a:rPr lang="en-US" altLang="zh-TW" b="1" dirty="0">
                <a:solidFill>
                  <a:srgbClr val="FF000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10%</a:t>
            </a:r>
            <a:r>
              <a:rPr lang="zh-TW" altLang="en-US" dirty="0">
                <a:solidFill>
                  <a:prstClr val="black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的員工心理</a:t>
            </a:r>
            <a:r>
              <a:rPr lang="zh-TW" altLang="en-US" b="1" dirty="0">
                <a:solidFill>
                  <a:srgbClr val="FF000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幸福感不高</a:t>
            </a:r>
            <a:r>
              <a:rPr lang="zh-TW" altLang="en-US" dirty="0">
                <a:solidFill>
                  <a:prstClr val="black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；</a:t>
            </a:r>
            <a:r>
              <a:rPr lang="en-US" altLang="zh-TW" b="1" dirty="0">
                <a:solidFill>
                  <a:srgbClr val="FF000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17%</a:t>
            </a:r>
            <a:r>
              <a:rPr lang="zh-TW" altLang="en-US" dirty="0">
                <a:solidFill>
                  <a:prstClr val="black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的員工身體</a:t>
            </a:r>
            <a:r>
              <a:rPr lang="zh-TW" altLang="en-US" b="1" dirty="0">
                <a:solidFill>
                  <a:srgbClr val="FF000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幸福感比較低</a:t>
            </a:r>
            <a:r>
              <a:rPr lang="zh-TW" altLang="en-US" dirty="0">
                <a:solidFill>
                  <a:prstClr val="black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（</a:t>
            </a:r>
            <a:r>
              <a:rPr lang="en-US" altLang="zh-TW" dirty="0">
                <a:solidFill>
                  <a:prstClr val="black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2008</a:t>
            </a:r>
            <a:r>
              <a:rPr lang="zh-TW" altLang="en-US" dirty="0">
                <a:solidFill>
                  <a:prstClr val="black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年</a:t>
            </a:r>
            <a:r>
              <a:rPr lang="zh-TW" altLang="en-US" dirty="0" smtClean="0">
                <a:solidFill>
                  <a:prstClr val="black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）</a:t>
            </a:r>
            <a:endParaRPr lang="en-US" altLang="zh-TW" dirty="0" smtClean="0">
              <a:solidFill>
                <a:prstClr val="black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pPr marL="285750" indent="-285750">
              <a:buFont typeface="Wingdings" panose="05000000000000000000" pitchFamily="2" charset="2"/>
              <a:buChar char="u"/>
            </a:pPr>
            <a:endParaRPr lang="en-US" altLang="zh-CN" dirty="0">
              <a:solidFill>
                <a:prstClr val="black"/>
              </a:solidFill>
              <a:latin typeface="华文楷体" panose="02010600040101010101" pitchFamily="2" charset="-122"/>
            </a:endParaRPr>
          </a:p>
          <a:p>
            <a:pPr marL="285750" indent="-285750">
              <a:buFont typeface="Wingdings" panose="05000000000000000000" pitchFamily="2" charset="2"/>
              <a:buChar char="u"/>
            </a:pPr>
            <a:r>
              <a:rPr lang="zh-CN" altLang="en-US" dirty="0">
                <a:solidFill>
                  <a:prstClr val="black"/>
                </a:solidFill>
                <a:latin typeface="华文楷体" panose="02010600040101010101" pitchFamily="2" charset="-122"/>
              </a:rPr>
              <a:t>大</a:t>
            </a:r>
            <a:r>
              <a:rPr lang="zh-CN" altLang="en-US" dirty="0" smtClean="0">
                <a:solidFill>
                  <a:prstClr val="black"/>
                </a:solidFill>
                <a:latin typeface="华文楷体" panose="02010600040101010101" pitchFamily="2" charset="-122"/>
              </a:rPr>
              <a:t>陸</a:t>
            </a:r>
            <a:r>
              <a:rPr lang="zh-CN" altLang="en-US" dirty="0" smtClean="0">
                <a:solidFill>
                  <a:prstClr val="black"/>
                </a:solidFill>
                <a:latin typeface="华文楷体" panose="02010600040101010101" pitchFamily="2" charset="-122"/>
              </a:rPr>
              <a:t>心理產業不</a:t>
            </a:r>
            <a:r>
              <a:rPr lang="zh-CN" altLang="en-US" dirty="0" smtClean="0">
                <a:solidFill>
                  <a:prstClr val="black"/>
                </a:solidFill>
                <a:latin typeface="华文楷体" panose="02010600040101010101" pitchFamily="2" charset="-122"/>
              </a:rPr>
              <a:t>成熟，缺乏專業支持</a:t>
            </a:r>
            <a:endParaRPr lang="en-US" altLang="zh-CN" dirty="0">
              <a:solidFill>
                <a:prstClr val="black"/>
              </a:solidFill>
              <a:latin typeface="华文楷体" panose="0201060004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345270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740059" y="737024"/>
            <a:ext cx="21164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smtClean="0">
                <a:solidFill>
                  <a:prstClr val="black"/>
                </a:solidFill>
              </a:rPr>
              <a:t>EAP</a:t>
            </a:r>
            <a:r>
              <a:rPr lang="zh-CN" altLang="en-US" sz="2400" dirty="0">
                <a:solidFill>
                  <a:prstClr val="black"/>
                </a:solidFill>
              </a:rPr>
              <a:t>解</a:t>
            </a:r>
            <a:r>
              <a:rPr lang="zh-CN" altLang="en-US" sz="2400" dirty="0" smtClean="0">
                <a:solidFill>
                  <a:prstClr val="black"/>
                </a:solidFill>
              </a:rPr>
              <a:t>決</a:t>
            </a:r>
            <a:r>
              <a:rPr lang="zh-CN" altLang="en-US" sz="2400" dirty="0" smtClean="0">
                <a:solidFill>
                  <a:prstClr val="black"/>
                </a:solidFill>
              </a:rPr>
              <a:t>方案：</a:t>
            </a:r>
            <a:endParaRPr lang="zh-CN" altLang="en-US" sz="2400" dirty="0">
              <a:solidFill>
                <a:prstClr val="black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809184" y="1716580"/>
            <a:ext cx="5259861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u"/>
            </a:pPr>
            <a:r>
              <a:rPr lang="zh-CN" altLang="en-US" dirty="0" smtClean="0">
                <a:solidFill>
                  <a:prstClr val="black"/>
                </a:solidFill>
              </a:rPr>
              <a:t>北京移動：“三位一體的愛心之旅”</a:t>
            </a:r>
            <a:endParaRPr lang="en-US" altLang="zh-CN" dirty="0" smtClean="0">
              <a:solidFill>
                <a:prstClr val="black"/>
              </a:solidFill>
            </a:endParaRP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zh-CN" altLang="en-US" dirty="0">
                <a:solidFill>
                  <a:prstClr val="black"/>
                </a:solidFill>
              </a:rPr>
              <a:t>員</a:t>
            </a:r>
            <a:r>
              <a:rPr lang="zh-CN" altLang="en-US" dirty="0" smtClean="0">
                <a:solidFill>
                  <a:prstClr val="black"/>
                </a:solidFill>
              </a:rPr>
              <a:t>工心理契約管理：提升員工對企業的心理認同感</a:t>
            </a:r>
            <a:r>
              <a:rPr lang="en-US" altLang="zh-CN" dirty="0" smtClean="0">
                <a:solidFill>
                  <a:prstClr val="black"/>
                </a:solidFill>
              </a:rPr>
              <a:t>——</a:t>
            </a:r>
            <a:r>
              <a:rPr lang="zh-CN" altLang="en-US" dirty="0" smtClean="0">
                <a:solidFill>
                  <a:prstClr val="black"/>
                </a:solidFill>
              </a:rPr>
              <a:t>調查得到員工最關心的問題：薪酬公平，集中力量解決</a:t>
            </a:r>
            <a:endParaRPr lang="en-US" altLang="zh-CN" dirty="0" smtClean="0">
              <a:solidFill>
                <a:prstClr val="black"/>
              </a:solidFill>
            </a:endParaRP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zh-CN" altLang="en-US" dirty="0" smtClean="0">
                <a:solidFill>
                  <a:prstClr val="black"/>
                </a:solidFill>
              </a:rPr>
              <a:t>員工心智模式提升：增強員工心理素質，以樂觀的心態面對工作與生活</a:t>
            </a:r>
            <a:r>
              <a:rPr lang="en-US" altLang="zh-CN" dirty="0" smtClean="0">
                <a:solidFill>
                  <a:prstClr val="black"/>
                </a:solidFill>
              </a:rPr>
              <a:t>——</a:t>
            </a:r>
            <a:r>
              <a:rPr lang="zh-CN" altLang="en-US" dirty="0" smtClean="0">
                <a:solidFill>
                  <a:prstClr val="black"/>
                </a:solidFill>
              </a:rPr>
              <a:t>開展“快樂故事”、“快樂分享會”、“快樂大講壇”千余場，讓員工樂在其中，受益於其中</a:t>
            </a:r>
            <a:endParaRPr lang="en-US" altLang="zh-CN" dirty="0" smtClean="0">
              <a:solidFill>
                <a:prstClr val="black"/>
              </a:solidFill>
            </a:endParaRP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zh-CN" altLang="en-US" dirty="0" smtClean="0">
                <a:solidFill>
                  <a:prstClr val="black"/>
                </a:solidFill>
              </a:rPr>
              <a:t>員工心理健康管理：傳統意義上的</a:t>
            </a:r>
            <a:r>
              <a:rPr lang="en-US" altLang="zh-CN" dirty="0" smtClean="0">
                <a:solidFill>
                  <a:prstClr val="black"/>
                </a:solidFill>
              </a:rPr>
              <a:t>EAP</a:t>
            </a:r>
            <a:r>
              <a:rPr lang="zh-CN" altLang="en-US" dirty="0" smtClean="0">
                <a:solidFill>
                  <a:prstClr val="black"/>
                </a:solidFill>
              </a:rPr>
              <a:t>，設置專項心理咨詢部門，解決員工心理問題</a:t>
            </a:r>
            <a:endParaRPr lang="en-US" altLang="zh-CN" dirty="0" smtClean="0">
              <a:solidFill>
                <a:prstClr val="black"/>
              </a:solidFill>
            </a:endParaRPr>
          </a:p>
          <a:p>
            <a:pPr lvl="1"/>
            <a:r>
              <a:rPr lang="zh-CN" altLang="en-US" dirty="0">
                <a:solidFill>
                  <a:prstClr val="black"/>
                </a:solidFill>
              </a:rPr>
              <a:t>小</a:t>
            </a:r>
            <a:r>
              <a:rPr lang="zh-CN" altLang="en-US" dirty="0" smtClean="0">
                <a:solidFill>
                  <a:prstClr val="black"/>
                </a:solidFill>
              </a:rPr>
              <a:t>結：預防為主，走在前面的“心理醫生”</a:t>
            </a:r>
            <a:endParaRPr lang="en-US" altLang="zh-CN" dirty="0" smtClean="0">
              <a:solidFill>
                <a:prstClr val="black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683476" y="1198689"/>
            <a:ext cx="5259861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u"/>
            </a:pPr>
            <a:r>
              <a:rPr lang="zh-CN" altLang="en-US" dirty="0" smtClean="0">
                <a:solidFill>
                  <a:prstClr val="black"/>
                </a:solidFill>
              </a:rPr>
              <a:t>上海移動：職場樂活法則</a:t>
            </a:r>
            <a:endParaRPr lang="en-US" altLang="zh-CN" dirty="0" smtClean="0">
              <a:solidFill>
                <a:prstClr val="black"/>
              </a:solidFill>
            </a:endParaRP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zh-CN" altLang="en-US" dirty="0" smtClean="0">
                <a:solidFill>
                  <a:prstClr val="black"/>
                </a:solidFill>
              </a:rPr>
              <a:t>發放</a:t>
            </a:r>
            <a:r>
              <a:rPr lang="en-US" altLang="zh-CN" dirty="0" smtClean="0">
                <a:solidFill>
                  <a:prstClr val="black"/>
                </a:solidFill>
              </a:rPr>
              <a:t>《</a:t>
            </a:r>
            <a:r>
              <a:rPr lang="zh-CN" altLang="en-US" dirty="0" smtClean="0">
                <a:solidFill>
                  <a:prstClr val="black"/>
                </a:solidFill>
              </a:rPr>
              <a:t>員工心理支持行動指南</a:t>
            </a:r>
            <a:r>
              <a:rPr lang="en-US" altLang="zh-CN" dirty="0" smtClean="0">
                <a:solidFill>
                  <a:prstClr val="black"/>
                </a:solidFill>
              </a:rPr>
              <a:t>》</a:t>
            </a:r>
            <a:r>
              <a:rPr lang="zh-CN" altLang="en-US" dirty="0" smtClean="0">
                <a:solidFill>
                  <a:prstClr val="black"/>
                </a:solidFill>
              </a:rPr>
              <a:t>，改變員工認為“向心理輔導員尋求幫助是很難堪的事情”的想法</a:t>
            </a:r>
            <a:endParaRPr lang="en-US" altLang="zh-CN" dirty="0" smtClean="0">
              <a:solidFill>
                <a:prstClr val="black"/>
              </a:solidFill>
            </a:endParaRP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zh-CN" altLang="en-US" dirty="0" smtClean="0">
                <a:solidFill>
                  <a:prstClr val="black"/>
                </a:solidFill>
              </a:rPr>
              <a:t>在基層開設音樂吧，舒緩員工壓力；號召員工開展“每日三操”，撐起員工的“健康傘”</a:t>
            </a:r>
            <a:endParaRPr lang="en-US" altLang="zh-CN" dirty="0" smtClean="0">
              <a:solidFill>
                <a:prstClr val="black"/>
              </a:solidFill>
            </a:endParaRP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zh-CN" altLang="en-US" dirty="0">
                <a:solidFill>
                  <a:prstClr val="black"/>
                </a:solidFill>
              </a:rPr>
              <a:t>客</a:t>
            </a:r>
            <a:r>
              <a:rPr lang="zh-CN" altLang="en-US" dirty="0" smtClean="0">
                <a:solidFill>
                  <a:prstClr val="black"/>
                </a:solidFill>
              </a:rPr>
              <a:t>服中心：為每位員工配備人體工學座椅，緩解員工的工作疲勞</a:t>
            </a:r>
            <a:endParaRPr lang="en-US" altLang="zh-CN" dirty="0" smtClean="0">
              <a:solidFill>
                <a:prstClr val="black"/>
              </a:solidFill>
            </a:endParaRPr>
          </a:p>
          <a:p>
            <a:pPr lvl="1"/>
            <a:r>
              <a:rPr lang="en-US" altLang="zh-CN" dirty="0">
                <a:solidFill>
                  <a:prstClr val="black"/>
                </a:solidFill>
              </a:rPr>
              <a:t> </a:t>
            </a:r>
            <a:r>
              <a:rPr lang="en-US" altLang="zh-CN" dirty="0" smtClean="0">
                <a:solidFill>
                  <a:prstClr val="black"/>
                </a:solidFill>
              </a:rPr>
              <a:t>     </a:t>
            </a:r>
            <a:r>
              <a:rPr lang="zh-CN" altLang="en-US" dirty="0" smtClean="0">
                <a:solidFill>
                  <a:prstClr val="black"/>
                </a:solidFill>
              </a:rPr>
              <a:t>小結：讓員工從內心熱愛工作與生活</a:t>
            </a:r>
            <a:endParaRPr lang="en-US" altLang="zh-CN" dirty="0" smtClean="0">
              <a:solidFill>
                <a:prstClr val="black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683476" y="4615009"/>
            <a:ext cx="5259861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u"/>
            </a:pPr>
            <a:r>
              <a:rPr lang="zh-CN" altLang="en-US" dirty="0" smtClean="0">
                <a:solidFill>
                  <a:prstClr val="black"/>
                </a:solidFill>
              </a:rPr>
              <a:t>佛山移動：和諧。心。跨越</a:t>
            </a:r>
            <a:endParaRPr lang="en-US" altLang="zh-CN" dirty="0" smtClean="0">
              <a:solidFill>
                <a:prstClr val="black"/>
              </a:solidFill>
            </a:endParaRP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zh-CN" altLang="en-US" dirty="0" smtClean="0">
                <a:solidFill>
                  <a:prstClr val="black"/>
                </a:solidFill>
              </a:rPr>
              <a:t>專題培訓、多種形式的心理咨詢活動、</a:t>
            </a:r>
            <a:r>
              <a:rPr lang="en-US" altLang="zh-CN" dirty="0" smtClean="0">
                <a:solidFill>
                  <a:prstClr val="black"/>
                </a:solidFill>
              </a:rPr>
              <a:t>24</a:t>
            </a:r>
            <a:r>
              <a:rPr lang="zh-CN" altLang="en-US" dirty="0" smtClean="0">
                <a:solidFill>
                  <a:prstClr val="black"/>
                </a:solidFill>
              </a:rPr>
              <a:t>小時危機干預熱線</a:t>
            </a:r>
            <a:endParaRPr lang="en-US" altLang="zh-CN" dirty="0" smtClean="0">
              <a:solidFill>
                <a:prstClr val="black"/>
              </a:solidFill>
            </a:endParaRP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zh-CN" altLang="en-US" dirty="0" smtClean="0">
                <a:solidFill>
                  <a:prstClr val="black"/>
                </a:solidFill>
              </a:rPr>
              <a:t>為解決員工的“考試焦慮”，調整管理制度和考核辦法</a:t>
            </a:r>
            <a:endParaRPr lang="en-US" altLang="zh-CN" dirty="0" smtClean="0">
              <a:solidFill>
                <a:prstClr val="black"/>
              </a:solidFill>
            </a:endParaRPr>
          </a:p>
          <a:p>
            <a:pPr marL="742950" lvl="1" indent="-285750">
              <a:buFont typeface="Wingdings" panose="05000000000000000000" pitchFamily="2" charset="2"/>
              <a:buChar char="Ø"/>
            </a:pPr>
            <a:endParaRPr lang="en-US" altLang="zh-CN" dirty="0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2073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TM03457496[[fn=视差]]</Template>
  <TotalTime>160</TotalTime>
  <Words>1966</Words>
  <Application>Microsoft Office PowerPoint</Application>
  <PresentationFormat>Widescreen</PresentationFormat>
  <Paragraphs>107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8" baseType="lpstr">
      <vt:lpstr>华文楷体</vt:lpstr>
      <vt:lpstr>宋体</vt:lpstr>
      <vt:lpstr>Arial</vt:lpstr>
      <vt:lpstr>Calibri</vt:lpstr>
      <vt:lpstr>Calibri Light</vt:lpstr>
      <vt:lpstr>Wingdings</vt:lpstr>
      <vt:lpstr>Office 主题</vt:lpstr>
      <vt:lpstr>1_Office 主题</vt:lpstr>
      <vt:lpstr>EAP案例分析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Adam xls</dc:creator>
  <cp:lastModifiedBy>Eitima</cp:lastModifiedBy>
  <cp:revision>23</cp:revision>
  <dcterms:created xsi:type="dcterms:W3CDTF">2016-04-05T10:08:39Z</dcterms:created>
  <dcterms:modified xsi:type="dcterms:W3CDTF">2016-04-05T14:04:34Z</dcterms:modified>
</cp:coreProperties>
</file>