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331" r:id="rId2"/>
    <p:sldId id="332" r:id="rId3"/>
    <p:sldId id="406" r:id="rId4"/>
    <p:sldId id="407" r:id="rId5"/>
    <p:sldId id="408" r:id="rId6"/>
    <p:sldId id="409" r:id="rId7"/>
    <p:sldId id="360" r:id="rId8"/>
    <p:sldId id="371" r:id="rId9"/>
    <p:sldId id="378" r:id="rId10"/>
    <p:sldId id="383" r:id="rId11"/>
    <p:sldId id="374" r:id="rId12"/>
    <p:sldId id="377" r:id="rId13"/>
    <p:sldId id="372" r:id="rId14"/>
    <p:sldId id="379" r:id="rId15"/>
    <p:sldId id="380" r:id="rId16"/>
    <p:sldId id="373" r:id="rId17"/>
    <p:sldId id="381" r:id="rId18"/>
    <p:sldId id="376" r:id="rId19"/>
    <p:sldId id="382" r:id="rId20"/>
    <p:sldId id="369" r:id="rId21"/>
    <p:sldId id="370" r:id="rId22"/>
    <p:sldId id="333" r:id="rId23"/>
    <p:sldId id="334" r:id="rId24"/>
    <p:sldId id="335"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350" r:id="rId39"/>
    <p:sldId id="351" r:id="rId40"/>
    <p:sldId id="352" r:id="rId41"/>
    <p:sldId id="353" r:id="rId42"/>
    <p:sldId id="354" r:id="rId43"/>
    <p:sldId id="355" r:id="rId44"/>
    <p:sldId id="356" r:id="rId45"/>
    <p:sldId id="357" r:id="rId46"/>
    <p:sldId id="358" r:id="rId47"/>
    <p:sldId id="359"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84" r:id="rId68"/>
    <p:sldId id="385" r:id="rId69"/>
    <p:sldId id="411" r:id="rId70"/>
    <p:sldId id="412" r:id="rId71"/>
    <p:sldId id="413" r:id="rId72"/>
    <p:sldId id="414" r:id="rId73"/>
    <p:sldId id="415" r:id="rId74"/>
    <p:sldId id="416" r:id="rId75"/>
    <p:sldId id="417" r:id="rId76"/>
    <p:sldId id="418" r:id="rId77"/>
    <p:sldId id="419" r:id="rId78"/>
    <p:sldId id="420" r:id="rId79"/>
    <p:sldId id="421" r:id="rId80"/>
    <p:sldId id="422" r:id="rId81"/>
    <p:sldId id="423" r:id="rId82"/>
    <p:sldId id="424" r:id="rId83"/>
    <p:sldId id="425" r:id="rId84"/>
    <p:sldId id="426" r:id="rId85"/>
    <p:sldId id="386" r:id="rId86"/>
    <p:sldId id="387" r:id="rId87"/>
    <p:sldId id="388" r:id="rId88"/>
    <p:sldId id="389" r:id="rId89"/>
    <p:sldId id="361" r:id="rId90"/>
    <p:sldId id="362" r:id="rId91"/>
    <p:sldId id="363" r:id="rId92"/>
    <p:sldId id="364" r:id="rId93"/>
    <p:sldId id="365" r:id="rId94"/>
    <p:sldId id="366" r:id="rId95"/>
    <p:sldId id="367" r:id="rId96"/>
    <p:sldId id="368" r:id="rId97"/>
    <p:sldId id="410" r:id="rId9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8" d="100"/>
          <a:sy n="118" d="100"/>
        </p:scale>
        <p:origin x="2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34C235-F1FB-4371-BFCD-41557659A90F}"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zh-TW" altLang="en-US"/>
        </a:p>
      </dgm:t>
    </dgm:pt>
    <dgm:pt modelId="{5B1A16BF-07DD-4BD0-BBBA-42D766F012ED}">
      <dgm:prSet phldrT="[文字]"/>
      <dgm:spPr/>
      <dgm:t>
        <a:bodyPr/>
        <a:lstStyle/>
        <a:p>
          <a:r>
            <a:rPr lang="en-US" altLang="zh-CN" i="1" dirty="0" smtClean="0"/>
            <a:t>NTHU main gate</a:t>
          </a:r>
          <a:endParaRPr lang="zh-TW" altLang="en-US" dirty="0"/>
        </a:p>
      </dgm:t>
    </dgm:pt>
    <dgm:pt modelId="{50BDF3AB-0610-43C5-869A-C93033EEA009}" type="parTrans" cxnId="{C6D02731-DB1B-4C6B-BA3E-5D2CD7032012}">
      <dgm:prSet/>
      <dgm:spPr/>
      <dgm:t>
        <a:bodyPr/>
        <a:lstStyle/>
        <a:p>
          <a:endParaRPr lang="zh-TW" altLang="en-US"/>
        </a:p>
      </dgm:t>
    </dgm:pt>
    <dgm:pt modelId="{43DE03A3-3AE7-43E3-8F86-8593C2E28C07}" type="sibTrans" cxnId="{C6D02731-DB1B-4C6B-BA3E-5D2CD7032012}">
      <dgm:prSet/>
      <dgm:spPr/>
      <dgm:t>
        <a:bodyPr/>
        <a:lstStyle/>
        <a:p>
          <a:endParaRPr lang="zh-TW" altLang="en-US"/>
        </a:p>
      </dgm:t>
    </dgm:pt>
    <dgm:pt modelId="{B0BEA90A-BD05-400B-B083-24B72B88F725}">
      <dgm:prSet phldrT="[文字]"/>
      <dgm:spPr/>
      <dgm:t>
        <a:bodyPr/>
        <a:lstStyle/>
        <a:p>
          <a:r>
            <a:rPr lang="en-US" altLang="zh-CN" i="1" dirty="0" smtClean="0"/>
            <a:t>Hsinchu Railway Station</a:t>
          </a:r>
          <a:endParaRPr lang="zh-TW" altLang="en-US" dirty="0"/>
        </a:p>
      </dgm:t>
    </dgm:pt>
    <dgm:pt modelId="{D21236D9-1F51-49B9-ACBB-2462989D83DF}" type="parTrans" cxnId="{C6130FD7-F4A8-4D83-AAEA-C087FA5CFA71}">
      <dgm:prSet/>
      <dgm:spPr/>
      <dgm:t>
        <a:bodyPr/>
        <a:lstStyle/>
        <a:p>
          <a:endParaRPr lang="zh-TW" altLang="en-US"/>
        </a:p>
      </dgm:t>
    </dgm:pt>
    <dgm:pt modelId="{4013F5A2-B8DA-46C6-AA3F-0B6AB7DB1679}" type="sibTrans" cxnId="{C6130FD7-F4A8-4D83-AAEA-C087FA5CFA71}">
      <dgm:prSet/>
      <dgm:spPr/>
      <dgm:t>
        <a:bodyPr/>
        <a:lstStyle/>
        <a:p>
          <a:endParaRPr lang="zh-TW" altLang="en-US"/>
        </a:p>
      </dgm:t>
    </dgm:pt>
    <dgm:pt modelId="{E17A1A77-A898-4458-9C5F-8F9478BE5180}">
      <dgm:prSet phldrT="[文字]"/>
      <dgm:spPr/>
      <dgm:t>
        <a:bodyPr/>
        <a:lstStyle/>
        <a:p>
          <a:r>
            <a:rPr lang="en-US" altLang="zh-CN" dirty="0" err="1" smtClean="0">
              <a:ln w="0"/>
              <a:effectLst>
                <a:outerShdw blurRad="38100" dist="19050" dir="2700000" algn="tl" rotWithShape="0">
                  <a:schemeClr val="dk1">
                    <a:alpha val="40000"/>
                  </a:schemeClr>
                </a:outerShdw>
              </a:effectLst>
            </a:rPr>
            <a:t>Neiwan</a:t>
          </a:r>
          <a:r>
            <a:rPr lang="zh-TW" altLang="en-US" dirty="0" smtClean="0">
              <a:ln w="0"/>
              <a:effectLst>
                <a:outerShdw blurRad="38100" dist="19050" dir="2700000" algn="tl" rotWithShape="0">
                  <a:schemeClr val="dk1">
                    <a:alpha val="40000"/>
                  </a:schemeClr>
                </a:outerShdw>
              </a:effectLst>
            </a:rPr>
            <a:t> </a:t>
          </a:r>
          <a:r>
            <a:rPr lang="en-US" altLang="zh-CN" i="1" dirty="0" smtClean="0"/>
            <a:t>Railway Station</a:t>
          </a:r>
          <a:r>
            <a:rPr lang="en-US" altLang="zh-CN" dirty="0" smtClean="0">
              <a:ln w="0"/>
              <a:effectLst>
                <a:outerShdw blurRad="38100" dist="19050" dir="2700000" algn="tl" rotWithShape="0">
                  <a:schemeClr val="dk1">
                    <a:alpha val="40000"/>
                  </a:schemeClr>
                </a:outerShdw>
              </a:effectLst>
            </a:rPr>
            <a:t> </a:t>
          </a:r>
          <a:endParaRPr lang="zh-TW" altLang="en-US" dirty="0"/>
        </a:p>
      </dgm:t>
    </dgm:pt>
    <dgm:pt modelId="{1E794500-22A7-45ED-9860-A87E3C6F0A37}" type="parTrans" cxnId="{8A525EE8-6BBC-4201-B185-26B79B525DAA}">
      <dgm:prSet/>
      <dgm:spPr/>
      <dgm:t>
        <a:bodyPr/>
        <a:lstStyle/>
        <a:p>
          <a:endParaRPr lang="zh-TW" altLang="en-US"/>
        </a:p>
      </dgm:t>
    </dgm:pt>
    <dgm:pt modelId="{D5A50E56-9008-4695-B346-72F513D3E012}" type="sibTrans" cxnId="{8A525EE8-6BBC-4201-B185-26B79B525DAA}">
      <dgm:prSet/>
      <dgm:spPr/>
      <dgm:t>
        <a:bodyPr/>
        <a:lstStyle/>
        <a:p>
          <a:endParaRPr lang="zh-TW" altLang="en-US"/>
        </a:p>
      </dgm:t>
    </dgm:pt>
    <dgm:pt modelId="{C5A803A9-485C-4F90-8566-7BF5E720A49F}">
      <dgm:prSet phldrT="[文字]"/>
      <dgm:spPr/>
      <dgm:t>
        <a:bodyPr/>
        <a:lstStyle/>
        <a:p>
          <a:r>
            <a:rPr lang="en-US" altLang="zh-CN" dirty="0" err="1" smtClean="0">
              <a:ln w="0"/>
              <a:effectLst>
                <a:outerShdw blurRad="38100" dist="19050" dir="2700000" algn="tl" rotWithShape="0">
                  <a:schemeClr val="dk1">
                    <a:alpha val="40000"/>
                  </a:schemeClr>
                </a:outerShdw>
              </a:effectLst>
            </a:rPr>
            <a:t>Neiwan</a:t>
          </a:r>
          <a:r>
            <a:rPr lang="zh-TW" altLang="en-US" dirty="0" smtClean="0">
              <a:ln w="0"/>
              <a:effectLst>
                <a:outerShdw blurRad="38100" dist="19050" dir="2700000" algn="tl" rotWithShape="0">
                  <a:schemeClr val="dk1">
                    <a:alpha val="40000"/>
                  </a:schemeClr>
                </a:outerShdw>
              </a:effectLst>
            </a:rPr>
            <a:t> </a:t>
          </a:r>
          <a:r>
            <a:rPr lang="en-US" altLang="zh-TW" dirty="0" smtClean="0">
              <a:ln w="0"/>
              <a:effectLst>
                <a:outerShdw blurRad="38100" dist="19050" dir="2700000" algn="tl" rotWithShape="0">
                  <a:schemeClr val="dk1">
                    <a:alpha val="40000"/>
                  </a:schemeClr>
                </a:outerShdw>
              </a:effectLst>
            </a:rPr>
            <a:t>bridge</a:t>
          </a:r>
          <a:endParaRPr lang="zh-TW" altLang="en-US" dirty="0"/>
        </a:p>
      </dgm:t>
    </dgm:pt>
    <dgm:pt modelId="{524E3016-4307-445D-899C-1BA8D3AD36F9}" type="parTrans" cxnId="{69BC4E7E-5DDE-4FFD-8FB0-9297EF66F852}">
      <dgm:prSet/>
      <dgm:spPr/>
      <dgm:t>
        <a:bodyPr/>
        <a:lstStyle/>
        <a:p>
          <a:endParaRPr lang="zh-TW" altLang="en-US"/>
        </a:p>
      </dgm:t>
    </dgm:pt>
    <dgm:pt modelId="{5DE316E1-F036-47AE-87EA-60C234340814}" type="sibTrans" cxnId="{69BC4E7E-5DDE-4FFD-8FB0-9297EF66F852}">
      <dgm:prSet/>
      <dgm:spPr/>
      <dgm:t>
        <a:bodyPr/>
        <a:lstStyle/>
        <a:p>
          <a:endParaRPr lang="zh-TW" altLang="en-US"/>
        </a:p>
      </dgm:t>
    </dgm:pt>
    <dgm:pt modelId="{8C44DE00-BCDA-4D52-A161-B42505F5478E}">
      <dgm:prSet phldrT="[文字]"/>
      <dgm:spPr/>
      <dgm:t>
        <a:bodyPr/>
        <a:lstStyle/>
        <a:p>
          <a:r>
            <a:rPr lang="en-US" altLang="zh-CN" dirty="0" err="1" smtClean="0">
              <a:ln w="0"/>
              <a:effectLst>
                <a:outerShdw blurRad="38100" dist="19050" dir="2700000" algn="tl" rotWithShape="0">
                  <a:schemeClr val="dk1">
                    <a:alpha val="40000"/>
                  </a:schemeClr>
                </a:outerShdw>
              </a:effectLst>
            </a:rPr>
            <a:t>Neiwan</a:t>
          </a:r>
          <a:r>
            <a:rPr lang="en-US" altLang="zh-CN" dirty="0" smtClean="0">
              <a:ln w="0"/>
              <a:effectLst>
                <a:outerShdw blurRad="38100" dist="19050" dir="2700000" algn="tl" rotWithShape="0">
                  <a:schemeClr val="dk1">
                    <a:alpha val="40000"/>
                  </a:schemeClr>
                </a:outerShdw>
              </a:effectLst>
            </a:rPr>
            <a:t> opera</a:t>
          </a:r>
          <a:endParaRPr lang="zh-TW" altLang="en-US" dirty="0"/>
        </a:p>
      </dgm:t>
    </dgm:pt>
    <dgm:pt modelId="{57853A38-F2BD-4835-A3F2-18AC409B9CFB}" type="parTrans" cxnId="{E2715A16-EB80-45DD-BAF7-3F68B7521B41}">
      <dgm:prSet/>
      <dgm:spPr/>
      <dgm:t>
        <a:bodyPr/>
        <a:lstStyle/>
        <a:p>
          <a:endParaRPr lang="zh-TW" altLang="en-US"/>
        </a:p>
      </dgm:t>
    </dgm:pt>
    <dgm:pt modelId="{F28EDCAA-3FBA-4F87-AA45-CD513C9E6BE3}" type="sibTrans" cxnId="{E2715A16-EB80-45DD-BAF7-3F68B7521B41}">
      <dgm:prSet/>
      <dgm:spPr/>
      <dgm:t>
        <a:bodyPr/>
        <a:lstStyle/>
        <a:p>
          <a:endParaRPr lang="zh-TW" altLang="en-US"/>
        </a:p>
      </dgm:t>
    </dgm:pt>
    <dgm:pt modelId="{46CC00A8-540F-46CF-90BE-525DC9A76384}">
      <dgm:prSet phldrT="[文字]"/>
      <dgm:spPr/>
      <dgm:t>
        <a:bodyPr/>
        <a:lstStyle/>
        <a:p>
          <a:r>
            <a:rPr lang="en-US" altLang="zh-CN" dirty="0" err="1" smtClean="0">
              <a:ln w="0"/>
              <a:effectLst>
                <a:outerShdw blurRad="38100" dist="19050" dir="2700000" algn="tl" rotWithShape="0">
                  <a:schemeClr val="dk1">
                    <a:alpha val="40000"/>
                  </a:schemeClr>
                </a:outerShdw>
              </a:effectLst>
            </a:rPr>
            <a:t>Neiwan</a:t>
          </a:r>
          <a:r>
            <a:rPr lang="en-US" altLang="zh-CN" dirty="0" smtClean="0">
              <a:ln w="0"/>
              <a:effectLst>
                <a:outerShdw blurRad="38100" dist="19050" dir="2700000" algn="tl" rotWithShape="0">
                  <a:schemeClr val="dk1">
                    <a:alpha val="40000"/>
                  </a:schemeClr>
                </a:outerShdw>
              </a:effectLst>
            </a:rPr>
            <a:t> police station</a:t>
          </a:r>
          <a:endParaRPr lang="zh-TW" altLang="en-US" dirty="0"/>
        </a:p>
      </dgm:t>
    </dgm:pt>
    <dgm:pt modelId="{22194AB1-E986-4A48-A71B-18E36CDEA50A}" type="parTrans" cxnId="{BA7C4E9D-F164-45CD-805F-D2B52EE7EB5F}">
      <dgm:prSet/>
      <dgm:spPr/>
      <dgm:t>
        <a:bodyPr/>
        <a:lstStyle/>
        <a:p>
          <a:endParaRPr lang="zh-TW" altLang="en-US"/>
        </a:p>
      </dgm:t>
    </dgm:pt>
    <dgm:pt modelId="{78B8D470-782C-4CC8-89FA-0565C72736B6}" type="sibTrans" cxnId="{BA7C4E9D-F164-45CD-805F-D2B52EE7EB5F}">
      <dgm:prSet/>
      <dgm:spPr/>
      <dgm:t>
        <a:bodyPr/>
        <a:lstStyle/>
        <a:p>
          <a:endParaRPr lang="zh-TW" altLang="en-US"/>
        </a:p>
      </dgm:t>
    </dgm:pt>
    <dgm:pt modelId="{5F2F6864-07CE-4B1F-AF35-504406CF8BB4}">
      <dgm:prSet phldrT="[文字]"/>
      <dgm:spPr/>
      <dgm:t>
        <a:bodyPr/>
        <a:lstStyle/>
        <a:p>
          <a:r>
            <a:rPr lang="en-US" altLang="zh-CN" dirty="0" err="1" smtClean="0">
              <a:ln w="0"/>
              <a:effectLst>
                <a:outerShdw blurRad="38100" dist="19050" dir="2700000" algn="tl" rotWithShape="0">
                  <a:schemeClr val="dk1">
                    <a:alpha val="40000"/>
                  </a:schemeClr>
                </a:outerShdw>
              </a:effectLst>
            </a:rPr>
            <a:t>Neiwan</a:t>
          </a:r>
          <a:r>
            <a:rPr lang="zh-TW" altLang="en-US" dirty="0" smtClean="0">
              <a:ln w="0"/>
              <a:effectLst>
                <a:outerShdw blurRad="38100" dist="19050" dir="2700000" algn="tl" rotWithShape="0">
                  <a:schemeClr val="dk1">
                    <a:alpha val="40000"/>
                  </a:schemeClr>
                </a:outerShdw>
              </a:effectLst>
            </a:rPr>
            <a:t> </a:t>
          </a:r>
          <a:r>
            <a:rPr lang="en-US" altLang="zh-CN" i="1" dirty="0" smtClean="0"/>
            <a:t>Railway Station</a:t>
          </a:r>
          <a:r>
            <a:rPr lang="en-US" altLang="zh-CN" dirty="0" smtClean="0">
              <a:ln w="0"/>
              <a:effectLst>
                <a:outerShdw blurRad="38100" dist="19050" dir="2700000" algn="tl" rotWithShape="0">
                  <a:schemeClr val="dk1">
                    <a:alpha val="40000"/>
                  </a:schemeClr>
                </a:outerShdw>
              </a:effectLst>
            </a:rPr>
            <a:t> </a:t>
          </a:r>
          <a:endParaRPr lang="zh-TW" altLang="en-US" dirty="0"/>
        </a:p>
      </dgm:t>
    </dgm:pt>
    <dgm:pt modelId="{7473EF0D-0485-4A9F-AE0F-11E7A778D4A5}" type="parTrans" cxnId="{6E7C0AFE-3784-4983-8A1B-0F645036FB80}">
      <dgm:prSet/>
      <dgm:spPr/>
      <dgm:t>
        <a:bodyPr/>
        <a:lstStyle/>
        <a:p>
          <a:endParaRPr lang="zh-TW" altLang="en-US"/>
        </a:p>
      </dgm:t>
    </dgm:pt>
    <dgm:pt modelId="{893AD66F-2889-431D-AAA5-7685C9D133C7}" type="sibTrans" cxnId="{6E7C0AFE-3784-4983-8A1B-0F645036FB80}">
      <dgm:prSet/>
      <dgm:spPr/>
      <dgm:t>
        <a:bodyPr/>
        <a:lstStyle/>
        <a:p>
          <a:endParaRPr lang="zh-TW" altLang="en-US"/>
        </a:p>
      </dgm:t>
    </dgm:pt>
    <dgm:pt modelId="{F9D4CAF8-DF33-4362-B0E2-DC7F542793AE}">
      <dgm:prSet phldrT="[文字]"/>
      <dgm:spPr/>
      <dgm:t>
        <a:bodyPr/>
        <a:lstStyle/>
        <a:p>
          <a:r>
            <a:rPr lang="en-US" altLang="zh-CN" i="1" dirty="0" smtClean="0"/>
            <a:t>Hsinchu Railway Station</a:t>
          </a:r>
          <a:endParaRPr lang="zh-TW" altLang="en-US" dirty="0"/>
        </a:p>
      </dgm:t>
    </dgm:pt>
    <dgm:pt modelId="{83C12790-8310-4744-965E-7F04574BC15B}" type="parTrans" cxnId="{7761D6E5-C947-4256-944E-21F92AE3E5C9}">
      <dgm:prSet/>
      <dgm:spPr/>
      <dgm:t>
        <a:bodyPr/>
        <a:lstStyle/>
        <a:p>
          <a:endParaRPr lang="zh-TW" altLang="en-US"/>
        </a:p>
      </dgm:t>
    </dgm:pt>
    <dgm:pt modelId="{F47DC059-CFF3-4760-A15C-912C210B4F25}" type="sibTrans" cxnId="{7761D6E5-C947-4256-944E-21F92AE3E5C9}">
      <dgm:prSet/>
      <dgm:spPr/>
      <dgm:t>
        <a:bodyPr/>
        <a:lstStyle/>
        <a:p>
          <a:endParaRPr lang="zh-TW" altLang="en-US"/>
        </a:p>
      </dgm:t>
    </dgm:pt>
    <dgm:pt modelId="{FDB15CDE-1936-4A35-AA49-D99A3CCFA799}">
      <dgm:prSet phldrT="[文字]"/>
      <dgm:spPr/>
      <dgm:t>
        <a:bodyPr/>
        <a:lstStyle/>
        <a:p>
          <a:r>
            <a:rPr lang="en-US" altLang="zh-CN" i="1" smtClean="0"/>
            <a:t>NTHU main gate</a:t>
          </a:r>
          <a:endParaRPr lang="zh-TW" altLang="en-US" dirty="0"/>
        </a:p>
      </dgm:t>
    </dgm:pt>
    <dgm:pt modelId="{197EBA8D-B5B0-41B2-A9F3-241010225D64}" type="parTrans" cxnId="{D1B77191-3A21-4332-AF58-2520A59B046D}">
      <dgm:prSet/>
      <dgm:spPr/>
      <dgm:t>
        <a:bodyPr/>
        <a:lstStyle/>
        <a:p>
          <a:endParaRPr lang="zh-TW" altLang="en-US"/>
        </a:p>
      </dgm:t>
    </dgm:pt>
    <dgm:pt modelId="{DDDE9564-A029-424E-B489-09E670D427FC}" type="sibTrans" cxnId="{D1B77191-3A21-4332-AF58-2520A59B046D}">
      <dgm:prSet/>
      <dgm:spPr/>
      <dgm:t>
        <a:bodyPr/>
        <a:lstStyle/>
        <a:p>
          <a:endParaRPr lang="zh-TW" altLang="en-US"/>
        </a:p>
      </dgm:t>
    </dgm:pt>
    <dgm:pt modelId="{D45FADA6-A5FA-4198-9F30-3D78172FA984}" type="pres">
      <dgm:prSet presAssocID="{CB34C235-F1FB-4371-BFCD-41557659A90F}" presName="Name0" presStyleCnt="0">
        <dgm:presLayoutVars>
          <dgm:dir/>
          <dgm:resizeHandles/>
        </dgm:presLayoutVars>
      </dgm:prSet>
      <dgm:spPr/>
      <dgm:t>
        <a:bodyPr/>
        <a:lstStyle/>
        <a:p>
          <a:endParaRPr lang="zh-TW" altLang="en-US"/>
        </a:p>
      </dgm:t>
    </dgm:pt>
    <dgm:pt modelId="{10B07676-F258-4CF5-B170-421EC55936BB}" type="pres">
      <dgm:prSet presAssocID="{5B1A16BF-07DD-4BD0-BBBA-42D766F012ED}" presName="compNode" presStyleCnt="0"/>
      <dgm:spPr/>
    </dgm:pt>
    <dgm:pt modelId="{099FA013-1F15-4B59-A028-222D467E6F3D}" type="pres">
      <dgm:prSet presAssocID="{5B1A16BF-07DD-4BD0-BBBA-42D766F012ED}" presName="dummyConnPt" presStyleCnt="0"/>
      <dgm:spPr/>
    </dgm:pt>
    <dgm:pt modelId="{F2FB1F45-EB5A-4869-B0AB-8550DA1F80A6}" type="pres">
      <dgm:prSet presAssocID="{5B1A16BF-07DD-4BD0-BBBA-42D766F012ED}" presName="node" presStyleLbl="node1" presStyleIdx="0" presStyleCnt="9">
        <dgm:presLayoutVars>
          <dgm:bulletEnabled val="1"/>
        </dgm:presLayoutVars>
      </dgm:prSet>
      <dgm:spPr/>
      <dgm:t>
        <a:bodyPr/>
        <a:lstStyle/>
        <a:p>
          <a:endParaRPr lang="zh-TW" altLang="en-US"/>
        </a:p>
      </dgm:t>
    </dgm:pt>
    <dgm:pt modelId="{35D72ADD-C47E-41F8-9F7F-A12935CF4E53}" type="pres">
      <dgm:prSet presAssocID="{43DE03A3-3AE7-43E3-8F86-8593C2E28C07}" presName="sibTrans" presStyleLbl="bgSibTrans2D1" presStyleIdx="0" presStyleCnt="8"/>
      <dgm:spPr/>
      <dgm:t>
        <a:bodyPr/>
        <a:lstStyle/>
        <a:p>
          <a:endParaRPr lang="zh-TW" altLang="en-US"/>
        </a:p>
      </dgm:t>
    </dgm:pt>
    <dgm:pt modelId="{DC861783-7BE8-42CB-98AB-37A88C662533}" type="pres">
      <dgm:prSet presAssocID="{B0BEA90A-BD05-400B-B083-24B72B88F725}" presName="compNode" presStyleCnt="0"/>
      <dgm:spPr/>
    </dgm:pt>
    <dgm:pt modelId="{B8BEF732-F77A-4BC6-91F9-E8773FF3C91F}" type="pres">
      <dgm:prSet presAssocID="{B0BEA90A-BD05-400B-B083-24B72B88F725}" presName="dummyConnPt" presStyleCnt="0"/>
      <dgm:spPr/>
    </dgm:pt>
    <dgm:pt modelId="{D6128570-5361-4861-A0C6-2D873E0898EB}" type="pres">
      <dgm:prSet presAssocID="{B0BEA90A-BD05-400B-B083-24B72B88F725}" presName="node" presStyleLbl="node1" presStyleIdx="1" presStyleCnt="9">
        <dgm:presLayoutVars>
          <dgm:bulletEnabled val="1"/>
        </dgm:presLayoutVars>
      </dgm:prSet>
      <dgm:spPr/>
      <dgm:t>
        <a:bodyPr/>
        <a:lstStyle/>
        <a:p>
          <a:endParaRPr lang="zh-TW" altLang="en-US"/>
        </a:p>
      </dgm:t>
    </dgm:pt>
    <dgm:pt modelId="{4A75E464-40A4-4A6C-842C-4065FBD8B092}" type="pres">
      <dgm:prSet presAssocID="{4013F5A2-B8DA-46C6-AA3F-0B6AB7DB1679}" presName="sibTrans" presStyleLbl="bgSibTrans2D1" presStyleIdx="1" presStyleCnt="8"/>
      <dgm:spPr/>
      <dgm:t>
        <a:bodyPr/>
        <a:lstStyle/>
        <a:p>
          <a:endParaRPr lang="zh-TW" altLang="en-US"/>
        </a:p>
      </dgm:t>
    </dgm:pt>
    <dgm:pt modelId="{39483646-F406-4C6D-8CB5-C5EF5A79F693}" type="pres">
      <dgm:prSet presAssocID="{E17A1A77-A898-4458-9C5F-8F9478BE5180}" presName="compNode" presStyleCnt="0"/>
      <dgm:spPr/>
    </dgm:pt>
    <dgm:pt modelId="{DFBE310A-AE7D-402F-8EF5-21803BB0917E}" type="pres">
      <dgm:prSet presAssocID="{E17A1A77-A898-4458-9C5F-8F9478BE5180}" presName="dummyConnPt" presStyleCnt="0"/>
      <dgm:spPr/>
    </dgm:pt>
    <dgm:pt modelId="{1684B5CA-919D-430A-8005-ACB2E6E14EC2}" type="pres">
      <dgm:prSet presAssocID="{E17A1A77-A898-4458-9C5F-8F9478BE5180}" presName="node" presStyleLbl="node1" presStyleIdx="2" presStyleCnt="9">
        <dgm:presLayoutVars>
          <dgm:bulletEnabled val="1"/>
        </dgm:presLayoutVars>
      </dgm:prSet>
      <dgm:spPr/>
      <dgm:t>
        <a:bodyPr/>
        <a:lstStyle/>
        <a:p>
          <a:endParaRPr lang="zh-TW" altLang="en-US"/>
        </a:p>
      </dgm:t>
    </dgm:pt>
    <dgm:pt modelId="{17CC17DD-4888-46B8-A91A-F12E14D01134}" type="pres">
      <dgm:prSet presAssocID="{D5A50E56-9008-4695-B346-72F513D3E012}" presName="sibTrans" presStyleLbl="bgSibTrans2D1" presStyleIdx="2" presStyleCnt="8"/>
      <dgm:spPr/>
      <dgm:t>
        <a:bodyPr/>
        <a:lstStyle/>
        <a:p>
          <a:endParaRPr lang="zh-TW" altLang="en-US"/>
        </a:p>
      </dgm:t>
    </dgm:pt>
    <dgm:pt modelId="{CAC6E94B-62E0-443F-9D7F-C5891AD7908C}" type="pres">
      <dgm:prSet presAssocID="{C5A803A9-485C-4F90-8566-7BF5E720A49F}" presName="compNode" presStyleCnt="0"/>
      <dgm:spPr/>
    </dgm:pt>
    <dgm:pt modelId="{1D62716D-8DBF-4399-8AEC-9652A8A6148D}" type="pres">
      <dgm:prSet presAssocID="{C5A803A9-485C-4F90-8566-7BF5E720A49F}" presName="dummyConnPt" presStyleCnt="0"/>
      <dgm:spPr/>
    </dgm:pt>
    <dgm:pt modelId="{DC53FFD7-980A-4E48-85E3-5373936408F5}" type="pres">
      <dgm:prSet presAssocID="{C5A803A9-485C-4F90-8566-7BF5E720A49F}" presName="node" presStyleLbl="node1" presStyleIdx="3" presStyleCnt="9">
        <dgm:presLayoutVars>
          <dgm:bulletEnabled val="1"/>
        </dgm:presLayoutVars>
      </dgm:prSet>
      <dgm:spPr/>
      <dgm:t>
        <a:bodyPr/>
        <a:lstStyle/>
        <a:p>
          <a:endParaRPr lang="zh-TW" altLang="en-US"/>
        </a:p>
      </dgm:t>
    </dgm:pt>
    <dgm:pt modelId="{0B87FC4A-EACA-4788-A6C7-53D7D0C5E13C}" type="pres">
      <dgm:prSet presAssocID="{5DE316E1-F036-47AE-87EA-60C234340814}" presName="sibTrans" presStyleLbl="bgSibTrans2D1" presStyleIdx="3" presStyleCnt="8"/>
      <dgm:spPr/>
      <dgm:t>
        <a:bodyPr/>
        <a:lstStyle/>
        <a:p>
          <a:endParaRPr lang="zh-TW" altLang="en-US"/>
        </a:p>
      </dgm:t>
    </dgm:pt>
    <dgm:pt modelId="{07F509F6-E38B-435A-BEC2-EE190DF03A1E}" type="pres">
      <dgm:prSet presAssocID="{8C44DE00-BCDA-4D52-A161-B42505F5478E}" presName="compNode" presStyleCnt="0"/>
      <dgm:spPr/>
    </dgm:pt>
    <dgm:pt modelId="{BB664F1A-5364-4641-B739-A4A12198F1FC}" type="pres">
      <dgm:prSet presAssocID="{8C44DE00-BCDA-4D52-A161-B42505F5478E}" presName="dummyConnPt" presStyleCnt="0"/>
      <dgm:spPr/>
    </dgm:pt>
    <dgm:pt modelId="{54FF4F49-1184-4367-90A0-FE36193B153F}" type="pres">
      <dgm:prSet presAssocID="{8C44DE00-BCDA-4D52-A161-B42505F5478E}" presName="node" presStyleLbl="node1" presStyleIdx="4" presStyleCnt="9">
        <dgm:presLayoutVars>
          <dgm:bulletEnabled val="1"/>
        </dgm:presLayoutVars>
      </dgm:prSet>
      <dgm:spPr/>
      <dgm:t>
        <a:bodyPr/>
        <a:lstStyle/>
        <a:p>
          <a:endParaRPr lang="zh-TW" altLang="en-US"/>
        </a:p>
      </dgm:t>
    </dgm:pt>
    <dgm:pt modelId="{DA18045C-C89A-4F3F-A95D-650745EF86E4}" type="pres">
      <dgm:prSet presAssocID="{F28EDCAA-3FBA-4F87-AA45-CD513C9E6BE3}" presName="sibTrans" presStyleLbl="bgSibTrans2D1" presStyleIdx="4" presStyleCnt="8"/>
      <dgm:spPr/>
      <dgm:t>
        <a:bodyPr/>
        <a:lstStyle/>
        <a:p>
          <a:endParaRPr lang="zh-TW" altLang="en-US"/>
        </a:p>
      </dgm:t>
    </dgm:pt>
    <dgm:pt modelId="{6AEC6817-F0AA-4300-A1C7-376A077061FC}" type="pres">
      <dgm:prSet presAssocID="{46CC00A8-540F-46CF-90BE-525DC9A76384}" presName="compNode" presStyleCnt="0"/>
      <dgm:spPr/>
    </dgm:pt>
    <dgm:pt modelId="{39415D6C-3E7B-4307-B671-A8068A2E8935}" type="pres">
      <dgm:prSet presAssocID="{46CC00A8-540F-46CF-90BE-525DC9A76384}" presName="dummyConnPt" presStyleCnt="0"/>
      <dgm:spPr/>
    </dgm:pt>
    <dgm:pt modelId="{E06B3F87-B264-48F3-92F3-337B127402F1}" type="pres">
      <dgm:prSet presAssocID="{46CC00A8-540F-46CF-90BE-525DC9A76384}" presName="node" presStyleLbl="node1" presStyleIdx="5" presStyleCnt="9">
        <dgm:presLayoutVars>
          <dgm:bulletEnabled val="1"/>
        </dgm:presLayoutVars>
      </dgm:prSet>
      <dgm:spPr/>
      <dgm:t>
        <a:bodyPr/>
        <a:lstStyle/>
        <a:p>
          <a:endParaRPr lang="zh-TW" altLang="en-US"/>
        </a:p>
      </dgm:t>
    </dgm:pt>
    <dgm:pt modelId="{116755F3-5129-4C94-B062-2E1065BC9CD0}" type="pres">
      <dgm:prSet presAssocID="{78B8D470-782C-4CC8-89FA-0565C72736B6}" presName="sibTrans" presStyleLbl="bgSibTrans2D1" presStyleIdx="5" presStyleCnt="8"/>
      <dgm:spPr/>
      <dgm:t>
        <a:bodyPr/>
        <a:lstStyle/>
        <a:p>
          <a:endParaRPr lang="zh-TW" altLang="en-US"/>
        </a:p>
      </dgm:t>
    </dgm:pt>
    <dgm:pt modelId="{5F48700B-AC81-45C1-9D4C-A7222CFB36CE}" type="pres">
      <dgm:prSet presAssocID="{5F2F6864-07CE-4B1F-AF35-504406CF8BB4}" presName="compNode" presStyleCnt="0"/>
      <dgm:spPr/>
    </dgm:pt>
    <dgm:pt modelId="{EDB36958-9A25-4755-BC14-35FCA3735772}" type="pres">
      <dgm:prSet presAssocID="{5F2F6864-07CE-4B1F-AF35-504406CF8BB4}" presName="dummyConnPt" presStyleCnt="0"/>
      <dgm:spPr/>
    </dgm:pt>
    <dgm:pt modelId="{154CACE4-68FD-4876-AB24-B6A29CCBA4A5}" type="pres">
      <dgm:prSet presAssocID="{5F2F6864-07CE-4B1F-AF35-504406CF8BB4}" presName="node" presStyleLbl="node1" presStyleIdx="6" presStyleCnt="9">
        <dgm:presLayoutVars>
          <dgm:bulletEnabled val="1"/>
        </dgm:presLayoutVars>
      </dgm:prSet>
      <dgm:spPr/>
      <dgm:t>
        <a:bodyPr/>
        <a:lstStyle/>
        <a:p>
          <a:endParaRPr lang="zh-TW" altLang="en-US"/>
        </a:p>
      </dgm:t>
    </dgm:pt>
    <dgm:pt modelId="{F32A5246-F4DB-47BF-9255-50CF025C743B}" type="pres">
      <dgm:prSet presAssocID="{893AD66F-2889-431D-AAA5-7685C9D133C7}" presName="sibTrans" presStyleLbl="bgSibTrans2D1" presStyleIdx="6" presStyleCnt="8"/>
      <dgm:spPr/>
      <dgm:t>
        <a:bodyPr/>
        <a:lstStyle/>
        <a:p>
          <a:endParaRPr lang="zh-TW" altLang="en-US"/>
        </a:p>
      </dgm:t>
    </dgm:pt>
    <dgm:pt modelId="{AF103A2E-C1F2-4808-AF31-8AB047A953AB}" type="pres">
      <dgm:prSet presAssocID="{F9D4CAF8-DF33-4362-B0E2-DC7F542793AE}" presName="compNode" presStyleCnt="0"/>
      <dgm:spPr/>
    </dgm:pt>
    <dgm:pt modelId="{10B96C50-383C-4A7F-8E86-E596AEE9952B}" type="pres">
      <dgm:prSet presAssocID="{F9D4CAF8-DF33-4362-B0E2-DC7F542793AE}" presName="dummyConnPt" presStyleCnt="0"/>
      <dgm:spPr/>
    </dgm:pt>
    <dgm:pt modelId="{8F26912A-B7D6-44AD-A2BC-0ECD067F46C2}" type="pres">
      <dgm:prSet presAssocID="{F9D4CAF8-DF33-4362-B0E2-DC7F542793AE}" presName="node" presStyleLbl="node1" presStyleIdx="7" presStyleCnt="9">
        <dgm:presLayoutVars>
          <dgm:bulletEnabled val="1"/>
        </dgm:presLayoutVars>
      </dgm:prSet>
      <dgm:spPr/>
      <dgm:t>
        <a:bodyPr/>
        <a:lstStyle/>
        <a:p>
          <a:endParaRPr lang="zh-TW" altLang="en-US"/>
        </a:p>
      </dgm:t>
    </dgm:pt>
    <dgm:pt modelId="{9E9E61E8-CB6A-4E86-B4F1-B1DE5BD6F7CD}" type="pres">
      <dgm:prSet presAssocID="{F47DC059-CFF3-4760-A15C-912C210B4F25}" presName="sibTrans" presStyleLbl="bgSibTrans2D1" presStyleIdx="7" presStyleCnt="8"/>
      <dgm:spPr/>
      <dgm:t>
        <a:bodyPr/>
        <a:lstStyle/>
        <a:p>
          <a:endParaRPr lang="zh-TW" altLang="en-US"/>
        </a:p>
      </dgm:t>
    </dgm:pt>
    <dgm:pt modelId="{A8CBE09E-70FF-44B9-B5AB-D57B927DCC54}" type="pres">
      <dgm:prSet presAssocID="{FDB15CDE-1936-4A35-AA49-D99A3CCFA799}" presName="compNode" presStyleCnt="0"/>
      <dgm:spPr/>
    </dgm:pt>
    <dgm:pt modelId="{24028ED1-AD8D-4714-8F46-70D6C3CF8C93}" type="pres">
      <dgm:prSet presAssocID="{FDB15CDE-1936-4A35-AA49-D99A3CCFA799}" presName="dummyConnPt" presStyleCnt="0"/>
      <dgm:spPr/>
    </dgm:pt>
    <dgm:pt modelId="{CB620895-63AE-4CB8-87D6-FA6A45E46874}" type="pres">
      <dgm:prSet presAssocID="{FDB15CDE-1936-4A35-AA49-D99A3CCFA799}" presName="node" presStyleLbl="node1" presStyleIdx="8" presStyleCnt="9">
        <dgm:presLayoutVars>
          <dgm:bulletEnabled val="1"/>
        </dgm:presLayoutVars>
      </dgm:prSet>
      <dgm:spPr/>
      <dgm:t>
        <a:bodyPr/>
        <a:lstStyle/>
        <a:p>
          <a:endParaRPr lang="zh-TW" altLang="en-US"/>
        </a:p>
      </dgm:t>
    </dgm:pt>
  </dgm:ptLst>
  <dgm:cxnLst>
    <dgm:cxn modelId="{7761D6E5-C947-4256-944E-21F92AE3E5C9}" srcId="{CB34C235-F1FB-4371-BFCD-41557659A90F}" destId="{F9D4CAF8-DF33-4362-B0E2-DC7F542793AE}" srcOrd="7" destOrd="0" parTransId="{83C12790-8310-4744-965E-7F04574BC15B}" sibTransId="{F47DC059-CFF3-4760-A15C-912C210B4F25}"/>
    <dgm:cxn modelId="{53F07826-74A1-44EE-887B-F45CC931E9F0}" type="presOf" srcId="{CB34C235-F1FB-4371-BFCD-41557659A90F}" destId="{D45FADA6-A5FA-4198-9F30-3D78172FA984}" srcOrd="0" destOrd="0" presId="urn:microsoft.com/office/officeart/2005/8/layout/bProcess4"/>
    <dgm:cxn modelId="{E2715A16-EB80-45DD-BAF7-3F68B7521B41}" srcId="{CB34C235-F1FB-4371-BFCD-41557659A90F}" destId="{8C44DE00-BCDA-4D52-A161-B42505F5478E}" srcOrd="4" destOrd="0" parTransId="{57853A38-F2BD-4835-A3F2-18AC409B9CFB}" sibTransId="{F28EDCAA-3FBA-4F87-AA45-CD513C9E6BE3}"/>
    <dgm:cxn modelId="{AEFFD517-BF0D-4FB8-B9CC-BBD04F1334AC}" type="presOf" srcId="{78B8D470-782C-4CC8-89FA-0565C72736B6}" destId="{116755F3-5129-4C94-B062-2E1065BC9CD0}" srcOrd="0" destOrd="0" presId="urn:microsoft.com/office/officeart/2005/8/layout/bProcess4"/>
    <dgm:cxn modelId="{360BBE30-64BA-410D-8A5D-CFD25715C013}" type="presOf" srcId="{893AD66F-2889-431D-AAA5-7685C9D133C7}" destId="{F32A5246-F4DB-47BF-9255-50CF025C743B}" srcOrd="0" destOrd="0" presId="urn:microsoft.com/office/officeart/2005/8/layout/bProcess4"/>
    <dgm:cxn modelId="{28399358-93B5-4AEB-A38B-6A935344AE44}" type="presOf" srcId="{5B1A16BF-07DD-4BD0-BBBA-42D766F012ED}" destId="{F2FB1F45-EB5A-4869-B0AB-8550DA1F80A6}" srcOrd="0" destOrd="0" presId="urn:microsoft.com/office/officeart/2005/8/layout/bProcess4"/>
    <dgm:cxn modelId="{1FF2DA37-5D2A-4418-A2F2-9CFFEC82F19F}" type="presOf" srcId="{4013F5A2-B8DA-46C6-AA3F-0B6AB7DB1679}" destId="{4A75E464-40A4-4A6C-842C-4065FBD8B092}" srcOrd="0" destOrd="0" presId="urn:microsoft.com/office/officeart/2005/8/layout/bProcess4"/>
    <dgm:cxn modelId="{0A815675-EC89-4C11-AD4A-EB29BA7BC3C5}" type="presOf" srcId="{46CC00A8-540F-46CF-90BE-525DC9A76384}" destId="{E06B3F87-B264-48F3-92F3-337B127402F1}" srcOrd="0" destOrd="0" presId="urn:microsoft.com/office/officeart/2005/8/layout/bProcess4"/>
    <dgm:cxn modelId="{AA19768E-7E4B-4A63-AA6C-0BF5644F3BDB}" type="presOf" srcId="{FDB15CDE-1936-4A35-AA49-D99A3CCFA799}" destId="{CB620895-63AE-4CB8-87D6-FA6A45E46874}" srcOrd="0" destOrd="0" presId="urn:microsoft.com/office/officeart/2005/8/layout/bProcess4"/>
    <dgm:cxn modelId="{8A525EE8-6BBC-4201-B185-26B79B525DAA}" srcId="{CB34C235-F1FB-4371-BFCD-41557659A90F}" destId="{E17A1A77-A898-4458-9C5F-8F9478BE5180}" srcOrd="2" destOrd="0" parTransId="{1E794500-22A7-45ED-9860-A87E3C6F0A37}" sibTransId="{D5A50E56-9008-4695-B346-72F513D3E012}"/>
    <dgm:cxn modelId="{5DA9ADFB-4802-413B-A37E-7FBBE87469B6}" type="presOf" srcId="{D5A50E56-9008-4695-B346-72F513D3E012}" destId="{17CC17DD-4888-46B8-A91A-F12E14D01134}" srcOrd="0" destOrd="0" presId="urn:microsoft.com/office/officeart/2005/8/layout/bProcess4"/>
    <dgm:cxn modelId="{0C897EFD-0335-4822-A11E-9924EACEEC48}" type="presOf" srcId="{F9D4CAF8-DF33-4362-B0E2-DC7F542793AE}" destId="{8F26912A-B7D6-44AD-A2BC-0ECD067F46C2}" srcOrd="0" destOrd="0" presId="urn:microsoft.com/office/officeart/2005/8/layout/bProcess4"/>
    <dgm:cxn modelId="{716C1A84-7291-4A42-9833-334BF825971B}" type="presOf" srcId="{E17A1A77-A898-4458-9C5F-8F9478BE5180}" destId="{1684B5CA-919D-430A-8005-ACB2E6E14EC2}" srcOrd="0" destOrd="0" presId="urn:microsoft.com/office/officeart/2005/8/layout/bProcess4"/>
    <dgm:cxn modelId="{F6731FCF-1149-4E32-8345-477FC6853E6D}" type="presOf" srcId="{B0BEA90A-BD05-400B-B083-24B72B88F725}" destId="{D6128570-5361-4861-A0C6-2D873E0898EB}" srcOrd="0" destOrd="0" presId="urn:microsoft.com/office/officeart/2005/8/layout/bProcess4"/>
    <dgm:cxn modelId="{852E162A-2E27-4B29-80AC-4F45CDD46D93}" type="presOf" srcId="{8C44DE00-BCDA-4D52-A161-B42505F5478E}" destId="{54FF4F49-1184-4367-90A0-FE36193B153F}" srcOrd="0" destOrd="0" presId="urn:microsoft.com/office/officeart/2005/8/layout/bProcess4"/>
    <dgm:cxn modelId="{15404967-6AC8-4D43-AC34-53FC55E133B2}" type="presOf" srcId="{5DE316E1-F036-47AE-87EA-60C234340814}" destId="{0B87FC4A-EACA-4788-A6C7-53D7D0C5E13C}" srcOrd="0" destOrd="0" presId="urn:microsoft.com/office/officeart/2005/8/layout/bProcess4"/>
    <dgm:cxn modelId="{2221A37A-85EC-43E1-BE11-6F63BB5E87CC}" type="presOf" srcId="{C5A803A9-485C-4F90-8566-7BF5E720A49F}" destId="{DC53FFD7-980A-4E48-85E3-5373936408F5}" srcOrd="0" destOrd="0" presId="urn:microsoft.com/office/officeart/2005/8/layout/bProcess4"/>
    <dgm:cxn modelId="{BA7C4E9D-F164-45CD-805F-D2B52EE7EB5F}" srcId="{CB34C235-F1FB-4371-BFCD-41557659A90F}" destId="{46CC00A8-540F-46CF-90BE-525DC9A76384}" srcOrd="5" destOrd="0" parTransId="{22194AB1-E986-4A48-A71B-18E36CDEA50A}" sibTransId="{78B8D470-782C-4CC8-89FA-0565C72736B6}"/>
    <dgm:cxn modelId="{C6130FD7-F4A8-4D83-AAEA-C087FA5CFA71}" srcId="{CB34C235-F1FB-4371-BFCD-41557659A90F}" destId="{B0BEA90A-BD05-400B-B083-24B72B88F725}" srcOrd="1" destOrd="0" parTransId="{D21236D9-1F51-49B9-ACBB-2462989D83DF}" sibTransId="{4013F5A2-B8DA-46C6-AA3F-0B6AB7DB1679}"/>
    <dgm:cxn modelId="{69BC4E7E-5DDE-4FFD-8FB0-9297EF66F852}" srcId="{CB34C235-F1FB-4371-BFCD-41557659A90F}" destId="{C5A803A9-485C-4F90-8566-7BF5E720A49F}" srcOrd="3" destOrd="0" parTransId="{524E3016-4307-445D-899C-1BA8D3AD36F9}" sibTransId="{5DE316E1-F036-47AE-87EA-60C234340814}"/>
    <dgm:cxn modelId="{6E7C0AFE-3784-4983-8A1B-0F645036FB80}" srcId="{CB34C235-F1FB-4371-BFCD-41557659A90F}" destId="{5F2F6864-07CE-4B1F-AF35-504406CF8BB4}" srcOrd="6" destOrd="0" parTransId="{7473EF0D-0485-4A9F-AE0F-11E7A778D4A5}" sibTransId="{893AD66F-2889-431D-AAA5-7685C9D133C7}"/>
    <dgm:cxn modelId="{2B5DFFE8-81F1-40BD-8800-91E5364DE7BB}" type="presOf" srcId="{5F2F6864-07CE-4B1F-AF35-504406CF8BB4}" destId="{154CACE4-68FD-4876-AB24-B6A29CCBA4A5}" srcOrd="0" destOrd="0" presId="urn:microsoft.com/office/officeart/2005/8/layout/bProcess4"/>
    <dgm:cxn modelId="{7BB6FD62-358B-41C5-B755-4B704C5BDD0E}" type="presOf" srcId="{43DE03A3-3AE7-43E3-8F86-8593C2E28C07}" destId="{35D72ADD-C47E-41F8-9F7F-A12935CF4E53}" srcOrd="0" destOrd="0" presId="urn:microsoft.com/office/officeart/2005/8/layout/bProcess4"/>
    <dgm:cxn modelId="{59070345-1FB4-4A9F-B4FC-45F6B1E308FA}" type="presOf" srcId="{F47DC059-CFF3-4760-A15C-912C210B4F25}" destId="{9E9E61E8-CB6A-4E86-B4F1-B1DE5BD6F7CD}" srcOrd="0" destOrd="0" presId="urn:microsoft.com/office/officeart/2005/8/layout/bProcess4"/>
    <dgm:cxn modelId="{C6D02731-DB1B-4C6B-BA3E-5D2CD7032012}" srcId="{CB34C235-F1FB-4371-BFCD-41557659A90F}" destId="{5B1A16BF-07DD-4BD0-BBBA-42D766F012ED}" srcOrd="0" destOrd="0" parTransId="{50BDF3AB-0610-43C5-869A-C93033EEA009}" sibTransId="{43DE03A3-3AE7-43E3-8F86-8593C2E28C07}"/>
    <dgm:cxn modelId="{D1B77191-3A21-4332-AF58-2520A59B046D}" srcId="{CB34C235-F1FB-4371-BFCD-41557659A90F}" destId="{FDB15CDE-1936-4A35-AA49-D99A3CCFA799}" srcOrd="8" destOrd="0" parTransId="{197EBA8D-B5B0-41B2-A9F3-241010225D64}" sibTransId="{DDDE9564-A029-424E-B489-09E670D427FC}"/>
    <dgm:cxn modelId="{A82B2E90-8D49-4683-9DB3-DD58FE1C21A2}" type="presOf" srcId="{F28EDCAA-3FBA-4F87-AA45-CD513C9E6BE3}" destId="{DA18045C-C89A-4F3F-A95D-650745EF86E4}" srcOrd="0" destOrd="0" presId="urn:microsoft.com/office/officeart/2005/8/layout/bProcess4"/>
    <dgm:cxn modelId="{0500E3E2-DABC-40D2-8631-E6B1A1540075}" type="presParOf" srcId="{D45FADA6-A5FA-4198-9F30-3D78172FA984}" destId="{10B07676-F258-4CF5-B170-421EC55936BB}" srcOrd="0" destOrd="0" presId="urn:microsoft.com/office/officeart/2005/8/layout/bProcess4"/>
    <dgm:cxn modelId="{DB408B62-F4A2-4D17-933C-3BE0F5E3E35C}" type="presParOf" srcId="{10B07676-F258-4CF5-B170-421EC55936BB}" destId="{099FA013-1F15-4B59-A028-222D467E6F3D}" srcOrd="0" destOrd="0" presId="urn:microsoft.com/office/officeart/2005/8/layout/bProcess4"/>
    <dgm:cxn modelId="{79112433-11F6-4D17-8172-78EEC0D452A2}" type="presParOf" srcId="{10B07676-F258-4CF5-B170-421EC55936BB}" destId="{F2FB1F45-EB5A-4869-B0AB-8550DA1F80A6}" srcOrd="1" destOrd="0" presId="urn:microsoft.com/office/officeart/2005/8/layout/bProcess4"/>
    <dgm:cxn modelId="{CDFCEDC4-E106-4B22-962D-34A0FAB221A7}" type="presParOf" srcId="{D45FADA6-A5FA-4198-9F30-3D78172FA984}" destId="{35D72ADD-C47E-41F8-9F7F-A12935CF4E53}" srcOrd="1" destOrd="0" presId="urn:microsoft.com/office/officeart/2005/8/layout/bProcess4"/>
    <dgm:cxn modelId="{0FB8EBC3-D0D8-4502-B584-E0E239AFB35B}" type="presParOf" srcId="{D45FADA6-A5FA-4198-9F30-3D78172FA984}" destId="{DC861783-7BE8-42CB-98AB-37A88C662533}" srcOrd="2" destOrd="0" presId="urn:microsoft.com/office/officeart/2005/8/layout/bProcess4"/>
    <dgm:cxn modelId="{FC1F6E23-B075-441B-B1A9-535B396A1BF2}" type="presParOf" srcId="{DC861783-7BE8-42CB-98AB-37A88C662533}" destId="{B8BEF732-F77A-4BC6-91F9-E8773FF3C91F}" srcOrd="0" destOrd="0" presId="urn:microsoft.com/office/officeart/2005/8/layout/bProcess4"/>
    <dgm:cxn modelId="{81D2595F-BB15-4CE9-8165-C360377E52F9}" type="presParOf" srcId="{DC861783-7BE8-42CB-98AB-37A88C662533}" destId="{D6128570-5361-4861-A0C6-2D873E0898EB}" srcOrd="1" destOrd="0" presId="urn:microsoft.com/office/officeart/2005/8/layout/bProcess4"/>
    <dgm:cxn modelId="{7A732781-B710-4678-9D16-82ED23F8E5FF}" type="presParOf" srcId="{D45FADA6-A5FA-4198-9F30-3D78172FA984}" destId="{4A75E464-40A4-4A6C-842C-4065FBD8B092}" srcOrd="3" destOrd="0" presId="urn:microsoft.com/office/officeart/2005/8/layout/bProcess4"/>
    <dgm:cxn modelId="{05653BE5-3BD8-4F82-9A7F-64435A9ECFCD}" type="presParOf" srcId="{D45FADA6-A5FA-4198-9F30-3D78172FA984}" destId="{39483646-F406-4C6D-8CB5-C5EF5A79F693}" srcOrd="4" destOrd="0" presId="urn:microsoft.com/office/officeart/2005/8/layout/bProcess4"/>
    <dgm:cxn modelId="{988B5E63-1599-4118-B81C-F547DA469626}" type="presParOf" srcId="{39483646-F406-4C6D-8CB5-C5EF5A79F693}" destId="{DFBE310A-AE7D-402F-8EF5-21803BB0917E}" srcOrd="0" destOrd="0" presId="urn:microsoft.com/office/officeart/2005/8/layout/bProcess4"/>
    <dgm:cxn modelId="{FFC9C98B-1925-4B5D-89EE-71B70938867A}" type="presParOf" srcId="{39483646-F406-4C6D-8CB5-C5EF5A79F693}" destId="{1684B5CA-919D-430A-8005-ACB2E6E14EC2}" srcOrd="1" destOrd="0" presId="urn:microsoft.com/office/officeart/2005/8/layout/bProcess4"/>
    <dgm:cxn modelId="{17143493-3EE2-484A-87AF-939F8922BAF2}" type="presParOf" srcId="{D45FADA6-A5FA-4198-9F30-3D78172FA984}" destId="{17CC17DD-4888-46B8-A91A-F12E14D01134}" srcOrd="5" destOrd="0" presId="urn:microsoft.com/office/officeart/2005/8/layout/bProcess4"/>
    <dgm:cxn modelId="{2FA86C1B-B44C-4D85-A646-236D17D7DF1F}" type="presParOf" srcId="{D45FADA6-A5FA-4198-9F30-3D78172FA984}" destId="{CAC6E94B-62E0-443F-9D7F-C5891AD7908C}" srcOrd="6" destOrd="0" presId="urn:microsoft.com/office/officeart/2005/8/layout/bProcess4"/>
    <dgm:cxn modelId="{2A442A47-7E51-41B8-A8FA-A0606388B27B}" type="presParOf" srcId="{CAC6E94B-62E0-443F-9D7F-C5891AD7908C}" destId="{1D62716D-8DBF-4399-8AEC-9652A8A6148D}" srcOrd="0" destOrd="0" presId="urn:microsoft.com/office/officeart/2005/8/layout/bProcess4"/>
    <dgm:cxn modelId="{5C482459-C9AB-4C09-ABBF-93F5767B4E02}" type="presParOf" srcId="{CAC6E94B-62E0-443F-9D7F-C5891AD7908C}" destId="{DC53FFD7-980A-4E48-85E3-5373936408F5}" srcOrd="1" destOrd="0" presId="urn:microsoft.com/office/officeart/2005/8/layout/bProcess4"/>
    <dgm:cxn modelId="{D396BEE7-45A1-4E84-ACD2-16FCEBE13481}" type="presParOf" srcId="{D45FADA6-A5FA-4198-9F30-3D78172FA984}" destId="{0B87FC4A-EACA-4788-A6C7-53D7D0C5E13C}" srcOrd="7" destOrd="0" presId="urn:microsoft.com/office/officeart/2005/8/layout/bProcess4"/>
    <dgm:cxn modelId="{DFF3A57E-428B-4A94-8B12-CCE54CACF687}" type="presParOf" srcId="{D45FADA6-A5FA-4198-9F30-3D78172FA984}" destId="{07F509F6-E38B-435A-BEC2-EE190DF03A1E}" srcOrd="8" destOrd="0" presId="urn:microsoft.com/office/officeart/2005/8/layout/bProcess4"/>
    <dgm:cxn modelId="{F1BCD325-7A5A-4961-81CE-CD815F6EE1A8}" type="presParOf" srcId="{07F509F6-E38B-435A-BEC2-EE190DF03A1E}" destId="{BB664F1A-5364-4641-B739-A4A12198F1FC}" srcOrd="0" destOrd="0" presId="urn:microsoft.com/office/officeart/2005/8/layout/bProcess4"/>
    <dgm:cxn modelId="{A7657E5B-AA0C-410A-AC2C-AD8ABBE73228}" type="presParOf" srcId="{07F509F6-E38B-435A-BEC2-EE190DF03A1E}" destId="{54FF4F49-1184-4367-90A0-FE36193B153F}" srcOrd="1" destOrd="0" presId="urn:microsoft.com/office/officeart/2005/8/layout/bProcess4"/>
    <dgm:cxn modelId="{CC15646A-A96C-409B-BDC9-213FDD6FDF40}" type="presParOf" srcId="{D45FADA6-A5FA-4198-9F30-3D78172FA984}" destId="{DA18045C-C89A-4F3F-A95D-650745EF86E4}" srcOrd="9" destOrd="0" presId="urn:microsoft.com/office/officeart/2005/8/layout/bProcess4"/>
    <dgm:cxn modelId="{27BB6D13-865A-4F2A-A9D4-768725C394EB}" type="presParOf" srcId="{D45FADA6-A5FA-4198-9F30-3D78172FA984}" destId="{6AEC6817-F0AA-4300-A1C7-376A077061FC}" srcOrd="10" destOrd="0" presId="urn:microsoft.com/office/officeart/2005/8/layout/bProcess4"/>
    <dgm:cxn modelId="{574A0BC4-2D86-495F-B1CA-8C38BE2BA2C5}" type="presParOf" srcId="{6AEC6817-F0AA-4300-A1C7-376A077061FC}" destId="{39415D6C-3E7B-4307-B671-A8068A2E8935}" srcOrd="0" destOrd="0" presId="urn:microsoft.com/office/officeart/2005/8/layout/bProcess4"/>
    <dgm:cxn modelId="{C7513256-BFF9-4A2A-B1AE-76C43F811BC1}" type="presParOf" srcId="{6AEC6817-F0AA-4300-A1C7-376A077061FC}" destId="{E06B3F87-B264-48F3-92F3-337B127402F1}" srcOrd="1" destOrd="0" presId="urn:microsoft.com/office/officeart/2005/8/layout/bProcess4"/>
    <dgm:cxn modelId="{4A1DBC0C-EC0C-44C4-BAC7-1A6547C7514E}" type="presParOf" srcId="{D45FADA6-A5FA-4198-9F30-3D78172FA984}" destId="{116755F3-5129-4C94-B062-2E1065BC9CD0}" srcOrd="11" destOrd="0" presId="urn:microsoft.com/office/officeart/2005/8/layout/bProcess4"/>
    <dgm:cxn modelId="{E12D0A7F-A3EC-40E6-BDE0-CD655CE3505E}" type="presParOf" srcId="{D45FADA6-A5FA-4198-9F30-3D78172FA984}" destId="{5F48700B-AC81-45C1-9D4C-A7222CFB36CE}" srcOrd="12" destOrd="0" presId="urn:microsoft.com/office/officeart/2005/8/layout/bProcess4"/>
    <dgm:cxn modelId="{785551B0-5CB5-41E7-B6D9-0F7C44881DED}" type="presParOf" srcId="{5F48700B-AC81-45C1-9D4C-A7222CFB36CE}" destId="{EDB36958-9A25-4755-BC14-35FCA3735772}" srcOrd="0" destOrd="0" presId="urn:microsoft.com/office/officeart/2005/8/layout/bProcess4"/>
    <dgm:cxn modelId="{1721B93E-001E-4AB0-A155-038106C76794}" type="presParOf" srcId="{5F48700B-AC81-45C1-9D4C-A7222CFB36CE}" destId="{154CACE4-68FD-4876-AB24-B6A29CCBA4A5}" srcOrd="1" destOrd="0" presId="urn:microsoft.com/office/officeart/2005/8/layout/bProcess4"/>
    <dgm:cxn modelId="{44381EEC-1873-44FE-999E-AEE21A7AA112}" type="presParOf" srcId="{D45FADA6-A5FA-4198-9F30-3D78172FA984}" destId="{F32A5246-F4DB-47BF-9255-50CF025C743B}" srcOrd="13" destOrd="0" presId="urn:microsoft.com/office/officeart/2005/8/layout/bProcess4"/>
    <dgm:cxn modelId="{272D285D-095D-4ED0-ADD4-1AC4E9E3DE76}" type="presParOf" srcId="{D45FADA6-A5FA-4198-9F30-3D78172FA984}" destId="{AF103A2E-C1F2-4808-AF31-8AB047A953AB}" srcOrd="14" destOrd="0" presId="urn:microsoft.com/office/officeart/2005/8/layout/bProcess4"/>
    <dgm:cxn modelId="{33722ABB-997C-4A57-B61D-D22FD67DB8BF}" type="presParOf" srcId="{AF103A2E-C1F2-4808-AF31-8AB047A953AB}" destId="{10B96C50-383C-4A7F-8E86-E596AEE9952B}" srcOrd="0" destOrd="0" presId="urn:microsoft.com/office/officeart/2005/8/layout/bProcess4"/>
    <dgm:cxn modelId="{1C3A51B0-1D08-4247-864D-6B6FAA741578}" type="presParOf" srcId="{AF103A2E-C1F2-4808-AF31-8AB047A953AB}" destId="{8F26912A-B7D6-44AD-A2BC-0ECD067F46C2}" srcOrd="1" destOrd="0" presId="urn:microsoft.com/office/officeart/2005/8/layout/bProcess4"/>
    <dgm:cxn modelId="{EFB3CC84-5F31-4A42-9907-67CB6751C0C5}" type="presParOf" srcId="{D45FADA6-A5FA-4198-9F30-3D78172FA984}" destId="{9E9E61E8-CB6A-4E86-B4F1-B1DE5BD6F7CD}" srcOrd="15" destOrd="0" presId="urn:microsoft.com/office/officeart/2005/8/layout/bProcess4"/>
    <dgm:cxn modelId="{E3067B8E-8112-4CDE-B70C-194E291F222E}" type="presParOf" srcId="{D45FADA6-A5FA-4198-9F30-3D78172FA984}" destId="{A8CBE09E-70FF-44B9-B5AB-D57B927DCC54}" srcOrd="16" destOrd="0" presId="urn:microsoft.com/office/officeart/2005/8/layout/bProcess4"/>
    <dgm:cxn modelId="{77906722-8144-46C1-AE70-58F3905C92CE}" type="presParOf" srcId="{A8CBE09E-70FF-44B9-B5AB-D57B927DCC54}" destId="{24028ED1-AD8D-4714-8F46-70D6C3CF8C93}" srcOrd="0" destOrd="0" presId="urn:microsoft.com/office/officeart/2005/8/layout/bProcess4"/>
    <dgm:cxn modelId="{4F85C51E-18B5-4732-8BA6-2B2061C975D3}" type="presParOf" srcId="{A8CBE09E-70FF-44B9-B5AB-D57B927DCC54}" destId="{CB620895-63AE-4CB8-87D6-FA6A45E46874}"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72ADD-C47E-41F8-9F7F-A12935CF4E53}">
      <dsp:nvSpPr>
        <dsp:cNvPr id="0" name=""/>
        <dsp:cNvSpPr/>
      </dsp:nvSpPr>
      <dsp:spPr>
        <a:xfrm rot="5400000">
          <a:off x="-374328" y="1438591"/>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FB1F45-EB5A-4869-B0AB-8550DA1F80A6}">
      <dsp:nvSpPr>
        <dsp:cNvPr id="0" name=""/>
        <dsp:cNvSpPr/>
      </dsp:nvSpPr>
      <dsp:spPr>
        <a:xfrm>
          <a:off x="4087" y="379875"/>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i="1" kern="1200" dirty="0" smtClean="0"/>
            <a:t>NTHU main gate</a:t>
          </a:r>
          <a:endParaRPr lang="zh-TW" altLang="en-US" sz="2500" kern="1200" dirty="0"/>
        </a:p>
      </dsp:txBody>
      <dsp:txXfrm>
        <a:off x="43074" y="418862"/>
        <a:ext cx="2140557" cy="1253144"/>
      </dsp:txXfrm>
    </dsp:sp>
    <dsp:sp modelId="{4A75E464-40A4-4A6C-842C-4065FBD8B092}">
      <dsp:nvSpPr>
        <dsp:cNvPr id="0" name=""/>
        <dsp:cNvSpPr/>
      </dsp:nvSpPr>
      <dsp:spPr>
        <a:xfrm rot="5400000">
          <a:off x="-374328" y="3102489"/>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128570-5361-4861-A0C6-2D873E0898EB}">
      <dsp:nvSpPr>
        <dsp:cNvPr id="0" name=""/>
        <dsp:cNvSpPr/>
      </dsp:nvSpPr>
      <dsp:spPr>
        <a:xfrm>
          <a:off x="4087" y="2043774"/>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i="1" kern="1200" dirty="0" smtClean="0"/>
            <a:t>Hsinchu Railway Station</a:t>
          </a:r>
          <a:endParaRPr lang="zh-TW" altLang="en-US" sz="2500" kern="1200" dirty="0"/>
        </a:p>
      </dsp:txBody>
      <dsp:txXfrm>
        <a:off x="43074" y="2082761"/>
        <a:ext cx="2140557" cy="1253144"/>
      </dsp:txXfrm>
    </dsp:sp>
    <dsp:sp modelId="{17CC17DD-4888-46B8-A91A-F12E14D01134}">
      <dsp:nvSpPr>
        <dsp:cNvPr id="0" name=""/>
        <dsp:cNvSpPr/>
      </dsp:nvSpPr>
      <dsp:spPr>
        <a:xfrm>
          <a:off x="457620" y="3934438"/>
          <a:ext cx="2940820"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4B5CA-919D-430A-8005-ACB2E6E14EC2}">
      <dsp:nvSpPr>
        <dsp:cNvPr id="0" name=""/>
        <dsp:cNvSpPr/>
      </dsp:nvSpPr>
      <dsp:spPr>
        <a:xfrm>
          <a:off x="4087" y="3707672"/>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kern="1200" dirty="0" err="1" smtClean="0">
              <a:ln w="0"/>
              <a:effectLst>
                <a:outerShdw blurRad="38100" dist="19050" dir="2700000" algn="tl" rotWithShape="0">
                  <a:schemeClr val="dk1">
                    <a:alpha val="40000"/>
                  </a:schemeClr>
                </a:outerShdw>
              </a:effectLst>
            </a:rPr>
            <a:t>Neiwan</a:t>
          </a:r>
          <a:r>
            <a:rPr lang="zh-TW" altLang="en-US" sz="2500" kern="1200" dirty="0" smtClean="0">
              <a:ln w="0"/>
              <a:effectLst>
                <a:outerShdw blurRad="38100" dist="19050" dir="2700000" algn="tl" rotWithShape="0">
                  <a:schemeClr val="dk1">
                    <a:alpha val="40000"/>
                  </a:schemeClr>
                </a:outerShdw>
              </a:effectLst>
            </a:rPr>
            <a:t> </a:t>
          </a:r>
          <a:r>
            <a:rPr lang="en-US" altLang="zh-CN" sz="2500" i="1" kern="1200" dirty="0" smtClean="0"/>
            <a:t>Railway Station</a:t>
          </a:r>
          <a:r>
            <a:rPr lang="en-US" altLang="zh-CN" sz="2500" kern="1200" dirty="0" smtClean="0">
              <a:ln w="0"/>
              <a:effectLst>
                <a:outerShdw blurRad="38100" dist="19050" dir="2700000" algn="tl" rotWithShape="0">
                  <a:schemeClr val="dk1">
                    <a:alpha val="40000"/>
                  </a:schemeClr>
                </a:outerShdw>
              </a:effectLst>
            </a:rPr>
            <a:t> </a:t>
          </a:r>
          <a:endParaRPr lang="zh-TW" altLang="en-US" sz="2500" kern="1200" dirty="0"/>
        </a:p>
      </dsp:txBody>
      <dsp:txXfrm>
        <a:off x="43074" y="3746659"/>
        <a:ext cx="2140557" cy="1253144"/>
      </dsp:txXfrm>
    </dsp:sp>
    <dsp:sp modelId="{0B87FC4A-EACA-4788-A6C7-53D7D0C5E13C}">
      <dsp:nvSpPr>
        <dsp:cNvPr id="0" name=""/>
        <dsp:cNvSpPr/>
      </dsp:nvSpPr>
      <dsp:spPr>
        <a:xfrm rot="16200000">
          <a:off x="2576317" y="3102489"/>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53FFD7-980A-4E48-85E3-5373936408F5}">
      <dsp:nvSpPr>
        <dsp:cNvPr id="0" name=""/>
        <dsp:cNvSpPr/>
      </dsp:nvSpPr>
      <dsp:spPr>
        <a:xfrm>
          <a:off x="2954734" y="3707672"/>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kern="1200" dirty="0" err="1" smtClean="0">
              <a:ln w="0"/>
              <a:effectLst>
                <a:outerShdw blurRad="38100" dist="19050" dir="2700000" algn="tl" rotWithShape="0">
                  <a:schemeClr val="dk1">
                    <a:alpha val="40000"/>
                  </a:schemeClr>
                </a:outerShdw>
              </a:effectLst>
            </a:rPr>
            <a:t>Neiwan</a:t>
          </a:r>
          <a:r>
            <a:rPr lang="zh-TW" altLang="en-US" sz="2500" kern="1200" dirty="0" smtClean="0">
              <a:ln w="0"/>
              <a:effectLst>
                <a:outerShdw blurRad="38100" dist="19050" dir="2700000" algn="tl" rotWithShape="0">
                  <a:schemeClr val="dk1">
                    <a:alpha val="40000"/>
                  </a:schemeClr>
                </a:outerShdw>
              </a:effectLst>
            </a:rPr>
            <a:t> </a:t>
          </a:r>
          <a:r>
            <a:rPr lang="en-US" altLang="zh-TW" sz="2500" kern="1200" dirty="0" smtClean="0">
              <a:ln w="0"/>
              <a:effectLst>
                <a:outerShdw blurRad="38100" dist="19050" dir="2700000" algn="tl" rotWithShape="0">
                  <a:schemeClr val="dk1">
                    <a:alpha val="40000"/>
                  </a:schemeClr>
                </a:outerShdw>
              </a:effectLst>
            </a:rPr>
            <a:t>bridge</a:t>
          </a:r>
          <a:endParaRPr lang="zh-TW" altLang="en-US" sz="2500" kern="1200" dirty="0"/>
        </a:p>
      </dsp:txBody>
      <dsp:txXfrm>
        <a:off x="2993721" y="3746659"/>
        <a:ext cx="2140557" cy="1253144"/>
      </dsp:txXfrm>
    </dsp:sp>
    <dsp:sp modelId="{DA18045C-C89A-4F3F-A95D-650745EF86E4}">
      <dsp:nvSpPr>
        <dsp:cNvPr id="0" name=""/>
        <dsp:cNvSpPr/>
      </dsp:nvSpPr>
      <dsp:spPr>
        <a:xfrm rot="16200000">
          <a:off x="2576317" y="1438591"/>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FF4F49-1184-4367-90A0-FE36193B153F}">
      <dsp:nvSpPr>
        <dsp:cNvPr id="0" name=""/>
        <dsp:cNvSpPr/>
      </dsp:nvSpPr>
      <dsp:spPr>
        <a:xfrm>
          <a:off x="2954734" y="2043774"/>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kern="1200" dirty="0" err="1" smtClean="0">
              <a:ln w="0"/>
              <a:effectLst>
                <a:outerShdw blurRad="38100" dist="19050" dir="2700000" algn="tl" rotWithShape="0">
                  <a:schemeClr val="dk1">
                    <a:alpha val="40000"/>
                  </a:schemeClr>
                </a:outerShdw>
              </a:effectLst>
            </a:rPr>
            <a:t>Neiwan</a:t>
          </a:r>
          <a:r>
            <a:rPr lang="en-US" altLang="zh-CN" sz="2500" kern="1200" dirty="0" smtClean="0">
              <a:ln w="0"/>
              <a:effectLst>
                <a:outerShdw blurRad="38100" dist="19050" dir="2700000" algn="tl" rotWithShape="0">
                  <a:schemeClr val="dk1">
                    <a:alpha val="40000"/>
                  </a:schemeClr>
                </a:outerShdw>
              </a:effectLst>
            </a:rPr>
            <a:t> opera</a:t>
          </a:r>
          <a:endParaRPr lang="zh-TW" altLang="en-US" sz="2500" kern="1200" dirty="0"/>
        </a:p>
      </dsp:txBody>
      <dsp:txXfrm>
        <a:off x="2993721" y="2082761"/>
        <a:ext cx="2140557" cy="1253144"/>
      </dsp:txXfrm>
    </dsp:sp>
    <dsp:sp modelId="{116755F3-5129-4C94-B062-2E1065BC9CD0}">
      <dsp:nvSpPr>
        <dsp:cNvPr id="0" name=""/>
        <dsp:cNvSpPr/>
      </dsp:nvSpPr>
      <dsp:spPr>
        <a:xfrm>
          <a:off x="3408266" y="606641"/>
          <a:ext cx="2940820"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6B3F87-B264-48F3-92F3-337B127402F1}">
      <dsp:nvSpPr>
        <dsp:cNvPr id="0" name=""/>
        <dsp:cNvSpPr/>
      </dsp:nvSpPr>
      <dsp:spPr>
        <a:xfrm>
          <a:off x="2954734" y="379875"/>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kern="1200" dirty="0" err="1" smtClean="0">
              <a:ln w="0"/>
              <a:effectLst>
                <a:outerShdw blurRad="38100" dist="19050" dir="2700000" algn="tl" rotWithShape="0">
                  <a:schemeClr val="dk1">
                    <a:alpha val="40000"/>
                  </a:schemeClr>
                </a:outerShdw>
              </a:effectLst>
            </a:rPr>
            <a:t>Neiwan</a:t>
          </a:r>
          <a:r>
            <a:rPr lang="en-US" altLang="zh-CN" sz="2500" kern="1200" dirty="0" smtClean="0">
              <a:ln w="0"/>
              <a:effectLst>
                <a:outerShdw blurRad="38100" dist="19050" dir="2700000" algn="tl" rotWithShape="0">
                  <a:schemeClr val="dk1">
                    <a:alpha val="40000"/>
                  </a:schemeClr>
                </a:outerShdw>
              </a:effectLst>
            </a:rPr>
            <a:t> police station</a:t>
          </a:r>
          <a:endParaRPr lang="zh-TW" altLang="en-US" sz="2500" kern="1200" dirty="0"/>
        </a:p>
      </dsp:txBody>
      <dsp:txXfrm>
        <a:off x="2993721" y="418862"/>
        <a:ext cx="2140557" cy="1253144"/>
      </dsp:txXfrm>
    </dsp:sp>
    <dsp:sp modelId="{F32A5246-F4DB-47BF-9255-50CF025C743B}">
      <dsp:nvSpPr>
        <dsp:cNvPr id="0" name=""/>
        <dsp:cNvSpPr/>
      </dsp:nvSpPr>
      <dsp:spPr>
        <a:xfrm rot="5400000">
          <a:off x="5526964" y="1438591"/>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4CACE4-68FD-4876-AB24-B6A29CCBA4A5}">
      <dsp:nvSpPr>
        <dsp:cNvPr id="0" name=""/>
        <dsp:cNvSpPr/>
      </dsp:nvSpPr>
      <dsp:spPr>
        <a:xfrm>
          <a:off x="5905380" y="379875"/>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kern="1200" dirty="0" err="1" smtClean="0">
              <a:ln w="0"/>
              <a:effectLst>
                <a:outerShdw blurRad="38100" dist="19050" dir="2700000" algn="tl" rotWithShape="0">
                  <a:schemeClr val="dk1">
                    <a:alpha val="40000"/>
                  </a:schemeClr>
                </a:outerShdw>
              </a:effectLst>
            </a:rPr>
            <a:t>Neiwan</a:t>
          </a:r>
          <a:r>
            <a:rPr lang="zh-TW" altLang="en-US" sz="2500" kern="1200" dirty="0" smtClean="0">
              <a:ln w="0"/>
              <a:effectLst>
                <a:outerShdw blurRad="38100" dist="19050" dir="2700000" algn="tl" rotWithShape="0">
                  <a:schemeClr val="dk1">
                    <a:alpha val="40000"/>
                  </a:schemeClr>
                </a:outerShdw>
              </a:effectLst>
            </a:rPr>
            <a:t> </a:t>
          </a:r>
          <a:r>
            <a:rPr lang="en-US" altLang="zh-CN" sz="2500" i="1" kern="1200" dirty="0" smtClean="0"/>
            <a:t>Railway Station</a:t>
          </a:r>
          <a:r>
            <a:rPr lang="en-US" altLang="zh-CN" sz="2500" kern="1200" dirty="0" smtClean="0">
              <a:ln w="0"/>
              <a:effectLst>
                <a:outerShdw blurRad="38100" dist="19050" dir="2700000" algn="tl" rotWithShape="0">
                  <a:schemeClr val="dk1">
                    <a:alpha val="40000"/>
                  </a:schemeClr>
                </a:outerShdw>
              </a:effectLst>
            </a:rPr>
            <a:t> </a:t>
          </a:r>
          <a:endParaRPr lang="zh-TW" altLang="en-US" sz="2500" kern="1200" dirty="0"/>
        </a:p>
      </dsp:txBody>
      <dsp:txXfrm>
        <a:off x="5944367" y="418862"/>
        <a:ext cx="2140557" cy="1253144"/>
      </dsp:txXfrm>
    </dsp:sp>
    <dsp:sp modelId="{9E9E61E8-CB6A-4E86-B4F1-B1DE5BD6F7CD}">
      <dsp:nvSpPr>
        <dsp:cNvPr id="0" name=""/>
        <dsp:cNvSpPr/>
      </dsp:nvSpPr>
      <dsp:spPr>
        <a:xfrm rot="5400000">
          <a:off x="5526964" y="3102489"/>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26912A-B7D6-44AD-A2BC-0ECD067F46C2}">
      <dsp:nvSpPr>
        <dsp:cNvPr id="0" name=""/>
        <dsp:cNvSpPr/>
      </dsp:nvSpPr>
      <dsp:spPr>
        <a:xfrm>
          <a:off x="5905380" y="2043774"/>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i="1" kern="1200" dirty="0" smtClean="0"/>
            <a:t>Hsinchu Railway Station</a:t>
          </a:r>
          <a:endParaRPr lang="zh-TW" altLang="en-US" sz="2500" kern="1200" dirty="0"/>
        </a:p>
      </dsp:txBody>
      <dsp:txXfrm>
        <a:off x="5944367" y="2082761"/>
        <a:ext cx="2140557" cy="1253144"/>
      </dsp:txXfrm>
    </dsp:sp>
    <dsp:sp modelId="{CB620895-63AE-4CB8-87D6-FA6A45E46874}">
      <dsp:nvSpPr>
        <dsp:cNvPr id="0" name=""/>
        <dsp:cNvSpPr/>
      </dsp:nvSpPr>
      <dsp:spPr>
        <a:xfrm>
          <a:off x="5905380" y="3707672"/>
          <a:ext cx="2218531" cy="133111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altLang="zh-CN" sz="2500" i="1" kern="1200" smtClean="0"/>
            <a:t>NTHU main gate</a:t>
          </a:r>
          <a:endParaRPr lang="zh-TW" altLang="en-US" sz="2500" kern="1200" dirty="0"/>
        </a:p>
      </dsp:txBody>
      <dsp:txXfrm>
        <a:off x="5944367" y="3746659"/>
        <a:ext cx="2140557" cy="125314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ltLang="zh-CN"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dirty="0"/>
          </a:p>
        </p:txBody>
      </p:sp>
      <p:sp>
        <p:nvSpPr>
          <p:cNvPr id="4" name="Date Placeholder 3"/>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1194800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536100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CN"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CN"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471751-473D-4269-97B1-26C767760269}" type="slidenum">
              <a:rPr lang="zh-CN" altLang="en-US" smtClean="0"/>
              <a:t>‹#›</a:t>
            </a:fld>
            <a:endParaRPr lang="zh-CN"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90651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ltLang="zh-CN"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ltLang="zh-CN" smtClean="0"/>
              <a:t>Click to edit Master text styles</a:t>
            </a:r>
          </a:p>
        </p:txBody>
      </p:sp>
      <p:sp>
        <p:nvSpPr>
          <p:cNvPr id="5" name="Date Placeholder 4"/>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203590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ltLang="zh-CN"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CN"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ltLang="zh-CN" smtClean="0"/>
              <a:t>Click to edit Master text styles</a:t>
            </a:r>
          </a:p>
        </p:txBody>
      </p:sp>
      <p:sp>
        <p:nvSpPr>
          <p:cNvPr id="5" name="Date Placeholder 4"/>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471751-473D-4269-97B1-26C767760269}" type="slidenum">
              <a:rPr lang="zh-CN" altLang="en-US" smtClean="0"/>
              <a:t>‹#›</a:t>
            </a:fld>
            <a:endParaRPr lang="zh-CN"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1962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ltLang="zh-CN"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CN"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ltLang="zh-CN" smtClean="0"/>
              <a:t>Click to edit Master text styles</a:t>
            </a:r>
          </a:p>
        </p:txBody>
      </p:sp>
      <p:sp>
        <p:nvSpPr>
          <p:cNvPr id="5" name="Date Placeholder 4"/>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219755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2346929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160200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ltLang="zh-CN"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2985558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2267032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Date Placeholder 4"/>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1442198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7" name="Date Placeholder 6"/>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13119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Date Placeholder 2"/>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505130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40232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ltLang="zh-CN"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492929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ltLang="zh-CN"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zh-CN"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AFE558B8-F130-487B-80DB-C4D787906F4D}" type="datetimeFigureOut">
              <a:rPr lang="zh-CN" altLang="en-US" smtClean="0"/>
              <a:t>2016/5/30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412060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FE558B8-F130-487B-80DB-C4D787906F4D}" type="datetimeFigureOut">
              <a:rPr lang="zh-CN" altLang="en-US" smtClean="0"/>
              <a:t>2016/5/30</a:t>
            </a:fld>
            <a:endParaRPr lang="zh-CN"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7471751-473D-4269-97B1-26C767760269}" type="slidenum">
              <a:rPr lang="zh-CN" altLang="en-US" smtClean="0"/>
              <a:t>‹#›</a:t>
            </a:fld>
            <a:endParaRPr lang="zh-CN" altLang="en-US"/>
          </a:p>
        </p:txBody>
      </p:sp>
    </p:spTree>
    <p:extLst>
      <p:ext uri="{BB962C8B-B14F-4D97-AF65-F5344CB8AC3E}">
        <p14:creationId xmlns:p14="http://schemas.microsoft.com/office/powerpoint/2010/main" val="94995897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4.xml"/><Relationship Id="rId4" Type="http://schemas.openxmlformats.org/officeDocument/2006/relationships/image" Target="../media/image72.jpeg"/></Relationships>
</file>

<file path=ppt/slides/_rels/slide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94160" y="476168"/>
            <a:ext cx="7981672" cy="3262432"/>
          </a:xfrm>
          <a:prstGeom prst="rect">
            <a:avLst/>
          </a:prstGeom>
          <a:noFill/>
        </p:spPr>
        <p:txBody>
          <a:bodyPr wrap="none" lIns="91440" tIns="45720" rIns="91440" bIns="45720">
            <a:spAutoFit/>
          </a:bodyPr>
          <a:lstStyle/>
          <a:p>
            <a:pPr algn="ctr"/>
            <a:r>
              <a:rPr lang="en-US" altLang="zh-CN" sz="5400" dirty="0" smtClean="0">
                <a:ln w="0"/>
                <a:effectLst>
                  <a:outerShdw blurRad="38100" dist="19050" dir="2700000" algn="tl" rotWithShape="0">
                    <a:schemeClr val="dk1">
                      <a:alpha val="40000"/>
                    </a:schemeClr>
                  </a:outerShdw>
                </a:effectLst>
              </a:rPr>
              <a:t>Empathy Experiment</a:t>
            </a:r>
          </a:p>
          <a:p>
            <a:pPr algn="ctr"/>
            <a:r>
              <a:rPr lang="en-US" altLang="zh-CN" sz="5400" dirty="0" smtClean="0">
                <a:ln w="0"/>
                <a:effectLst>
                  <a:outerShdw blurRad="38100" dist="19050" dir="2700000" algn="tl" rotWithShape="0">
                    <a:schemeClr val="dk1">
                      <a:alpha val="40000"/>
                    </a:schemeClr>
                  </a:outerShdw>
                </a:effectLst>
              </a:rPr>
              <a:t>Final Report</a:t>
            </a:r>
          </a:p>
          <a:p>
            <a:pPr algn="ctr"/>
            <a:r>
              <a:rPr lang="en-US" altLang="zh-CN" sz="4400" b="0" cap="none" spc="0" dirty="0" smtClean="0">
                <a:ln w="0"/>
                <a:solidFill>
                  <a:schemeClr val="tx1"/>
                </a:solidFill>
                <a:effectLst>
                  <a:outerShdw blurRad="38100" dist="19050" dir="2700000" algn="tl" rotWithShape="0">
                    <a:schemeClr val="dk1">
                      <a:alpha val="40000"/>
                    </a:schemeClr>
                  </a:outerShdw>
                </a:effectLst>
              </a:rPr>
              <a:t>Mute for a day &amp; </a:t>
            </a:r>
            <a:r>
              <a:rPr lang="en-US" altLang="zh-CN" sz="5400" b="0" cap="none" spc="0" dirty="0" smtClean="0">
                <a:ln w="0"/>
                <a:solidFill>
                  <a:schemeClr val="tx1"/>
                </a:solidFill>
                <a:effectLst>
                  <a:outerShdw blurRad="38100" dist="19050" dir="2700000" algn="tl" rotWithShape="0">
                    <a:schemeClr val="dk1">
                      <a:alpha val="40000"/>
                    </a:schemeClr>
                  </a:outerShdw>
                </a:effectLst>
              </a:rPr>
              <a:t> </a:t>
            </a:r>
          </a:p>
          <a:p>
            <a:pPr algn="ctr"/>
            <a:r>
              <a:rPr lang="en-US" altLang="zh-CN" sz="4400" dirty="0" smtClean="0">
                <a:ln w="0"/>
                <a:effectLst>
                  <a:outerShdw blurRad="38100" dist="19050" dir="2700000" algn="tl" rotWithShape="0">
                    <a:schemeClr val="dk1">
                      <a:alpha val="40000"/>
                    </a:schemeClr>
                  </a:outerShdw>
                </a:effectLst>
              </a:rPr>
              <a:t>Visual Impairment Simulation</a:t>
            </a:r>
            <a:endParaRPr lang="en-US" altLang="zh-CN" sz="4400" b="0" cap="none" spc="0" dirty="0">
              <a:ln w="0"/>
              <a:solidFill>
                <a:schemeClr val="tx1"/>
              </a:solidFill>
              <a:effectLst>
                <a:outerShdw blurRad="38100" dist="19050" dir="2700000" algn="tl" rotWithShape="0">
                  <a:schemeClr val="dk1">
                    <a:alpha val="40000"/>
                  </a:schemeClr>
                </a:outerShdw>
              </a:effectLst>
            </a:endParaRPr>
          </a:p>
        </p:txBody>
      </p:sp>
      <p:sp>
        <p:nvSpPr>
          <p:cNvPr id="3" name="TextBox 5"/>
          <p:cNvSpPr txBox="1"/>
          <p:nvPr/>
        </p:nvSpPr>
        <p:spPr>
          <a:xfrm>
            <a:off x="5269332" y="4309408"/>
            <a:ext cx="6160668" cy="1938992"/>
          </a:xfrm>
          <a:prstGeom prst="rect">
            <a:avLst/>
          </a:prstGeom>
          <a:noFill/>
        </p:spPr>
        <p:txBody>
          <a:bodyPr wrap="square" rtlCol="0">
            <a:spAutoFit/>
          </a:bodyPr>
          <a:lstStyle/>
          <a:p>
            <a:r>
              <a:rPr lang="zh-TW" altLang="zh-TW" sz="2400" dirty="0" smtClean="0"/>
              <a:t>胡</a:t>
            </a:r>
            <a:r>
              <a:rPr lang="zh-TW" altLang="zh-TW" sz="2400" dirty="0"/>
              <a:t>佳萱</a:t>
            </a:r>
            <a:r>
              <a:rPr lang="en-US" altLang="zh-TW" sz="2400" dirty="0" smtClean="0"/>
              <a:t>, Hannah, </a:t>
            </a:r>
            <a:r>
              <a:rPr lang="en-US" altLang="zh-TW" sz="2400" dirty="0"/>
              <a:t>103011172</a:t>
            </a:r>
            <a:endParaRPr lang="en-US" altLang="zh-TW" sz="2400" dirty="0" smtClean="0"/>
          </a:p>
          <a:p>
            <a:r>
              <a:rPr lang="zh-TW" altLang="zh-TW" sz="2400" dirty="0" smtClean="0"/>
              <a:t>黃</a:t>
            </a:r>
            <a:r>
              <a:rPr lang="zh-TW" altLang="zh-TW" sz="2400" dirty="0"/>
              <a:t>澤熙</a:t>
            </a:r>
            <a:r>
              <a:rPr lang="en-US" altLang="zh-TW" sz="2400" dirty="0" smtClean="0"/>
              <a:t>, Eitima, T16313528</a:t>
            </a:r>
          </a:p>
          <a:p>
            <a:r>
              <a:rPr lang="zh-TW" altLang="zh-TW" sz="2400" dirty="0" smtClean="0"/>
              <a:t>艾</a:t>
            </a:r>
            <a:r>
              <a:rPr lang="zh-TW" altLang="zh-TW" sz="2400" dirty="0"/>
              <a:t>怡</a:t>
            </a:r>
            <a:r>
              <a:rPr lang="zh-TW" altLang="zh-TW" sz="2400" dirty="0" smtClean="0"/>
              <a:t>華</a:t>
            </a:r>
            <a:r>
              <a:rPr lang="en-US" altLang="zh-TW" sz="2400" b="1" dirty="0" smtClean="0"/>
              <a:t>, </a:t>
            </a:r>
            <a:r>
              <a:rPr lang="en-US" altLang="zh-TW" sz="2400" dirty="0" smtClean="0"/>
              <a:t>Eva,</a:t>
            </a:r>
            <a:r>
              <a:rPr lang="en-US" altLang="zh-TW" sz="2400" b="1" dirty="0" smtClean="0"/>
              <a:t> </a:t>
            </a:r>
            <a:r>
              <a:rPr lang="en-US" altLang="zh-TW" sz="2400" dirty="0" smtClean="0"/>
              <a:t>103062181</a:t>
            </a:r>
            <a:endParaRPr lang="en-US" altLang="zh-TW" sz="2400" b="1" dirty="0" smtClean="0"/>
          </a:p>
          <a:p>
            <a:r>
              <a:rPr lang="zh-TW" altLang="zh-TW" sz="2400" dirty="0" smtClean="0"/>
              <a:t>城</a:t>
            </a:r>
            <a:r>
              <a:rPr lang="zh-TW" altLang="zh-TW" sz="2400" dirty="0"/>
              <a:t>戶龍</a:t>
            </a:r>
            <a:r>
              <a:rPr lang="zh-TW" altLang="zh-TW" sz="2400" dirty="0" smtClean="0"/>
              <a:t>太</a:t>
            </a:r>
            <a:r>
              <a:rPr lang="en-US" altLang="zh-TW" sz="2400" dirty="0" smtClean="0"/>
              <a:t>, </a:t>
            </a:r>
            <a:r>
              <a:rPr lang="en-US" altLang="zh-TW" sz="2400" dirty="0" smtClean="0"/>
              <a:t>Kido, </a:t>
            </a:r>
            <a:r>
              <a:rPr lang="en-US" altLang="zh-TW" sz="2400" dirty="0"/>
              <a:t>103070039</a:t>
            </a:r>
            <a:r>
              <a:rPr lang="en-US" altLang="zh-TW" sz="2400" dirty="0" smtClean="0"/>
              <a:t> </a:t>
            </a:r>
            <a:endParaRPr lang="en-US" altLang="zh-CN" sz="2400" dirty="0" smtClean="0"/>
          </a:p>
          <a:p>
            <a:pPr marL="285750" indent="-285750">
              <a:buFont typeface="Wingdings" panose="05000000000000000000" pitchFamily="2" charset="2"/>
              <a:buChar char="l"/>
            </a:pPr>
            <a:endParaRPr lang="en-US" altLang="zh-CN" sz="2400" dirty="0" smtClean="0"/>
          </a:p>
        </p:txBody>
      </p:sp>
      <p:sp>
        <p:nvSpPr>
          <p:cNvPr id="4" name="TextBox 5"/>
          <p:cNvSpPr txBox="1"/>
          <p:nvPr/>
        </p:nvSpPr>
        <p:spPr>
          <a:xfrm>
            <a:off x="2294160" y="4309408"/>
            <a:ext cx="2975172" cy="1938992"/>
          </a:xfrm>
          <a:prstGeom prst="rect">
            <a:avLst/>
          </a:prstGeom>
          <a:noFill/>
        </p:spPr>
        <p:txBody>
          <a:bodyPr wrap="square" rtlCol="0">
            <a:spAutoFit/>
          </a:bodyPr>
          <a:lstStyle/>
          <a:p>
            <a:r>
              <a:rPr lang="en-US" altLang="zh-CN" sz="2400" dirty="0"/>
              <a:t>Psychology and Modern Life, Spring 2016</a:t>
            </a:r>
          </a:p>
          <a:p>
            <a:r>
              <a:rPr lang="en-US" altLang="zh-CN" sz="2400" b="1" dirty="0"/>
              <a:t>Group 9</a:t>
            </a:r>
          </a:p>
          <a:p>
            <a:pPr marL="285750" indent="-285750">
              <a:buFont typeface="Wingdings" panose="05000000000000000000" pitchFamily="2" charset="2"/>
              <a:buChar char="l"/>
            </a:pPr>
            <a:endParaRPr lang="en-US" altLang="zh-CN" sz="2400" dirty="0" smtClean="0"/>
          </a:p>
        </p:txBody>
      </p:sp>
      <p:cxnSp>
        <p:nvCxnSpPr>
          <p:cNvPr id="5" name="Straight Connector 4"/>
          <p:cNvCxnSpPr/>
          <p:nvPr/>
        </p:nvCxnSpPr>
        <p:spPr>
          <a:xfrm>
            <a:off x="5048250" y="4118908"/>
            <a:ext cx="0" cy="1938992"/>
          </a:xfrm>
          <a:prstGeom prst="line">
            <a:avLst/>
          </a:prstGeom>
          <a:ln w="139700" cmpd="thickThi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546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Purpose</a:t>
            </a:r>
            <a:endParaRPr lang="zh-CN" altLang="en-US" sz="2800" dirty="0"/>
          </a:p>
        </p:txBody>
      </p:sp>
      <p:sp>
        <p:nvSpPr>
          <p:cNvPr id="8" name="TextBox 5"/>
          <p:cNvSpPr txBox="1"/>
          <p:nvPr/>
        </p:nvSpPr>
        <p:spPr>
          <a:xfrm>
            <a:off x="1810710" y="1408451"/>
            <a:ext cx="9985572" cy="4524315"/>
          </a:xfrm>
          <a:prstGeom prst="rect">
            <a:avLst/>
          </a:prstGeom>
          <a:noFill/>
        </p:spPr>
        <p:txBody>
          <a:bodyPr wrap="square" rtlCol="0">
            <a:spAutoFit/>
          </a:bodyPr>
          <a:lstStyle/>
          <a:p>
            <a:r>
              <a:rPr lang="en-US" altLang="zh-CN" sz="2400" dirty="0" smtClean="0"/>
              <a:t>For the trip Visual Impairment Simulation:</a:t>
            </a:r>
          </a:p>
          <a:p>
            <a:endParaRPr lang="en-US" altLang="zh-CN" sz="2400" dirty="0" smtClean="0"/>
          </a:p>
          <a:p>
            <a:pPr marL="285750" indent="-285750">
              <a:buFont typeface="Wingdings" panose="05000000000000000000" pitchFamily="2" charset="2"/>
              <a:buChar char="l"/>
            </a:pPr>
            <a:r>
              <a:rPr lang="en-US" altLang="zh-CN" sz="2400" dirty="0" smtClean="0"/>
              <a:t>We wanted to understand the effects of a partial disability (not fully considered a disability) can have on the eyesight; something we take for granted.</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We wanted to experience the world with two disabilities,   in this particular case, muteness and eyesight problems; since these 2 senses are </a:t>
            </a:r>
            <a:r>
              <a:rPr lang="en-US" altLang="zh-CN" sz="2400" dirty="0"/>
              <a:t>definitely the senses we rely on the most to communicate with the outer world and process information coming from it.</a:t>
            </a:r>
          </a:p>
          <a:p>
            <a:pPr marL="285750" indent="-285750">
              <a:buFont typeface="Wingdings" panose="05000000000000000000" pitchFamily="2" charset="2"/>
              <a:buChar char="l"/>
            </a:pPr>
            <a:endParaRPr lang="en-US" altLang="zh-CN" sz="2400" dirty="0"/>
          </a:p>
        </p:txBody>
      </p:sp>
    </p:spTree>
    <p:extLst>
      <p:ext uri="{BB962C8B-B14F-4D97-AF65-F5344CB8AC3E}">
        <p14:creationId xmlns:p14="http://schemas.microsoft.com/office/powerpoint/2010/main" val="1455935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Objectives</a:t>
            </a:r>
            <a:endParaRPr lang="zh-CN" altLang="en-US" sz="2800" dirty="0"/>
          </a:p>
        </p:txBody>
      </p:sp>
      <p:sp>
        <p:nvSpPr>
          <p:cNvPr id="8" name="TextBox 5"/>
          <p:cNvSpPr txBox="1"/>
          <p:nvPr/>
        </p:nvSpPr>
        <p:spPr>
          <a:xfrm>
            <a:off x="1810710" y="1408451"/>
            <a:ext cx="9985572" cy="3046988"/>
          </a:xfrm>
          <a:prstGeom prst="rect">
            <a:avLst/>
          </a:prstGeom>
          <a:noFill/>
        </p:spPr>
        <p:txBody>
          <a:bodyPr wrap="square" rtlCol="0">
            <a:spAutoFit/>
          </a:bodyPr>
          <a:lstStyle/>
          <a:p>
            <a:r>
              <a:rPr lang="en-US" altLang="zh-CN" sz="2400" dirty="0" smtClean="0"/>
              <a:t>In order to have some guidelines for our exercise and force us to interact with more people, we set ourselves some objectives.</a:t>
            </a:r>
          </a:p>
          <a:p>
            <a:pPr marL="285750" indent="-285750">
              <a:buFont typeface="Wingdings" panose="05000000000000000000" pitchFamily="2" charset="2"/>
              <a:buChar char="l"/>
            </a:pPr>
            <a:endParaRPr lang="en-US" altLang="zh-CN" sz="2400" dirty="0"/>
          </a:p>
          <a:p>
            <a:pPr marL="285750" indent="-285750">
              <a:buFont typeface="Wingdings" panose="05000000000000000000" pitchFamily="2" charset="2"/>
              <a:buChar char="l"/>
            </a:pPr>
            <a:r>
              <a:rPr lang="en-US" altLang="zh-CN" sz="2400" dirty="0" smtClean="0"/>
              <a:t>Eat at least 1 traditional dish of the place we were going to visit</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Visit  at least 4 touristic spots</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Buy at least 2 souvenirs per person</a:t>
            </a:r>
            <a:endParaRPr lang="en-US" altLang="zh-CN" sz="2400" dirty="0"/>
          </a:p>
        </p:txBody>
      </p:sp>
    </p:spTree>
    <p:extLst>
      <p:ext uri="{BB962C8B-B14F-4D97-AF65-F5344CB8AC3E}">
        <p14:creationId xmlns:p14="http://schemas.microsoft.com/office/powerpoint/2010/main" val="2103059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Place</a:t>
            </a:r>
            <a:endParaRPr lang="zh-CN" altLang="en-US" sz="2800" dirty="0"/>
          </a:p>
        </p:txBody>
      </p:sp>
      <p:sp>
        <p:nvSpPr>
          <p:cNvPr id="8" name="TextBox 5"/>
          <p:cNvSpPr txBox="1"/>
          <p:nvPr/>
        </p:nvSpPr>
        <p:spPr>
          <a:xfrm>
            <a:off x="1275479" y="1243183"/>
            <a:ext cx="6477043" cy="5632311"/>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a:t>We wanted </a:t>
            </a:r>
            <a:r>
              <a:rPr lang="en-US" altLang="zh-CN" sz="2400" dirty="0" smtClean="0"/>
              <a:t>to be in </a:t>
            </a:r>
            <a:r>
              <a:rPr lang="en-US" altLang="zh-CN" sz="2400" dirty="0"/>
              <a:t>an environment where we would be forced to interact with a maximum of people; and thus chose </a:t>
            </a:r>
            <a:r>
              <a:rPr lang="en-US" altLang="zh-CN" sz="2400" dirty="0" err="1"/>
              <a:t>Neiwan</a:t>
            </a:r>
            <a:r>
              <a:rPr lang="en-US" altLang="zh-CN" sz="2400" dirty="0"/>
              <a:t>, as there is a lot of stores and stands, and offered a perfect opportunity to us</a:t>
            </a:r>
            <a:r>
              <a:rPr lang="en-US" altLang="zh-CN" sz="2400" dirty="0" smtClean="0"/>
              <a:t>.</a:t>
            </a:r>
          </a:p>
          <a:p>
            <a:endParaRPr lang="en-US" altLang="zh-CN" sz="2400" dirty="0"/>
          </a:p>
          <a:p>
            <a:pPr marL="285750" indent="-285750">
              <a:buFont typeface="Wingdings" panose="05000000000000000000" pitchFamily="2" charset="2"/>
              <a:buChar char="l"/>
            </a:pPr>
            <a:r>
              <a:rPr lang="en-US" altLang="zh-CN" sz="2400" dirty="0" smtClean="0"/>
              <a:t>We chose </a:t>
            </a:r>
            <a:r>
              <a:rPr lang="en-US" altLang="zh-CN" sz="2400" dirty="0" err="1" smtClean="0"/>
              <a:t>Neiwan</a:t>
            </a:r>
            <a:r>
              <a:rPr lang="en-US" altLang="zh-CN" sz="2400" dirty="0" smtClean="0"/>
              <a:t> as our destination because it’s one of the few touristic spots (i.e., with a lot of stands). It’s not too far from Hsinchu and it’s a place none of us had visited before. We didn’t look up directions prior to making our trip to increase the difficulty of the exercise.</a:t>
            </a:r>
            <a:endParaRPr lang="en-US" altLang="zh-CN" sz="2400" dirty="0"/>
          </a:p>
        </p:txBody>
      </p:sp>
      <p:pic>
        <p:nvPicPr>
          <p:cNvPr id="2050" name="Picture 2" descr="https://scontent-tpe1-1.xx.fbcdn.net/v/t34.0-12/13153409_1096850317031918_208409170_n.png?oh=a8b294bc8780d534ff50555b7f27b80b&amp;oe=5744E55D"/>
          <p:cNvPicPr>
            <a:picLocks noChangeAspect="1" noChangeArrowheads="1"/>
          </p:cNvPicPr>
          <p:nvPr/>
        </p:nvPicPr>
        <p:blipFill rotWithShape="1">
          <a:blip r:embed="rId2">
            <a:extLst>
              <a:ext uri="{28A0092B-C50C-407E-A947-70E740481C1C}">
                <a14:useLocalDpi xmlns:a14="http://schemas.microsoft.com/office/drawing/2010/main" val="0"/>
              </a:ext>
            </a:extLst>
          </a:blip>
          <a:srcRect l="6877" r="8405"/>
          <a:stretch/>
        </p:blipFill>
        <p:spPr bwMode="auto">
          <a:xfrm>
            <a:off x="7513983" y="1243183"/>
            <a:ext cx="4532244" cy="374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85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Difficulties</a:t>
            </a:r>
            <a:endParaRPr lang="zh-CN" altLang="en-US" sz="2800" dirty="0"/>
          </a:p>
        </p:txBody>
      </p:sp>
      <p:sp>
        <p:nvSpPr>
          <p:cNvPr id="8" name="TextBox 5"/>
          <p:cNvSpPr txBox="1"/>
          <p:nvPr/>
        </p:nvSpPr>
        <p:spPr>
          <a:xfrm>
            <a:off x="1810710" y="1408451"/>
            <a:ext cx="9985572" cy="3416320"/>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a:t>Scheduling was a very hard thing to do, since we needed an entire day for the </a:t>
            </a:r>
            <a:r>
              <a:rPr lang="en-US" altLang="zh-CN" sz="2400" dirty="0" err="1"/>
              <a:t>Neiwan</a:t>
            </a:r>
            <a:r>
              <a:rPr lang="en-US" altLang="zh-CN" sz="2400" dirty="0"/>
              <a:t> trip, and all of us had very busy schedules and plans. We scheduled the day May 7</a:t>
            </a:r>
            <a:r>
              <a:rPr lang="en-US" altLang="zh-CN" sz="2400" baseline="30000" dirty="0"/>
              <a:t>th</a:t>
            </a:r>
            <a:r>
              <a:rPr lang="en-US" altLang="zh-CN" sz="2400" dirty="0"/>
              <a:t> for our activities with about 4 weeks anticipation</a:t>
            </a:r>
            <a:r>
              <a:rPr lang="en-US" altLang="zh-CN" sz="2400" dirty="0" smtClean="0"/>
              <a:t>.</a:t>
            </a:r>
          </a:p>
          <a:p>
            <a:endParaRPr lang="en-US" altLang="zh-CN" sz="2400" dirty="0" smtClean="0"/>
          </a:p>
          <a:p>
            <a:pPr marL="285750" indent="-285750">
              <a:buFont typeface="Wingdings" panose="05000000000000000000" pitchFamily="2" charset="2"/>
              <a:buChar char="l"/>
            </a:pPr>
            <a:r>
              <a:rPr lang="en-US" altLang="zh-CN" sz="2400" dirty="0" smtClean="0"/>
              <a:t>Because of a personal issue (Kido went to the airport to say goodbye to his brother), we had to remake the schedule we had originally made and hurry up to complete our objectives on time. </a:t>
            </a:r>
            <a:endParaRPr lang="en-US" altLang="zh-CN" sz="2400" dirty="0"/>
          </a:p>
        </p:txBody>
      </p:sp>
    </p:spTree>
    <p:extLst>
      <p:ext uri="{BB962C8B-B14F-4D97-AF65-F5344CB8AC3E}">
        <p14:creationId xmlns:p14="http://schemas.microsoft.com/office/powerpoint/2010/main" val="1426878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Original Plan</a:t>
            </a:r>
            <a:endParaRPr lang="zh-CN" altLang="en-US" sz="2800" dirty="0"/>
          </a:p>
        </p:txBody>
      </p:sp>
      <p:sp>
        <p:nvSpPr>
          <p:cNvPr id="4" name="TextBox 5"/>
          <p:cNvSpPr txBox="1"/>
          <p:nvPr/>
        </p:nvSpPr>
        <p:spPr>
          <a:xfrm>
            <a:off x="1810710" y="1408451"/>
            <a:ext cx="9985572" cy="3416320"/>
          </a:xfrm>
          <a:prstGeom prst="rect">
            <a:avLst/>
          </a:prstGeom>
          <a:noFill/>
        </p:spPr>
        <p:txBody>
          <a:bodyPr wrap="square" rtlCol="0">
            <a:spAutoFit/>
          </a:bodyPr>
          <a:lstStyle/>
          <a:p>
            <a:r>
              <a:rPr lang="en-US" altLang="zh-CN" sz="2400" dirty="0" smtClean="0"/>
              <a:t>Our original plan included the ideas below:</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Trip to </a:t>
            </a:r>
            <a:r>
              <a:rPr lang="en-US" altLang="zh-CN" sz="2400" dirty="0" err="1" smtClean="0"/>
              <a:t>Neiwan</a:t>
            </a:r>
            <a:r>
              <a:rPr lang="en-US" altLang="zh-CN" sz="2400" dirty="0" smtClean="0"/>
              <a:t> as mutes, unable to understand </a:t>
            </a:r>
            <a:r>
              <a:rPr lang="en-US" altLang="zh-CN" sz="2400" dirty="0" err="1" smtClean="0"/>
              <a:t>chinese</a:t>
            </a:r>
            <a:endParaRPr lang="en-US" altLang="zh-CN" sz="2400" dirty="0" smtClean="0"/>
          </a:p>
          <a:p>
            <a:endParaRPr lang="en-US" altLang="zh-CN" sz="2400" dirty="0" smtClean="0"/>
          </a:p>
          <a:p>
            <a:pPr marL="285750" indent="-285750">
              <a:buFont typeface="Wingdings" panose="05000000000000000000" pitchFamily="2" charset="2"/>
              <a:buChar char="l"/>
            </a:pPr>
            <a:r>
              <a:rPr lang="en-US" altLang="zh-CN" sz="2400" dirty="0" smtClean="0"/>
              <a:t>Visit a doctor as a mute</a:t>
            </a:r>
          </a:p>
          <a:p>
            <a:endParaRPr lang="en-US" altLang="zh-CN" sz="2400" dirty="0" smtClean="0"/>
          </a:p>
          <a:p>
            <a:pPr marL="285750" indent="-285750">
              <a:buFont typeface="Wingdings" panose="05000000000000000000" pitchFamily="2" charset="2"/>
              <a:buChar char="l"/>
            </a:pPr>
            <a:r>
              <a:rPr lang="en-US" altLang="zh-CN" sz="2400" dirty="0" smtClean="0"/>
              <a:t>Watch a movie with visual impairments</a:t>
            </a:r>
          </a:p>
          <a:p>
            <a:endParaRPr lang="en-US" altLang="zh-CN" sz="2400" dirty="0" smtClean="0"/>
          </a:p>
          <a:p>
            <a:pPr marL="285750" indent="-285750">
              <a:buFont typeface="Wingdings" panose="05000000000000000000" pitchFamily="2" charset="2"/>
              <a:buChar char="l"/>
            </a:pPr>
            <a:r>
              <a:rPr lang="en-US" altLang="zh-CN" sz="2400" dirty="0" smtClean="0"/>
              <a:t>Practice different sports with different physical disabilities</a:t>
            </a:r>
            <a:endParaRPr lang="en-US" altLang="zh-CN" sz="2400" dirty="0"/>
          </a:p>
        </p:txBody>
      </p:sp>
    </p:spTree>
    <p:extLst>
      <p:ext uri="{BB962C8B-B14F-4D97-AF65-F5344CB8AC3E}">
        <p14:creationId xmlns:p14="http://schemas.microsoft.com/office/powerpoint/2010/main" val="1273650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Actual Plan</a:t>
            </a:r>
            <a:endParaRPr lang="zh-CN" altLang="en-US" sz="2800" dirty="0"/>
          </a:p>
        </p:txBody>
      </p:sp>
      <p:sp>
        <p:nvSpPr>
          <p:cNvPr id="4" name="TextBox 5"/>
          <p:cNvSpPr txBox="1"/>
          <p:nvPr/>
        </p:nvSpPr>
        <p:spPr>
          <a:xfrm>
            <a:off x="1873658" y="1016834"/>
            <a:ext cx="9985572" cy="4524315"/>
          </a:xfrm>
          <a:prstGeom prst="rect">
            <a:avLst/>
          </a:prstGeom>
          <a:noFill/>
        </p:spPr>
        <p:txBody>
          <a:bodyPr wrap="square" rtlCol="0">
            <a:spAutoFit/>
          </a:bodyPr>
          <a:lstStyle/>
          <a:p>
            <a:endParaRPr lang="en-US" altLang="zh-CN" sz="2400" dirty="0" smtClean="0"/>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The trip to </a:t>
            </a:r>
            <a:r>
              <a:rPr lang="en-US" altLang="zh-CN" sz="2400" dirty="0" err="1" smtClean="0"/>
              <a:t>Neiwan</a:t>
            </a:r>
            <a:r>
              <a:rPr lang="en-US" altLang="zh-CN" sz="2400" dirty="0" smtClean="0"/>
              <a:t> as mutes took place on May 7</a:t>
            </a:r>
            <a:r>
              <a:rPr lang="en-US" altLang="zh-CN" sz="2400" baseline="30000" dirty="0" smtClean="0"/>
              <a:t>th</a:t>
            </a:r>
            <a:r>
              <a:rPr lang="en-US" altLang="zh-CN" sz="2400" dirty="0" smtClean="0"/>
              <a:t>, 2016.</a:t>
            </a:r>
          </a:p>
          <a:p>
            <a:endParaRPr lang="en-US" altLang="zh-CN" sz="2400" dirty="0" smtClean="0"/>
          </a:p>
          <a:p>
            <a:pPr marL="285750" indent="-285750">
              <a:buFont typeface="Wingdings" panose="05000000000000000000" pitchFamily="2" charset="2"/>
              <a:buChar char="l"/>
            </a:pPr>
            <a:r>
              <a:rPr lang="en-US" altLang="zh-CN" sz="2400" dirty="0" smtClean="0"/>
              <a:t>Watching the movie wit visual impairments took place on May 18</a:t>
            </a:r>
            <a:r>
              <a:rPr lang="en-US" altLang="zh-CN" sz="2400" baseline="30000" dirty="0" smtClean="0"/>
              <a:t>th</a:t>
            </a:r>
            <a:r>
              <a:rPr lang="en-US" altLang="zh-CN" sz="2400" dirty="0" smtClean="0"/>
              <a:t> 2016, 3:30 to 6:30, at NTHU’s library.</a:t>
            </a:r>
          </a:p>
          <a:p>
            <a:endParaRPr lang="en-US" altLang="zh-CN" sz="2400" dirty="0" smtClean="0"/>
          </a:p>
          <a:p>
            <a:pPr marL="285750" indent="-285750">
              <a:buFont typeface="Wingdings" panose="05000000000000000000" pitchFamily="2" charset="2"/>
              <a:buChar char="l"/>
            </a:pPr>
            <a:r>
              <a:rPr lang="en-US" altLang="zh-CN" sz="2400" dirty="0" smtClean="0"/>
              <a:t>The </a:t>
            </a:r>
            <a:r>
              <a:rPr lang="en-US" altLang="zh-CN" sz="2400" dirty="0"/>
              <a:t>trip to the doctor was canceled due to not having real health issues to justify visiting a doctor.</a:t>
            </a:r>
          </a:p>
          <a:p>
            <a:endParaRPr lang="en-US" altLang="zh-CN" sz="2400" dirty="0" smtClean="0"/>
          </a:p>
          <a:p>
            <a:pPr marL="285750" indent="-285750">
              <a:buFont typeface="Wingdings" panose="05000000000000000000" pitchFamily="2" charset="2"/>
              <a:buChar char="l"/>
            </a:pPr>
            <a:r>
              <a:rPr lang="en-US" altLang="zh-CN" sz="2400" dirty="0" smtClean="0"/>
              <a:t>Practicing different sports with different physical disabilities was canceled due to schedule conflicts and time limits.</a:t>
            </a:r>
            <a:endParaRPr lang="en-US" altLang="zh-CN" sz="2400" dirty="0"/>
          </a:p>
        </p:txBody>
      </p:sp>
    </p:spTree>
    <p:extLst>
      <p:ext uri="{BB962C8B-B14F-4D97-AF65-F5344CB8AC3E}">
        <p14:creationId xmlns:p14="http://schemas.microsoft.com/office/powerpoint/2010/main" val="3912018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Original Schedule</a:t>
            </a:r>
            <a:endParaRPr lang="zh-CN" altLang="en-US" sz="2800" dirty="0"/>
          </a:p>
        </p:txBody>
      </p:sp>
      <p:sp>
        <p:nvSpPr>
          <p:cNvPr id="6" name="TextBox 5"/>
          <p:cNvSpPr txBox="1"/>
          <p:nvPr/>
        </p:nvSpPr>
        <p:spPr>
          <a:xfrm>
            <a:off x="1810710" y="1408451"/>
            <a:ext cx="9985572" cy="4524315"/>
          </a:xfrm>
          <a:prstGeom prst="rect">
            <a:avLst/>
          </a:prstGeom>
          <a:noFill/>
        </p:spPr>
        <p:txBody>
          <a:bodyPr wrap="square" rtlCol="0">
            <a:spAutoFit/>
          </a:bodyPr>
          <a:lstStyle/>
          <a:p>
            <a:r>
              <a:rPr lang="en-US" altLang="zh-CN" sz="2400" dirty="0" smtClean="0"/>
              <a:t>	At first, we thought of staying one night at </a:t>
            </a:r>
            <a:r>
              <a:rPr lang="en-US" altLang="zh-CN" sz="2400" dirty="0" err="1" smtClean="0"/>
              <a:t>Neiwan</a:t>
            </a:r>
            <a:r>
              <a:rPr lang="en-US" altLang="zh-CN" sz="2400" dirty="0" smtClean="0"/>
              <a:t> and making the </a:t>
            </a:r>
            <a:r>
              <a:rPr lang="en-US" altLang="zh-CN" sz="2400" dirty="0" err="1" smtClean="0"/>
              <a:t>Neiwan</a:t>
            </a:r>
            <a:r>
              <a:rPr lang="en-US" altLang="zh-CN" sz="2400" dirty="0" smtClean="0"/>
              <a:t> trip last an entire weekend. The idea was that we would try to look for a place to sleep on the spot, and the penalty for not finding one on time would be sleeping on the streets or in a bench in a park.</a:t>
            </a:r>
          </a:p>
          <a:p>
            <a:r>
              <a:rPr lang="en-US" altLang="zh-CN" sz="2400" dirty="0" smtClean="0"/>
              <a:t>	</a:t>
            </a:r>
          </a:p>
          <a:p>
            <a:r>
              <a:rPr lang="en-US" altLang="zh-CN" sz="2400" dirty="0"/>
              <a:t>	</a:t>
            </a:r>
            <a:r>
              <a:rPr lang="en-US" altLang="zh-CN" sz="2400" dirty="0" smtClean="0"/>
              <a:t>Due to safety concerns and potentially high fees from the hotel, we shortened our trip to a single day. We agreed on a schedule and agreed to meet at 10:00 A.M. in the main gate. </a:t>
            </a:r>
          </a:p>
          <a:p>
            <a:endParaRPr lang="en-US" altLang="zh-CN" sz="2400" dirty="0"/>
          </a:p>
          <a:p>
            <a:r>
              <a:rPr lang="en-US" altLang="zh-CN" sz="2400" dirty="0" smtClean="0"/>
              <a:t>	The day before our trip, we agreed to meet 2 hours after the time we had originally planned as a personal issue ensued.</a:t>
            </a:r>
            <a:endParaRPr lang="en-US" altLang="zh-CN" sz="2400" dirty="0"/>
          </a:p>
        </p:txBody>
      </p:sp>
    </p:spTree>
    <p:extLst>
      <p:ext uri="{BB962C8B-B14F-4D97-AF65-F5344CB8AC3E}">
        <p14:creationId xmlns:p14="http://schemas.microsoft.com/office/powerpoint/2010/main" val="560223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Original Schedule</a:t>
            </a:r>
            <a:endParaRPr lang="zh-CN" alt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798384192"/>
              </p:ext>
            </p:extLst>
          </p:nvPr>
        </p:nvGraphicFramePr>
        <p:xfrm>
          <a:off x="2565400" y="1409681"/>
          <a:ext cx="8128000" cy="3708400"/>
        </p:xfrm>
        <a:graphic>
          <a:graphicData uri="http://schemas.openxmlformats.org/drawingml/2006/table">
            <a:tbl>
              <a:tblPr firstRow="1" bandRow="1">
                <a:tableStyleId>{5C22544A-7EE6-4342-B048-85BDC9FD1C3A}</a:tableStyleId>
              </a:tblPr>
              <a:tblGrid>
                <a:gridCol w="1206500"/>
                <a:gridCol w="6921500"/>
              </a:tblGrid>
              <a:tr h="370840">
                <a:tc>
                  <a:txBody>
                    <a:bodyPr/>
                    <a:lstStyle/>
                    <a:p>
                      <a:pPr algn="ctr"/>
                      <a:r>
                        <a:rPr lang="en-US" altLang="zh-TW" dirty="0" smtClean="0"/>
                        <a:t>HOUR</a:t>
                      </a:r>
                      <a:endParaRPr lang="zh-TW" altLang="en-US" dirty="0"/>
                    </a:p>
                  </a:txBody>
                  <a:tcPr/>
                </a:tc>
                <a:tc>
                  <a:txBody>
                    <a:bodyPr/>
                    <a:lstStyle/>
                    <a:p>
                      <a:pPr algn="ctr"/>
                      <a:r>
                        <a:rPr lang="en-US" altLang="zh-TW" dirty="0" smtClean="0"/>
                        <a:t>PROGRESS</a:t>
                      </a:r>
                      <a:endParaRPr lang="zh-TW" altLang="en-US" dirty="0"/>
                    </a:p>
                  </a:txBody>
                  <a:tcPr/>
                </a:tc>
              </a:tr>
              <a:tr h="370840">
                <a:tc>
                  <a:txBody>
                    <a:bodyPr/>
                    <a:lstStyle/>
                    <a:p>
                      <a:pPr algn="ctr"/>
                      <a:r>
                        <a:rPr lang="en-US" altLang="zh-TW" dirty="0" smtClean="0"/>
                        <a:t>9:00</a:t>
                      </a:r>
                      <a:endParaRPr lang="zh-TW" altLang="en-US" dirty="0"/>
                    </a:p>
                  </a:txBody>
                  <a:tcPr/>
                </a:tc>
                <a:tc>
                  <a:txBody>
                    <a:bodyPr/>
                    <a:lstStyle/>
                    <a:p>
                      <a:r>
                        <a:rPr lang="en-US" altLang="zh-TW" dirty="0" smtClean="0"/>
                        <a:t>Meet</a:t>
                      </a:r>
                      <a:r>
                        <a:rPr lang="en-US" altLang="zh-TW" baseline="0" dirty="0" smtClean="0"/>
                        <a:t> at NTHU’s gate</a:t>
                      </a:r>
                      <a:endParaRPr lang="zh-TW" altLang="en-US" dirty="0"/>
                    </a:p>
                  </a:txBody>
                  <a:tcPr/>
                </a:tc>
              </a:tr>
              <a:tr h="370840">
                <a:tc>
                  <a:txBody>
                    <a:bodyPr/>
                    <a:lstStyle/>
                    <a:p>
                      <a:r>
                        <a:rPr lang="en-US" altLang="zh-TW" dirty="0" smtClean="0"/>
                        <a:t>   </a:t>
                      </a:r>
                      <a:r>
                        <a:rPr lang="en-US" altLang="zh-TW" baseline="0" dirty="0" smtClean="0"/>
                        <a:t> 9</a:t>
                      </a:r>
                      <a:r>
                        <a:rPr lang="en-US" altLang="zh-TW" dirty="0" smtClean="0"/>
                        <a:t>:30</a:t>
                      </a:r>
                      <a:endParaRPr lang="zh-TW" altLang="en-US" dirty="0"/>
                    </a:p>
                  </a:txBody>
                  <a:tcPr/>
                </a:tc>
                <a:tc>
                  <a:txBody>
                    <a:bodyPr/>
                    <a:lstStyle/>
                    <a:p>
                      <a:r>
                        <a:rPr lang="en-US" altLang="zh-TW" dirty="0" smtClean="0"/>
                        <a:t>Arrival at Hsinchu’s train Station</a:t>
                      </a:r>
                      <a:endParaRPr lang="zh-TW" altLang="en-US" dirty="0"/>
                    </a:p>
                  </a:txBody>
                  <a:tcPr/>
                </a:tc>
              </a:tr>
              <a:tr h="370840">
                <a:tc>
                  <a:txBody>
                    <a:bodyPr/>
                    <a:lstStyle/>
                    <a:p>
                      <a:pPr algn="ctr"/>
                      <a:r>
                        <a:rPr lang="en-US" altLang="zh-TW" dirty="0" smtClean="0"/>
                        <a:t>11:00</a:t>
                      </a:r>
                      <a:endParaRPr lang="zh-TW" altLang="en-US" dirty="0"/>
                    </a:p>
                  </a:txBody>
                  <a:tcPr/>
                </a:tc>
                <a:tc>
                  <a:txBody>
                    <a:bodyPr/>
                    <a:lstStyle/>
                    <a:p>
                      <a:r>
                        <a:rPr lang="en-US" altLang="zh-TW" dirty="0" smtClean="0"/>
                        <a:t>Arrival at </a:t>
                      </a:r>
                      <a:r>
                        <a:rPr lang="en-US" altLang="zh-TW" dirty="0" err="1" smtClean="0"/>
                        <a:t>Neiwan</a:t>
                      </a:r>
                      <a:r>
                        <a:rPr lang="en-US" altLang="zh-TW" dirty="0" smtClean="0"/>
                        <a:t>,</a:t>
                      </a:r>
                      <a:r>
                        <a:rPr lang="en-US" altLang="zh-TW" baseline="0" dirty="0" smtClean="0"/>
                        <a:t> eat early lunch</a:t>
                      </a:r>
                      <a:endParaRPr lang="zh-TW" altLang="en-US" dirty="0"/>
                    </a:p>
                  </a:txBody>
                  <a:tcPr/>
                </a:tc>
              </a:tr>
              <a:tr h="370840">
                <a:tc>
                  <a:txBody>
                    <a:bodyPr/>
                    <a:lstStyle/>
                    <a:p>
                      <a:pPr algn="ctr"/>
                      <a:r>
                        <a:rPr lang="en-US" altLang="zh-TW" dirty="0" smtClean="0"/>
                        <a:t>12:00</a:t>
                      </a:r>
                      <a:endParaRPr lang="zh-TW" altLang="en-US" dirty="0"/>
                    </a:p>
                  </a:txBody>
                  <a:tcPr/>
                </a:tc>
                <a:tc>
                  <a:txBody>
                    <a:bodyPr/>
                    <a:lstStyle/>
                    <a:p>
                      <a:r>
                        <a:rPr lang="en-US" altLang="zh-TW" dirty="0" smtClean="0"/>
                        <a:t>Stroll the streets</a:t>
                      </a:r>
                      <a:r>
                        <a:rPr lang="zh-CN" altLang="en-US" baseline="0" dirty="0" smtClean="0"/>
                        <a:t> </a:t>
                      </a:r>
                      <a:r>
                        <a:rPr lang="en-US" altLang="zh-CN" baseline="0" dirty="0" smtClean="0"/>
                        <a:t>at </a:t>
                      </a:r>
                      <a:r>
                        <a:rPr lang="en-US" altLang="zh-CN" baseline="0" dirty="0" err="1" smtClean="0"/>
                        <a:t>Neiwan</a:t>
                      </a:r>
                      <a:r>
                        <a:rPr lang="en-US" altLang="zh-CN" baseline="0" dirty="0" smtClean="0"/>
                        <a:t> </a:t>
                      </a:r>
                      <a:endParaRPr lang="zh-TW" altLang="en-US" dirty="0"/>
                    </a:p>
                  </a:txBody>
                  <a:tcPr/>
                </a:tc>
              </a:tr>
              <a:tr h="370840">
                <a:tc>
                  <a:txBody>
                    <a:bodyPr/>
                    <a:lstStyle/>
                    <a:p>
                      <a:pPr algn="ctr"/>
                      <a:r>
                        <a:rPr lang="en-US" altLang="zh-TW" dirty="0" smtClean="0"/>
                        <a:t>1:00</a:t>
                      </a:r>
                      <a:endParaRPr lang="zh-TW" altLang="en-US" dirty="0"/>
                    </a:p>
                  </a:txBody>
                  <a:tcPr/>
                </a:tc>
                <a:tc>
                  <a:txBody>
                    <a:bodyPr/>
                    <a:lstStyle/>
                    <a:p>
                      <a:r>
                        <a:rPr lang="en-US" altLang="zh-TW" dirty="0" smtClean="0"/>
                        <a:t>Search for 4 touristic</a:t>
                      </a:r>
                      <a:r>
                        <a:rPr lang="en-US" altLang="zh-TW" baseline="0" dirty="0" smtClean="0"/>
                        <a:t> sites and visit them</a:t>
                      </a:r>
                      <a:endParaRPr lang="zh-TW" altLang="en-US" dirty="0"/>
                    </a:p>
                  </a:txBody>
                  <a:tcPr/>
                </a:tc>
              </a:tr>
              <a:tr h="370840">
                <a:tc>
                  <a:txBody>
                    <a:bodyPr/>
                    <a:lstStyle/>
                    <a:p>
                      <a:pPr algn="ctr"/>
                      <a:r>
                        <a:rPr lang="en-US" altLang="zh-TW" dirty="0" smtClean="0"/>
                        <a:t>3:00</a:t>
                      </a:r>
                      <a:endParaRPr lang="zh-TW" altLang="en-US" dirty="0"/>
                    </a:p>
                  </a:txBody>
                  <a:tcPr/>
                </a:tc>
                <a:tc>
                  <a:txBody>
                    <a:bodyPr/>
                    <a:lstStyle/>
                    <a:p>
                      <a:r>
                        <a:rPr lang="en-US" altLang="zh-TW" dirty="0" smtClean="0"/>
                        <a:t>Search</a:t>
                      </a:r>
                      <a:r>
                        <a:rPr lang="en-US" altLang="zh-TW" baseline="0" dirty="0" smtClean="0"/>
                        <a:t> and buy souvenirs</a:t>
                      </a:r>
                      <a:endParaRPr lang="zh-TW" altLang="en-US" dirty="0"/>
                    </a:p>
                  </a:txBody>
                  <a:tcPr/>
                </a:tc>
              </a:tr>
              <a:tr h="370840">
                <a:tc>
                  <a:txBody>
                    <a:bodyPr/>
                    <a:lstStyle/>
                    <a:p>
                      <a:pPr algn="ctr"/>
                      <a:r>
                        <a:rPr lang="en-US" altLang="zh-TW" dirty="0" smtClean="0"/>
                        <a:t>5:00</a:t>
                      </a:r>
                      <a:endParaRPr lang="zh-TW" altLang="en-US" dirty="0"/>
                    </a:p>
                  </a:txBody>
                  <a:tcPr/>
                </a:tc>
                <a:tc>
                  <a:txBody>
                    <a:bodyPr/>
                    <a:lstStyle/>
                    <a:p>
                      <a:r>
                        <a:rPr lang="en-US" altLang="zh-TW" dirty="0" smtClean="0"/>
                        <a:t>Have dinner</a:t>
                      </a:r>
                    </a:p>
                  </a:txBody>
                  <a:tcPr/>
                </a:tc>
              </a:tr>
              <a:tr h="370840">
                <a:tc>
                  <a:txBody>
                    <a:bodyPr/>
                    <a:lstStyle/>
                    <a:p>
                      <a:pPr algn="ctr"/>
                      <a:r>
                        <a:rPr lang="en-US" altLang="zh-TW" dirty="0" smtClean="0"/>
                        <a:t>6:00</a:t>
                      </a:r>
                      <a:endParaRPr lang="zh-TW" altLang="en-US" dirty="0"/>
                    </a:p>
                  </a:txBody>
                  <a:tcPr/>
                </a:tc>
                <a:tc>
                  <a:txBody>
                    <a:bodyPr/>
                    <a:lstStyle/>
                    <a:p>
                      <a:r>
                        <a:rPr lang="en-US" altLang="zh-TW" dirty="0" smtClean="0"/>
                        <a:t>Take</a:t>
                      </a:r>
                      <a:r>
                        <a:rPr lang="en-US" altLang="zh-TW" baseline="0" dirty="0" smtClean="0"/>
                        <a:t> the train back to Hsinchu</a:t>
                      </a:r>
                      <a:endParaRPr lang="zh-TW" altLang="en-US" dirty="0"/>
                    </a:p>
                  </a:txBody>
                  <a:tcPr/>
                </a:tc>
              </a:tr>
              <a:tr h="370840">
                <a:tc>
                  <a:txBody>
                    <a:bodyPr/>
                    <a:lstStyle/>
                    <a:p>
                      <a:pPr algn="ctr"/>
                      <a:r>
                        <a:rPr lang="en-US" altLang="zh-TW" dirty="0" smtClean="0"/>
                        <a:t>7:30</a:t>
                      </a:r>
                      <a:endParaRPr lang="zh-TW" altLang="en-US" dirty="0"/>
                    </a:p>
                  </a:txBody>
                  <a:tcPr/>
                </a:tc>
                <a:tc>
                  <a:txBody>
                    <a:bodyPr/>
                    <a:lstStyle/>
                    <a:p>
                      <a:r>
                        <a:rPr lang="en-US" altLang="zh-TW" dirty="0" smtClean="0"/>
                        <a:t>Arrival to Hsinchu’s main station</a:t>
                      </a:r>
                      <a:endParaRPr lang="zh-TW" altLang="en-US" dirty="0"/>
                    </a:p>
                  </a:txBody>
                  <a:tcPr/>
                </a:tc>
              </a:tr>
            </a:tbl>
          </a:graphicData>
        </a:graphic>
      </p:graphicFrame>
      <p:sp>
        <p:nvSpPr>
          <p:cNvPr id="6" name="TextBox 5"/>
          <p:cNvSpPr txBox="1"/>
          <p:nvPr/>
        </p:nvSpPr>
        <p:spPr>
          <a:xfrm>
            <a:off x="1636614" y="5374992"/>
            <a:ext cx="9985572" cy="461665"/>
          </a:xfrm>
          <a:prstGeom prst="rect">
            <a:avLst/>
          </a:prstGeom>
          <a:noFill/>
        </p:spPr>
        <p:txBody>
          <a:bodyPr wrap="square" rtlCol="0">
            <a:spAutoFit/>
          </a:bodyPr>
          <a:lstStyle/>
          <a:p>
            <a:pPr algn="ctr"/>
            <a:r>
              <a:rPr lang="en-US" altLang="zh-CN" sz="2400" b="1" dirty="0" smtClean="0"/>
              <a:t>Our final schedule</a:t>
            </a:r>
            <a:endParaRPr lang="en-US" altLang="zh-CN" sz="2400" b="1" dirty="0"/>
          </a:p>
        </p:txBody>
      </p:sp>
    </p:spTree>
    <p:extLst>
      <p:ext uri="{BB962C8B-B14F-4D97-AF65-F5344CB8AC3E}">
        <p14:creationId xmlns:p14="http://schemas.microsoft.com/office/powerpoint/2010/main" val="1285115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Actual Progress</a:t>
            </a:r>
            <a:endParaRPr lang="zh-CN" alt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4023148036"/>
              </p:ext>
            </p:extLst>
          </p:nvPr>
        </p:nvGraphicFramePr>
        <p:xfrm>
          <a:off x="2470150" y="1276331"/>
          <a:ext cx="8128000" cy="4450080"/>
        </p:xfrm>
        <a:graphic>
          <a:graphicData uri="http://schemas.openxmlformats.org/drawingml/2006/table">
            <a:tbl>
              <a:tblPr firstRow="1" bandRow="1">
                <a:tableStyleId>{5C22544A-7EE6-4342-B048-85BDC9FD1C3A}</a:tableStyleId>
              </a:tblPr>
              <a:tblGrid>
                <a:gridCol w="1206500"/>
                <a:gridCol w="6921500"/>
              </a:tblGrid>
              <a:tr h="370840">
                <a:tc>
                  <a:txBody>
                    <a:bodyPr/>
                    <a:lstStyle/>
                    <a:p>
                      <a:pPr algn="ctr"/>
                      <a:r>
                        <a:rPr lang="en-US" altLang="zh-TW" dirty="0" smtClean="0"/>
                        <a:t>HOUR</a:t>
                      </a:r>
                      <a:endParaRPr lang="zh-TW" altLang="en-US" dirty="0"/>
                    </a:p>
                  </a:txBody>
                  <a:tcPr/>
                </a:tc>
                <a:tc>
                  <a:txBody>
                    <a:bodyPr/>
                    <a:lstStyle/>
                    <a:p>
                      <a:pPr algn="ctr"/>
                      <a:r>
                        <a:rPr lang="en-US" altLang="zh-TW" dirty="0" smtClean="0"/>
                        <a:t>PROGRESS</a:t>
                      </a:r>
                      <a:endParaRPr lang="zh-TW" altLang="en-US" dirty="0"/>
                    </a:p>
                  </a:txBody>
                  <a:tcPr/>
                </a:tc>
              </a:tr>
              <a:tr h="370840">
                <a:tc>
                  <a:txBody>
                    <a:bodyPr/>
                    <a:lstStyle/>
                    <a:p>
                      <a:pPr algn="ctr"/>
                      <a:r>
                        <a:rPr lang="en-US" altLang="zh-TW" dirty="0" smtClean="0"/>
                        <a:t>12:00</a:t>
                      </a:r>
                      <a:endParaRPr lang="zh-TW" altLang="en-US" dirty="0"/>
                    </a:p>
                  </a:txBody>
                  <a:tcPr/>
                </a:tc>
                <a:tc>
                  <a:txBody>
                    <a:bodyPr/>
                    <a:lstStyle/>
                    <a:p>
                      <a:r>
                        <a:rPr lang="en-US" altLang="zh-TW" dirty="0" smtClean="0"/>
                        <a:t>Meet</a:t>
                      </a:r>
                      <a:r>
                        <a:rPr lang="en-US" altLang="zh-TW" baseline="0" dirty="0" smtClean="0"/>
                        <a:t> at NTHU’s gate</a:t>
                      </a:r>
                      <a:endParaRPr lang="zh-TW" altLang="en-US" dirty="0"/>
                    </a:p>
                  </a:txBody>
                  <a:tcPr/>
                </a:tc>
              </a:tr>
              <a:tr h="370840">
                <a:tc>
                  <a:txBody>
                    <a:bodyPr/>
                    <a:lstStyle/>
                    <a:p>
                      <a:r>
                        <a:rPr lang="en-US" altLang="zh-TW" dirty="0" smtClean="0"/>
                        <a:t>   </a:t>
                      </a:r>
                      <a:r>
                        <a:rPr lang="en-US" altLang="zh-TW" baseline="0" dirty="0" smtClean="0"/>
                        <a:t> 12</a:t>
                      </a:r>
                      <a:r>
                        <a:rPr lang="en-US" altLang="zh-TW" dirty="0" smtClean="0"/>
                        <a:t>:20</a:t>
                      </a:r>
                      <a:endParaRPr lang="zh-TW" altLang="en-US" dirty="0"/>
                    </a:p>
                  </a:txBody>
                  <a:tcPr/>
                </a:tc>
                <a:tc>
                  <a:txBody>
                    <a:bodyPr/>
                    <a:lstStyle/>
                    <a:p>
                      <a:r>
                        <a:rPr lang="en-US" altLang="zh-TW" dirty="0" smtClean="0"/>
                        <a:t>Arrival at Hsinchu’s train Station</a:t>
                      </a:r>
                      <a:endParaRPr lang="zh-TW" altLang="en-US" dirty="0"/>
                    </a:p>
                  </a:txBody>
                  <a:tcPr/>
                </a:tc>
              </a:tr>
              <a:tr h="370840">
                <a:tc>
                  <a:txBody>
                    <a:bodyPr/>
                    <a:lstStyle/>
                    <a:p>
                      <a:pPr algn="ctr"/>
                      <a:r>
                        <a:rPr lang="en-US" altLang="zh-TW" dirty="0" smtClean="0"/>
                        <a:t> 1:50</a:t>
                      </a:r>
                      <a:endParaRPr lang="zh-TW" altLang="en-US" dirty="0"/>
                    </a:p>
                  </a:txBody>
                  <a:tcPr/>
                </a:tc>
                <a:tc>
                  <a:txBody>
                    <a:bodyPr/>
                    <a:lstStyle/>
                    <a:p>
                      <a:r>
                        <a:rPr lang="en-US" altLang="zh-TW" dirty="0" smtClean="0"/>
                        <a:t>Arrival at </a:t>
                      </a:r>
                      <a:r>
                        <a:rPr lang="en-US" altLang="zh-TW" dirty="0" err="1" smtClean="0"/>
                        <a:t>Neiwan</a:t>
                      </a:r>
                      <a:r>
                        <a:rPr lang="en-US" altLang="zh-TW" dirty="0" smtClean="0"/>
                        <a:t>,</a:t>
                      </a:r>
                      <a:r>
                        <a:rPr lang="en-US" altLang="zh-TW" baseline="0" dirty="0" smtClean="0"/>
                        <a:t> eat late lunch</a:t>
                      </a:r>
                      <a:endParaRPr lang="zh-TW" altLang="en-US" dirty="0"/>
                    </a:p>
                  </a:txBody>
                  <a:tcPr/>
                </a:tc>
              </a:tr>
              <a:tr h="370840">
                <a:tc>
                  <a:txBody>
                    <a:bodyPr/>
                    <a:lstStyle/>
                    <a:p>
                      <a:pPr algn="ctr"/>
                      <a:r>
                        <a:rPr lang="en-US" altLang="zh-TW" dirty="0" smtClean="0"/>
                        <a:t> 2:20</a:t>
                      </a:r>
                      <a:endParaRPr lang="zh-TW" altLang="en-US" dirty="0"/>
                    </a:p>
                  </a:txBody>
                  <a:tcPr/>
                </a:tc>
                <a:tc>
                  <a:txBody>
                    <a:bodyPr/>
                    <a:lstStyle/>
                    <a:p>
                      <a:r>
                        <a:rPr lang="en-US" altLang="zh-TW" dirty="0" smtClean="0"/>
                        <a:t>Stroll the </a:t>
                      </a:r>
                      <a:r>
                        <a:rPr lang="en-US" altLang="zh-CN" dirty="0" smtClean="0"/>
                        <a:t>streets</a:t>
                      </a:r>
                      <a:r>
                        <a:rPr lang="zh-CN" altLang="en-US" baseline="0" dirty="0" smtClean="0"/>
                        <a:t> </a:t>
                      </a:r>
                      <a:r>
                        <a:rPr lang="en-US" altLang="zh-CN" baseline="0" dirty="0" smtClean="0"/>
                        <a:t>at </a:t>
                      </a:r>
                      <a:r>
                        <a:rPr lang="en-US" altLang="zh-CN" baseline="0" dirty="0" err="1" smtClean="0"/>
                        <a:t>Neiwan</a:t>
                      </a:r>
                      <a:r>
                        <a:rPr lang="en-US" altLang="zh-CN" baseline="0" dirty="0" smtClean="0"/>
                        <a:t> (buy some souvenirs)</a:t>
                      </a:r>
                      <a:endParaRPr lang="zh-TW" altLang="en-US" dirty="0"/>
                    </a:p>
                  </a:txBody>
                  <a:tcPr/>
                </a:tc>
              </a:tr>
              <a:tr h="370840">
                <a:tc>
                  <a:txBody>
                    <a:bodyPr/>
                    <a:lstStyle/>
                    <a:p>
                      <a:pPr algn="ctr"/>
                      <a:r>
                        <a:rPr lang="en-US" altLang="zh-TW" dirty="0" smtClean="0"/>
                        <a:t>3:00</a:t>
                      </a:r>
                      <a:endParaRPr lang="zh-TW" altLang="en-US" dirty="0"/>
                    </a:p>
                  </a:txBody>
                  <a:tcPr/>
                </a:tc>
                <a:tc>
                  <a:txBody>
                    <a:bodyPr/>
                    <a:lstStyle/>
                    <a:p>
                      <a:r>
                        <a:rPr lang="en-US" altLang="zh-TW" dirty="0" smtClean="0"/>
                        <a:t>Visit Drawbridge</a:t>
                      </a:r>
                      <a:endParaRPr lang="zh-TW" altLang="en-US" dirty="0"/>
                    </a:p>
                  </a:txBody>
                  <a:tcPr/>
                </a:tc>
              </a:tr>
              <a:tr h="370840">
                <a:tc>
                  <a:txBody>
                    <a:bodyPr/>
                    <a:lstStyle/>
                    <a:p>
                      <a:pPr algn="ctr"/>
                      <a:r>
                        <a:rPr lang="en-US" altLang="zh-TW" dirty="0" smtClean="0"/>
                        <a:t>4:10</a:t>
                      </a:r>
                      <a:endParaRPr lang="zh-TW" altLang="en-US" dirty="0"/>
                    </a:p>
                  </a:txBody>
                  <a:tcPr/>
                </a:tc>
                <a:tc>
                  <a:txBody>
                    <a:bodyPr/>
                    <a:lstStyle/>
                    <a:p>
                      <a:r>
                        <a:rPr lang="en-US" altLang="zh-TW" dirty="0" smtClean="0"/>
                        <a:t>Visit Opera</a:t>
                      </a:r>
                      <a:endParaRPr lang="zh-TW" altLang="en-US" dirty="0"/>
                    </a:p>
                  </a:txBody>
                  <a:tcPr/>
                </a:tc>
              </a:tr>
              <a:tr h="370840">
                <a:tc>
                  <a:txBody>
                    <a:bodyPr/>
                    <a:lstStyle/>
                    <a:p>
                      <a:pPr algn="ctr"/>
                      <a:r>
                        <a:rPr lang="en-US" altLang="zh-TW" dirty="0" smtClean="0"/>
                        <a:t>4:50</a:t>
                      </a:r>
                      <a:endParaRPr lang="zh-TW" alt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dirty="0" smtClean="0"/>
                        <a:t>Search</a:t>
                      </a:r>
                      <a:r>
                        <a:rPr lang="en-US" altLang="zh-TW" baseline="0" dirty="0" smtClean="0"/>
                        <a:t> and buy souvenirs</a:t>
                      </a:r>
                      <a:endParaRPr lang="zh-TW" altLang="en-US" dirty="0" smtClean="0"/>
                    </a:p>
                  </a:txBody>
                  <a:tcPr/>
                </a:tc>
              </a:tr>
              <a:tr h="370840">
                <a:tc>
                  <a:txBody>
                    <a:bodyPr/>
                    <a:lstStyle/>
                    <a:p>
                      <a:pPr algn="ctr"/>
                      <a:r>
                        <a:rPr lang="en-US" altLang="zh-TW" dirty="0" smtClean="0"/>
                        <a:t>5:10</a:t>
                      </a:r>
                      <a:endParaRPr lang="zh-TW" alt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dirty="0" smtClean="0"/>
                        <a:t>Visit Train</a:t>
                      </a:r>
                      <a:r>
                        <a:rPr lang="en-US" altLang="zh-TW" baseline="0" dirty="0" smtClean="0"/>
                        <a:t> station</a:t>
                      </a:r>
                      <a:endParaRPr lang="zh-TW" altLang="en-US" dirty="0" smtClean="0"/>
                    </a:p>
                  </a:txBody>
                  <a:tcPr/>
                </a:tc>
              </a:tr>
              <a:tr h="370840">
                <a:tc>
                  <a:txBody>
                    <a:bodyPr/>
                    <a:lstStyle/>
                    <a:p>
                      <a:pPr algn="ctr"/>
                      <a:r>
                        <a:rPr lang="en-US" altLang="zh-TW" dirty="0" smtClean="0"/>
                        <a:t>5:40</a:t>
                      </a:r>
                      <a:endParaRPr lang="zh-TW" alt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dirty="0" smtClean="0"/>
                        <a:t>Visit</a:t>
                      </a:r>
                      <a:r>
                        <a:rPr lang="en-US" altLang="zh-TW" baseline="0" dirty="0" smtClean="0"/>
                        <a:t> Police Station</a:t>
                      </a:r>
                      <a:endParaRPr lang="zh-TW" altLang="en-US" dirty="0" smtClean="0"/>
                    </a:p>
                  </a:txBody>
                  <a:tcPr/>
                </a:tc>
              </a:tr>
              <a:tr h="370840">
                <a:tc>
                  <a:txBody>
                    <a:bodyPr/>
                    <a:lstStyle/>
                    <a:p>
                      <a:pPr algn="ctr"/>
                      <a:r>
                        <a:rPr lang="en-US" altLang="zh-TW" dirty="0" smtClean="0"/>
                        <a:t>6:20</a:t>
                      </a:r>
                      <a:endParaRPr lang="zh-TW" altLang="en-US" dirty="0"/>
                    </a:p>
                  </a:txBody>
                  <a:tcPr/>
                </a:tc>
                <a:tc>
                  <a:txBody>
                    <a:bodyPr/>
                    <a:lstStyle/>
                    <a:p>
                      <a:r>
                        <a:rPr lang="en-US" altLang="zh-TW" dirty="0" smtClean="0"/>
                        <a:t>Take</a:t>
                      </a:r>
                      <a:r>
                        <a:rPr lang="en-US" altLang="zh-TW" baseline="0" dirty="0" smtClean="0"/>
                        <a:t> the train back to Hsinchu</a:t>
                      </a:r>
                      <a:endParaRPr lang="zh-TW" altLang="en-US" dirty="0"/>
                    </a:p>
                  </a:txBody>
                  <a:tcPr/>
                </a:tc>
              </a:tr>
              <a:tr h="370840">
                <a:tc>
                  <a:txBody>
                    <a:bodyPr/>
                    <a:lstStyle/>
                    <a:p>
                      <a:pPr algn="ctr"/>
                      <a:r>
                        <a:rPr lang="en-US" altLang="zh-TW" dirty="0" smtClean="0"/>
                        <a:t>8:10</a:t>
                      </a:r>
                      <a:endParaRPr lang="zh-TW" altLang="en-US" dirty="0"/>
                    </a:p>
                  </a:txBody>
                  <a:tcPr/>
                </a:tc>
                <a:tc>
                  <a:txBody>
                    <a:bodyPr/>
                    <a:lstStyle/>
                    <a:p>
                      <a:r>
                        <a:rPr lang="en-US" altLang="zh-TW" dirty="0" smtClean="0"/>
                        <a:t>Arrival to Hsinchu’s main station</a:t>
                      </a:r>
                      <a:endParaRPr lang="zh-TW" altLang="en-US" dirty="0"/>
                    </a:p>
                  </a:txBody>
                  <a:tcPr/>
                </a:tc>
              </a:tr>
            </a:tbl>
          </a:graphicData>
        </a:graphic>
      </p:graphicFrame>
      <p:sp>
        <p:nvSpPr>
          <p:cNvPr id="4" name="TextBox 3"/>
          <p:cNvSpPr txBox="1"/>
          <p:nvPr/>
        </p:nvSpPr>
        <p:spPr>
          <a:xfrm>
            <a:off x="1541364" y="5959219"/>
            <a:ext cx="9985572" cy="461665"/>
          </a:xfrm>
          <a:prstGeom prst="rect">
            <a:avLst/>
          </a:prstGeom>
          <a:noFill/>
        </p:spPr>
        <p:txBody>
          <a:bodyPr wrap="square" rtlCol="0">
            <a:spAutoFit/>
          </a:bodyPr>
          <a:lstStyle/>
          <a:p>
            <a:pPr algn="ctr"/>
            <a:r>
              <a:rPr lang="en-US" altLang="zh-CN" sz="2400" b="1" dirty="0" smtClean="0"/>
              <a:t>Our actual progress</a:t>
            </a:r>
            <a:endParaRPr lang="en-US" altLang="zh-CN" sz="2400" b="1" dirty="0"/>
          </a:p>
        </p:txBody>
      </p:sp>
    </p:spTree>
    <p:extLst>
      <p:ext uri="{BB962C8B-B14F-4D97-AF65-F5344CB8AC3E}">
        <p14:creationId xmlns:p14="http://schemas.microsoft.com/office/powerpoint/2010/main" val="1010827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Resources</a:t>
            </a:r>
            <a:endParaRPr lang="zh-CN" altLang="en-US" sz="2800" dirty="0"/>
          </a:p>
        </p:txBody>
      </p:sp>
      <p:sp>
        <p:nvSpPr>
          <p:cNvPr id="4" name="TextBox 3"/>
          <p:cNvSpPr txBox="1"/>
          <p:nvPr/>
        </p:nvSpPr>
        <p:spPr>
          <a:xfrm>
            <a:off x="1658310" y="1217951"/>
            <a:ext cx="9985572" cy="1569660"/>
          </a:xfrm>
          <a:prstGeom prst="rect">
            <a:avLst/>
          </a:prstGeom>
          <a:noFill/>
        </p:spPr>
        <p:txBody>
          <a:bodyPr wrap="square" rtlCol="0">
            <a:spAutoFit/>
          </a:bodyPr>
          <a:lstStyle/>
          <a:p>
            <a:r>
              <a:rPr lang="en-US" altLang="zh-CN" sz="2400" dirty="0" smtClean="0"/>
              <a:t>	For the movie activity, we had to prepare our glasses. We bought different kinds of tapes, cellophane papers and small nets. We made our glasses on spot the same day we watched the movie. </a:t>
            </a:r>
            <a:endParaRPr lang="en-US" altLang="zh-CN"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4096" y="2787611"/>
            <a:ext cx="5026554" cy="3769916"/>
          </a:xfrm>
          <a:prstGeom prst="rect">
            <a:avLst/>
          </a:prstGeom>
        </p:spPr>
      </p:pic>
    </p:spTree>
    <p:extLst>
      <p:ext uri="{BB962C8B-B14F-4D97-AF65-F5344CB8AC3E}">
        <p14:creationId xmlns:p14="http://schemas.microsoft.com/office/powerpoint/2010/main" val="3125208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2325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Empathy Experiment, Final Report: Outline</a:t>
            </a:r>
            <a:endParaRPr lang="zh-CN" altLang="en-US" sz="2800" dirty="0"/>
          </a:p>
        </p:txBody>
      </p:sp>
      <p:sp>
        <p:nvSpPr>
          <p:cNvPr id="8" name="TextBox 5"/>
          <p:cNvSpPr txBox="1"/>
          <p:nvPr/>
        </p:nvSpPr>
        <p:spPr>
          <a:xfrm>
            <a:off x="2206428" y="1922801"/>
            <a:ext cx="8480622" cy="4524315"/>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smtClean="0"/>
              <a:t>Forms and Meeting Photos</a:t>
            </a:r>
          </a:p>
          <a:p>
            <a:pPr marL="285750" indent="-285750">
              <a:buFont typeface="Wingdings" panose="05000000000000000000" pitchFamily="2" charset="2"/>
              <a:buChar char="l"/>
            </a:pPr>
            <a:endParaRPr lang="en-US" altLang="zh-CN" sz="2400" dirty="0"/>
          </a:p>
          <a:p>
            <a:pPr marL="285750" indent="-285750">
              <a:buFont typeface="Wingdings" panose="05000000000000000000" pitchFamily="2" charset="2"/>
              <a:buChar char="l"/>
            </a:pPr>
            <a:r>
              <a:rPr lang="en-US" altLang="zh-CN" sz="2400" dirty="0" smtClean="0"/>
              <a:t>Planning vs Reality</a:t>
            </a:r>
          </a:p>
          <a:p>
            <a:endParaRPr lang="en-US" altLang="zh-CN" sz="2400" dirty="0" smtClean="0"/>
          </a:p>
          <a:p>
            <a:pPr marL="285750" indent="-285750">
              <a:buFont typeface="Wingdings" panose="05000000000000000000" pitchFamily="2" charset="2"/>
              <a:buChar char="l"/>
            </a:pPr>
            <a:r>
              <a:rPr lang="en-US" altLang="zh-CN" sz="2400" dirty="0" smtClean="0"/>
              <a:t>Process of the Exercise</a:t>
            </a:r>
          </a:p>
          <a:p>
            <a:pPr marL="285750" indent="-285750">
              <a:buFont typeface="Wingdings" panose="05000000000000000000" pitchFamily="2" charset="2"/>
              <a:buChar char="l"/>
            </a:pPr>
            <a:endParaRPr lang="en-US" altLang="zh-CN" sz="2400" dirty="0"/>
          </a:p>
          <a:p>
            <a:pPr marL="285750" indent="-285750">
              <a:buFont typeface="Wingdings" panose="05000000000000000000" pitchFamily="2" charset="2"/>
              <a:buChar char="l"/>
            </a:pPr>
            <a:r>
              <a:rPr lang="en-US" altLang="zh-CN" sz="2400" dirty="0"/>
              <a:t>Problems and </a:t>
            </a:r>
            <a:r>
              <a:rPr lang="en-US" altLang="zh-CN" sz="2400" dirty="0" smtClean="0"/>
              <a:t>Solutions</a:t>
            </a:r>
          </a:p>
          <a:p>
            <a:pPr marL="285750" indent="-285750">
              <a:buFont typeface="Wingdings" panose="05000000000000000000" pitchFamily="2" charset="2"/>
              <a:buChar char="l"/>
            </a:pPr>
            <a:endParaRPr lang="en-US" altLang="zh-CN" sz="2400" dirty="0"/>
          </a:p>
          <a:p>
            <a:pPr marL="285750" indent="-285750">
              <a:buFont typeface="Wingdings" panose="05000000000000000000" pitchFamily="2" charset="2"/>
              <a:buChar char="l"/>
            </a:pPr>
            <a:r>
              <a:rPr lang="en-US" altLang="zh-CN" sz="2400" dirty="0" smtClean="0"/>
              <a:t>Reflections</a:t>
            </a:r>
          </a:p>
          <a:p>
            <a:endParaRPr lang="en-US" altLang="zh-CN" sz="2400" dirty="0" smtClean="0"/>
          </a:p>
          <a:p>
            <a:pPr marL="285750" indent="-285750">
              <a:buFont typeface="Wingdings" panose="05000000000000000000" pitchFamily="2" charset="2"/>
              <a:buChar char="l"/>
            </a:pPr>
            <a:r>
              <a:rPr lang="en-US" altLang="zh-CN" sz="2400" dirty="0"/>
              <a:t>Ideas for Social Improvement</a:t>
            </a:r>
          </a:p>
          <a:p>
            <a:pPr marL="285750" indent="-285750">
              <a:buFont typeface="Wingdings" panose="05000000000000000000" pitchFamily="2" charset="2"/>
              <a:buChar char="l"/>
            </a:pPr>
            <a:endParaRPr lang="en-US" altLang="zh-CN" sz="2400" dirty="0" smtClean="0"/>
          </a:p>
        </p:txBody>
      </p:sp>
    </p:spTree>
    <p:extLst>
      <p:ext uri="{BB962C8B-B14F-4D97-AF65-F5344CB8AC3E}">
        <p14:creationId xmlns:p14="http://schemas.microsoft.com/office/powerpoint/2010/main" val="2346761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19258" y="2781218"/>
            <a:ext cx="2693366" cy="923330"/>
          </a:xfrm>
          <a:prstGeom prst="rect">
            <a:avLst/>
          </a:prstGeom>
          <a:noFill/>
        </p:spPr>
        <p:txBody>
          <a:bodyPr wrap="none" lIns="91440" tIns="45720" rIns="91440" bIns="45720">
            <a:spAutoFit/>
          </a:bodyPr>
          <a:lstStyle/>
          <a:p>
            <a:pPr algn="ctr"/>
            <a:r>
              <a:rPr lang="en-US" altLang="zh-CN" sz="5400" b="0" cap="none" spc="0" dirty="0" smtClean="0">
                <a:ln w="0"/>
                <a:solidFill>
                  <a:schemeClr val="tx1"/>
                </a:solidFill>
                <a:effectLst>
                  <a:outerShdw blurRad="38100" dist="19050" dir="2700000" algn="tl" rotWithShape="0">
                    <a:schemeClr val="dk1">
                      <a:alpha val="40000"/>
                    </a:schemeClr>
                  </a:outerShdw>
                </a:effectLst>
              </a:rPr>
              <a:t>Process</a:t>
            </a:r>
            <a:endParaRPr lang="en-US" altLang="zh-CN"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74656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1" y="493614"/>
            <a:ext cx="5971924"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Process: Outline</a:t>
            </a:r>
            <a:endParaRPr lang="zh-CN" altLang="en-US" sz="2800" dirty="0"/>
          </a:p>
        </p:txBody>
      </p:sp>
      <p:sp>
        <p:nvSpPr>
          <p:cNvPr id="7" name="TextBox 6"/>
          <p:cNvSpPr txBox="1"/>
          <p:nvPr/>
        </p:nvSpPr>
        <p:spPr>
          <a:xfrm>
            <a:off x="1848810" y="3868501"/>
            <a:ext cx="9985572" cy="2677656"/>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smtClean="0"/>
              <a:t>Watching A Movie</a:t>
            </a:r>
          </a:p>
          <a:p>
            <a:pPr marL="800100" lvl="1" indent="-342900">
              <a:buFont typeface="Wingdings" panose="05000000000000000000" pitchFamily="2" charset="2"/>
              <a:buChar char="Ø"/>
            </a:pPr>
            <a:r>
              <a:rPr lang="en-US" altLang="zh-CN" sz="2400" dirty="0" smtClean="0">
                <a:solidFill>
                  <a:srgbClr val="FF0000"/>
                </a:solidFill>
              </a:rPr>
              <a:t>Difficulties</a:t>
            </a:r>
            <a:r>
              <a:rPr lang="zh-TW" altLang="en-US" sz="2400" dirty="0" smtClean="0">
                <a:solidFill>
                  <a:srgbClr val="FF0000"/>
                </a:solidFill>
              </a:rPr>
              <a:t>：</a:t>
            </a:r>
            <a:r>
              <a:rPr lang="en-US" altLang="zh-TW" sz="2400" dirty="0" smtClean="0">
                <a:solidFill>
                  <a:srgbClr val="FF0000"/>
                </a:solidFill>
              </a:rPr>
              <a:t>mute (can’t hear) / color blind or with eye diseases</a:t>
            </a:r>
            <a:endParaRPr lang="en-US" altLang="zh-CN" sz="2400" dirty="0" smtClean="0">
              <a:solidFill>
                <a:srgbClr val="FF0000"/>
              </a:solidFill>
            </a:endParaRPr>
          </a:p>
          <a:p>
            <a:pPr marL="800100" lvl="1" indent="-342900">
              <a:buFont typeface="Wingdings" panose="05000000000000000000" pitchFamily="2" charset="2"/>
              <a:buChar char="Ø"/>
            </a:pPr>
            <a:r>
              <a:rPr lang="en-US" altLang="zh-CN" sz="2400" dirty="0" smtClean="0"/>
              <a:t>Where and what</a:t>
            </a:r>
          </a:p>
          <a:p>
            <a:pPr marL="800100" lvl="1" indent="-342900">
              <a:buFont typeface="Wingdings" panose="05000000000000000000" pitchFamily="2" charset="2"/>
              <a:buChar char="Ø"/>
            </a:pPr>
            <a:r>
              <a:rPr lang="en-US" altLang="zh-CN" sz="2400" dirty="0"/>
              <a:t>Designing glasses shades</a:t>
            </a:r>
          </a:p>
          <a:p>
            <a:pPr marL="800100" lvl="1" indent="-342900">
              <a:buFont typeface="Wingdings" panose="05000000000000000000" pitchFamily="2" charset="2"/>
              <a:buChar char="Ø"/>
            </a:pPr>
            <a:r>
              <a:rPr lang="en-US" altLang="zh-CN" sz="2400" dirty="0" smtClean="0"/>
              <a:t>Watching </a:t>
            </a:r>
            <a:r>
              <a:rPr lang="en-US" altLang="zh-CN" sz="2400" dirty="0"/>
              <a:t>the movie</a:t>
            </a:r>
          </a:p>
          <a:p>
            <a:pPr marL="800100" lvl="1" indent="-342900">
              <a:buFont typeface="Wingdings" panose="05000000000000000000" pitchFamily="2" charset="2"/>
              <a:buChar char="Ø"/>
            </a:pPr>
            <a:endParaRPr lang="en-US" altLang="zh-CN" sz="2400" dirty="0" smtClean="0"/>
          </a:p>
        </p:txBody>
      </p:sp>
      <p:sp>
        <p:nvSpPr>
          <p:cNvPr id="8" name="TextBox 5"/>
          <p:cNvSpPr txBox="1"/>
          <p:nvPr/>
        </p:nvSpPr>
        <p:spPr>
          <a:xfrm>
            <a:off x="2001210" y="1332251"/>
            <a:ext cx="9985572" cy="2677656"/>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err="1" smtClean="0"/>
              <a:t>Neiwan</a:t>
            </a:r>
            <a:r>
              <a:rPr lang="en-US" altLang="zh-CN" sz="2400" dirty="0" smtClean="0"/>
              <a:t> Trip</a:t>
            </a:r>
          </a:p>
          <a:p>
            <a:pPr marL="800100" lvl="1" indent="-342900">
              <a:buFont typeface="Wingdings" panose="05000000000000000000" pitchFamily="2" charset="2"/>
              <a:buChar char="Ø"/>
            </a:pPr>
            <a:r>
              <a:rPr lang="en-US" altLang="zh-CN" sz="2400" dirty="0" smtClean="0">
                <a:solidFill>
                  <a:srgbClr val="FF0000"/>
                </a:solidFill>
              </a:rPr>
              <a:t>Difficulties</a:t>
            </a:r>
            <a:r>
              <a:rPr lang="zh-TW" altLang="en-US" sz="2400" dirty="0" smtClean="0">
                <a:solidFill>
                  <a:srgbClr val="FF0000"/>
                </a:solidFill>
              </a:rPr>
              <a:t>：</a:t>
            </a:r>
            <a:r>
              <a:rPr lang="en-US" altLang="zh-CN" sz="2400" dirty="0" smtClean="0">
                <a:solidFill>
                  <a:srgbClr val="FF0000"/>
                </a:solidFill>
              </a:rPr>
              <a:t>mute (can’t speak) / don’t understand Chinese</a:t>
            </a:r>
          </a:p>
          <a:p>
            <a:pPr marL="800100" lvl="1" indent="-342900">
              <a:buFont typeface="Wingdings" panose="05000000000000000000" pitchFamily="2" charset="2"/>
              <a:buChar char="Ø"/>
            </a:pPr>
            <a:r>
              <a:rPr lang="en-US" altLang="zh-CN" sz="2400" dirty="0" smtClean="0"/>
              <a:t>Traveling to </a:t>
            </a:r>
            <a:r>
              <a:rPr lang="en-US" altLang="zh-CN" sz="2400" dirty="0" err="1" smtClean="0"/>
              <a:t>Neiwan</a:t>
            </a:r>
            <a:r>
              <a:rPr lang="en-US" altLang="zh-CN" sz="2400" dirty="0" smtClean="0"/>
              <a:t> (by train)</a:t>
            </a:r>
          </a:p>
          <a:p>
            <a:pPr marL="800100" lvl="1" indent="-342900">
              <a:buFont typeface="Wingdings" panose="05000000000000000000" pitchFamily="2" charset="2"/>
              <a:buChar char="Ø"/>
            </a:pPr>
            <a:r>
              <a:rPr lang="en-US" altLang="zh-CN" sz="2400" dirty="0" smtClean="0"/>
              <a:t>Eating around</a:t>
            </a:r>
          </a:p>
          <a:p>
            <a:pPr marL="800100" lvl="1" indent="-342900">
              <a:buFont typeface="Wingdings" panose="05000000000000000000" pitchFamily="2" charset="2"/>
              <a:buChar char="Ø"/>
            </a:pPr>
            <a:r>
              <a:rPr lang="en-US" altLang="zh-CN" sz="2400" dirty="0" smtClean="0"/>
              <a:t>Visiting spots</a:t>
            </a:r>
          </a:p>
          <a:p>
            <a:pPr marL="800100" lvl="1" indent="-342900">
              <a:buFont typeface="Wingdings" panose="05000000000000000000" pitchFamily="2" charset="2"/>
              <a:buChar char="Ø"/>
            </a:pPr>
            <a:r>
              <a:rPr lang="en-US" altLang="zh-CN" sz="2400" dirty="0" smtClean="0"/>
              <a:t>Purchasing souvenirs</a:t>
            </a:r>
          </a:p>
          <a:p>
            <a:pPr marL="800100" lvl="1" indent="-342900">
              <a:buFont typeface="Wingdings" panose="05000000000000000000" pitchFamily="2" charset="2"/>
              <a:buChar char="Ø"/>
            </a:pPr>
            <a:r>
              <a:rPr lang="en-US" altLang="zh-CN" sz="2400" dirty="0" smtClean="0"/>
              <a:t>Returning Home</a:t>
            </a:r>
          </a:p>
        </p:txBody>
      </p:sp>
    </p:spTree>
    <p:extLst>
      <p:ext uri="{BB962C8B-B14F-4D97-AF65-F5344CB8AC3E}">
        <p14:creationId xmlns:p14="http://schemas.microsoft.com/office/powerpoint/2010/main" val="2737485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Schedule</a:t>
            </a:r>
            <a:endParaRPr lang="zh-CN" altLang="en-US" sz="2800" dirty="0"/>
          </a:p>
        </p:txBody>
      </p:sp>
      <p:graphicFrame>
        <p:nvGraphicFramePr>
          <p:cNvPr id="2" name="資料庫圖表 1"/>
          <p:cNvGraphicFramePr/>
          <p:nvPr>
            <p:extLst/>
          </p:nvPr>
        </p:nvGraphicFramePr>
        <p:xfrm>
          <a:off x="2799750" y="11251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4428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954107"/>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Route map</a:t>
            </a:r>
            <a:endParaRPr lang="en-US" altLang="zh-CN" sz="2800" dirty="0">
              <a:ln w="0"/>
              <a:effectLst>
                <a:outerShdw blurRad="38100" dist="19050" dir="2700000" algn="tl" rotWithShape="0">
                  <a:schemeClr val="dk1">
                    <a:alpha val="40000"/>
                  </a:schemeClr>
                </a:outerShdw>
              </a:effectLst>
            </a:endParaRPr>
          </a:p>
          <a:p>
            <a:endParaRPr lang="zh-CN" altLang="en-US" sz="2800" dirty="0"/>
          </a:p>
        </p:txBody>
      </p:sp>
      <p:sp>
        <p:nvSpPr>
          <p:cNvPr id="8" name="TextBox 7"/>
          <p:cNvSpPr txBox="1"/>
          <p:nvPr/>
        </p:nvSpPr>
        <p:spPr>
          <a:xfrm>
            <a:off x="1457408" y="1246929"/>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TW" sz="2400" i="1" dirty="0" smtClean="0"/>
              <a:t>The map that we used</a:t>
            </a:r>
            <a:endParaRPr lang="en-US" altLang="zh-CN" sz="2400" i="1" dirty="0" smtClean="0"/>
          </a:p>
        </p:txBody>
      </p:sp>
      <p:grpSp>
        <p:nvGrpSpPr>
          <p:cNvPr id="29" name="群組 28"/>
          <p:cNvGrpSpPr/>
          <p:nvPr/>
        </p:nvGrpSpPr>
        <p:grpSpPr>
          <a:xfrm>
            <a:off x="2553421" y="1828800"/>
            <a:ext cx="8712678" cy="4900881"/>
            <a:chOff x="1233579" y="1840124"/>
            <a:chExt cx="8712678" cy="4900881"/>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579" y="1840124"/>
              <a:ext cx="8712678" cy="4900881"/>
            </a:xfrm>
            <a:prstGeom prst="rect">
              <a:avLst/>
            </a:prstGeom>
          </p:spPr>
        </p:pic>
        <p:sp>
          <p:nvSpPr>
            <p:cNvPr id="7" name="橢圓 6"/>
            <p:cNvSpPr/>
            <p:nvPr/>
          </p:nvSpPr>
          <p:spPr>
            <a:xfrm>
              <a:off x="5408762" y="3131389"/>
              <a:ext cx="966159" cy="6642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6849374" y="4822166"/>
              <a:ext cx="1181819" cy="5865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3593549" y="5512280"/>
              <a:ext cx="1164566" cy="983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2135685" y="1915111"/>
              <a:ext cx="1457864" cy="15744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1587262" y="3252205"/>
              <a:ext cx="1155939" cy="6297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肘形接點 13"/>
            <p:cNvCxnSpPr/>
            <p:nvPr/>
          </p:nvCxnSpPr>
          <p:spPr>
            <a:xfrm flipV="1">
              <a:off x="5684808" y="3795623"/>
              <a:ext cx="1975449" cy="86311"/>
            </a:xfrm>
            <a:prstGeom prst="bent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7694762" y="3795623"/>
              <a:ext cx="495372" cy="29453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flipH="1">
              <a:off x="3138183" y="3881934"/>
              <a:ext cx="2515246" cy="16303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2956381" y="4787661"/>
              <a:ext cx="159590" cy="5865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flipH="1">
              <a:off x="1785668" y="4821970"/>
              <a:ext cx="11935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V="1">
              <a:off x="1777042" y="3726611"/>
              <a:ext cx="526211" cy="10955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flipV="1">
              <a:off x="2417231" y="3607973"/>
              <a:ext cx="3364301" cy="1100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3575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954107"/>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Traveling to </a:t>
            </a:r>
            <a:r>
              <a:rPr lang="en-US" altLang="zh-CN" sz="2800" dirty="0" err="1">
                <a:ln w="0"/>
                <a:effectLst>
                  <a:outerShdw blurRad="38100" dist="19050" dir="2700000" algn="tl" rotWithShape="0">
                    <a:schemeClr val="dk1">
                      <a:alpha val="40000"/>
                    </a:schemeClr>
                  </a:outerShdw>
                </a:effectLst>
              </a:rPr>
              <a:t>Neiwan</a:t>
            </a:r>
            <a:endParaRPr lang="en-US" altLang="zh-CN" sz="2800" dirty="0">
              <a:ln w="0"/>
              <a:effectLst>
                <a:outerShdw blurRad="38100" dist="19050" dir="2700000" algn="tl" rotWithShape="0">
                  <a:schemeClr val="dk1">
                    <a:alpha val="40000"/>
                  </a:schemeClr>
                </a:outerShdw>
              </a:effectLst>
            </a:endParaRPr>
          </a:p>
          <a:p>
            <a:endParaRPr lang="zh-CN" altLang="en-US" sz="2800" dirty="0"/>
          </a:p>
        </p:txBody>
      </p:sp>
      <p:sp>
        <p:nvSpPr>
          <p:cNvPr id="8" name="TextBox 7"/>
          <p:cNvSpPr txBox="1"/>
          <p:nvPr/>
        </p:nvSpPr>
        <p:spPr>
          <a:xfrm>
            <a:off x="1424198" y="1367135"/>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Leave from NTHU main gate.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306" y="1917813"/>
            <a:ext cx="5524162" cy="4143122"/>
          </a:xfrm>
          <a:prstGeom prst="rect">
            <a:avLst/>
          </a:prstGeom>
        </p:spPr>
      </p:pic>
      <p:sp>
        <p:nvSpPr>
          <p:cNvPr id="6" name="TextBox 5"/>
          <p:cNvSpPr txBox="1"/>
          <p:nvPr/>
        </p:nvSpPr>
        <p:spPr>
          <a:xfrm>
            <a:off x="6886324" y="1367135"/>
            <a:ext cx="5365018"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Arrive at Hsinchu Railway Station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6324" y="2020986"/>
            <a:ext cx="5249033" cy="3936775"/>
          </a:xfrm>
          <a:prstGeom prst="rect">
            <a:avLst/>
          </a:prstGeom>
        </p:spPr>
      </p:pic>
    </p:spTree>
    <p:extLst>
      <p:ext uri="{BB962C8B-B14F-4D97-AF65-F5344CB8AC3E}">
        <p14:creationId xmlns:p14="http://schemas.microsoft.com/office/powerpoint/2010/main" val="2239630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954107"/>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Traveling to </a:t>
            </a:r>
            <a:r>
              <a:rPr lang="en-US" altLang="zh-CN" sz="2800" dirty="0" err="1">
                <a:ln w="0"/>
                <a:effectLst>
                  <a:outerShdw blurRad="38100" dist="19050" dir="2700000" algn="tl" rotWithShape="0">
                    <a:schemeClr val="dk1">
                      <a:alpha val="40000"/>
                    </a:schemeClr>
                  </a:outerShdw>
                </a:effectLst>
              </a:rPr>
              <a:t>Neiwan</a:t>
            </a:r>
            <a:endParaRPr lang="en-US" altLang="zh-CN" sz="2800" dirty="0">
              <a:ln w="0"/>
              <a:effectLst>
                <a:outerShdw blurRad="38100" dist="19050" dir="2700000" algn="tl" rotWithShape="0">
                  <a:schemeClr val="dk1">
                    <a:alpha val="40000"/>
                  </a:schemeClr>
                </a:outerShdw>
              </a:effectLst>
            </a:endParaRPr>
          </a:p>
          <a:p>
            <a:endParaRPr lang="zh-CN" altLang="en-US" sz="2800" dirty="0"/>
          </a:p>
        </p:txBody>
      </p:sp>
      <p:sp>
        <p:nvSpPr>
          <p:cNvPr id="8" name="TextBox 7"/>
          <p:cNvSpPr txBox="1"/>
          <p:nvPr/>
        </p:nvSpPr>
        <p:spPr>
          <a:xfrm>
            <a:off x="1424198" y="1367135"/>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Checking timetable.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4396" y="1828800"/>
            <a:ext cx="3963534" cy="4782393"/>
          </a:xfrm>
          <a:prstGeom prst="rect">
            <a:avLst/>
          </a:prstGeom>
        </p:spPr>
      </p:pic>
      <p:sp>
        <p:nvSpPr>
          <p:cNvPr id="6" name="TextBox 5"/>
          <p:cNvSpPr txBox="1"/>
          <p:nvPr/>
        </p:nvSpPr>
        <p:spPr>
          <a:xfrm>
            <a:off x="6886324" y="1367135"/>
            <a:ext cx="5365018"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Train to </a:t>
            </a:r>
            <a:r>
              <a:rPr lang="en-US" altLang="zh-CN" sz="2400" i="1" dirty="0" err="1" smtClean="0"/>
              <a:t>Neiwan</a:t>
            </a:r>
            <a:endParaRPr lang="en-US" altLang="zh-CN" sz="2400" i="1"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302" y="1917811"/>
            <a:ext cx="5826267" cy="4369700"/>
          </a:xfrm>
          <a:prstGeom prst="rect">
            <a:avLst/>
          </a:prstGeom>
        </p:spPr>
      </p:pic>
    </p:spTree>
    <p:extLst>
      <p:ext uri="{BB962C8B-B14F-4D97-AF65-F5344CB8AC3E}">
        <p14:creationId xmlns:p14="http://schemas.microsoft.com/office/powerpoint/2010/main" val="4196923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954107"/>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Traveling to </a:t>
            </a:r>
            <a:r>
              <a:rPr lang="en-US" altLang="zh-CN" sz="2800" dirty="0" err="1">
                <a:ln w="0"/>
                <a:effectLst>
                  <a:outerShdw blurRad="38100" dist="19050" dir="2700000" algn="tl" rotWithShape="0">
                    <a:schemeClr val="dk1">
                      <a:alpha val="40000"/>
                    </a:schemeClr>
                  </a:outerShdw>
                </a:effectLst>
              </a:rPr>
              <a:t>Neiwan</a:t>
            </a:r>
            <a:endParaRPr lang="en-US" altLang="zh-CN" sz="2800" dirty="0">
              <a:ln w="0"/>
              <a:effectLst>
                <a:outerShdw blurRad="38100" dist="19050" dir="2700000" algn="tl" rotWithShape="0">
                  <a:schemeClr val="dk1">
                    <a:alpha val="40000"/>
                  </a:schemeClr>
                </a:outerShdw>
              </a:effectLst>
            </a:endParaRPr>
          </a:p>
          <a:p>
            <a:endParaRPr lang="zh-CN" altLang="en-US" sz="2800" dirty="0"/>
          </a:p>
        </p:txBody>
      </p:sp>
      <p:sp>
        <p:nvSpPr>
          <p:cNvPr id="8" name="TextBox 7"/>
          <p:cNvSpPr txBox="1"/>
          <p:nvPr/>
        </p:nvSpPr>
        <p:spPr>
          <a:xfrm>
            <a:off x="1424198" y="1367135"/>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On the train.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31" t="39646" r="531" b="354"/>
          <a:stretch/>
        </p:blipFill>
        <p:spPr>
          <a:xfrm>
            <a:off x="1594131" y="2192941"/>
            <a:ext cx="9144000" cy="4114800"/>
          </a:xfrm>
          <a:prstGeom prst="rect">
            <a:avLst/>
          </a:prstGeom>
        </p:spPr>
      </p:pic>
    </p:spTree>
    <p:extLst>
      <p:ext uri="{BB962C8B-B14F-4D97-AF65-F5344CB8AC3E}">
        <p14:creationId xmlns:p14="http://schemas.microsoft.com/office/powerpoint/2010/main" val="257592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954107"/>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Traveling to </a:t>
            </a:r>
            <a:r>
              <a:rPr lang="en-US" altLang="zh-CN" sz="2800" dirty="0" err="1">
                <a:ln w="0"/>
                <a:effectLst>
                  <a:outerShdw blurRad="38100" dist="19050" dir="2700000" algn="tl" rotWithShape="0">
                    <a:schemeClr val="dk1">
                      <a:alpha val="40000"/>
                    </a:schemeClr>
                  </a:outerShdw>
                </a:effectLst>
              </a:rPr>
              <a:t>Neiwan</a:t>
            </a:r>
            <a:endParaRPr lang="en-US" altLang="zh-CN" sz="2800" dirty="0">
              <a:ln w="0"/>
              <a:effectLst>
                <a:outerShdw blurRad="38100" dist="19050" dir="2700000" algn="tl" rotWithShape="0">
                  <a:schemeClr val="dk1">
                    <a:alpha val="40000"/>
                  </a:schemeClr>
                </a:outerShdw>
              </a:effectLst>
            </a:endParaRPr>
          </a:p>
          <a:p>
            <a:endParaRPr lang="zh-CN" altLang="en-US" sz="2800" dirty="0"/>
          </a:p>
        </p:txBody>
      </p:sp>
      <p:sp>
        <p:nvSpPr>
          <p:cNvPr id="8" name="TextBox 7"/>
          <p:cNvSpPr txBox="1"/>
          <p:nvPr/>
        </p:nvSpPr>
        <p:spPr>
          <a:xfrm>
            <a:off x="1424198" y="1216888"/>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Arrive at </a:t>
            </a:r>
            <a:r>
              <a:rPr lang="en-US" altLang="zh-CN" sz="2400" i="1" dirty="0" err="1" smtClean="0"/>
              <a:t>Neiwan</a:t>
            </a:r>
            <a:endParaRPr lang="en-US" altLang="zh-CN" sz="2400" i="1"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140"/>
          <a:stretch/>
        </p:blipFill>
        <p:spPr>
          <a:xfrm>
            <a:off x="2751290" y="1759473"/>
            <a:ext cx="7258557" cy="4837505"/>
          </a:xfrm>
          <a:prstGeom prst="rect">
            <a:avLst/>
          </a:prstGeom>
        </p:spPr>
      </p:pic>
    </p:spTree>
    <p:extLst>
      <p:ext uri="{BB962C8B-B14F-4D97-AF65-F5344CB8AC3E}">
        <p14:creationId xmlns:p14="http://schemas.microsoft.com/office/powerpoint/2010/main" val="1446823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smtClean="0">
                <a:ln w="0"/>
                <a:effectLst>
                  <a:outerShdw blurRad="38100" dist="19050" dir="2700000" algn="tl" rotWithShape="0">
                    <a:schemeClr val="dk1">
                      <a:alpha val="40000"/>
                    </a:schemeClr>
                  </a:outerShdw>
                </a:effectLst>
              </a:rPr>
              <a:t>Neiwan</a:t>
            </a:r>
            <a:r>
              <a:rPr lang="en-US" altLang="zh-CN" sz="2800" dirty="0" smtClean="0">
                <a:ln w="0"/>
                <a:effectLst>
                  <a:outerShdw blurRad="38100" dist="19050" dir="2700000" algn="tl" rotWithShape="0">
                    <a:schemeClr val="dk1">
                      <a:alpha val="40000"/>
                    </a:schemeClr>
                  </a:outerShdw>
                </a:effectLst>
              </a:rPr>
              <a:t> Trip, Eating around</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First step in </a:t>
            </a:r>
            <a:r>
              <a:rPr lang="en-US" altLang="zh-CN" sz="2400" i="1" dirty="0" err="1" smtClean="0"/>
              <a:t>Neiwan</a:t>
            </a:r>
            <a:endParaRPr lang="en-US" altLang="zh-CN" sz="2400" i="1" dirty="0" smtClean="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5280"/>
          <a:stretch/>
        </p:blipFill>
        <p:spPr>
          <a:xfrm>
            <a:off x="1637288" y="1650775"/>
            <a:ext cx="9144000" cy="4438481"/>
          </a:xfrm>
          <a:prstGeom prst="rect">
            <a:avLst/>
          </a:prstGeom>
        </p:spPr>
      </p:pic>
    </p:spTree>
    <p:extLst>
      <p:ext uri="{BB962C8B-B14F-4D97-AF65-F5344CB8AC3E}">
        <p14:creationId xmlns:p14="http://schemas.microsoft.com/office/powerpoint/2010/main" val="2845675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smtClean="0">
                <a:ln w="0"/>
                <a:effectLst>
                  <a:outerShdw blurRad="38100" dist="19050" dir="2700000" algn="tl" rotWithShape="0">
                    <a:schemeClr val="dk1">
                      <a:alpha val="40000"/>
                    </a:schemeClr>
                  </a:outerShdw>
                </a:effectLst>
              </a:rPr>
              <a:t>Neiwan</a:t>
            </a:r>
            <a:r>
              <a:rPr lang="en-US" altLang="zh-CN" sz="2800" dirty="0" smtClean="0">
                <a:ln w="0"/>
                <a:effectLst>
                  <a:outerShdw blurRad="38100" dist="19050" dir="2700000" algn="tl" rotWithShape="0">
                    <a:schemeClr val="dk1">
                      <a:alpha val="40000"/>
                    </a:schemeClr>
                  </a:outerShdw>
                </a:effectLst>
              </a:rPr>
              <a:t> Trip, Eating around</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Eva buying food</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4041"/>
          <a:stretch/>
        </p:blipFill>
        <p:spPr>
          <a:xfrm rot="5400000">
            <a:off x="962852" y="2133315"/>
            <a:ext cx="4867359" cy="4246830"/>
          </a:xfrm>
          <a:prstGeom prst="rect">
            <a:avLst/>
          </a:prstGeom>
        </p:spPr>
      </p:pic>
      <p:sp>
        <p:nvSpPr>
          <p:cNvPr id="6" name="TextBox 5"/>
          <p:cNvSpPr txBox="1"/>
          <p:nvPr/>
        </p:nvSpPr>
        <p:spPr>
          <a:xfrm>
            <a:off x="6205242" y="1189109"/>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Kido buying food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9279"/>
          <a:stretch/>
        </p:blipFill>
        <p:spPr>
          <a:xfrm>
            <a:off x="6578824" y="1823048"/>
            <a:ext cx="4054111" cy="4903895"/>
          </a:xfrm>
          <a:prstGeom prst="rect">
            <a:avLst/>
          </a:prstGeom>
        </p:spPr>
      </p:pic>
    </p:spTree>
    <p:extLst>
      <p:ext uri="{BB962C8B-B14F-4D97-AF65-F5344CB8AC3E}">
        <p14:creationId xmlns:p14="http://schemas.microsoft.com/office/powerpoint/2010/main" val="435397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92346" y="2732666"/>
            <a:ext cx="8181048" cy="923330"/>
          </a:xfrm>
          <a:prstGeom prst="rect">
            <a:avLst/>
          </a:prstGeom>
          <a:noFill/>
        </p:spPr>
        <p:txBody>
          <a:bodyPr wrap="square" lIns="91440" tIns="45720" rIns="91440" bIns="45720">
            <a:spAutoFit/>
          </a:bodyPr>
          <a:lstStyle/>
          <a:p>
            <a:pPr algn="ctr"/>
            <a:r>
              <a:rPr lang="en-US" altLang="zh-CN" sz="5400" b="0" cap="none" spc="0" dirty="0" smtClean="0">
                <a:ln w="0"/>
                <a:solidFill>
                  <a:schemeClr val="tx1"/>
                </a:solidFill>
                <a:effectLst>
                  <a:outerShdw blurRad="38100" dist="19050" dir="2700000" algn="tl" rotWithShape="0">
                    <a:schemeClr val="dk1">
                      <a:alpha val="40000"/>
                    </a:schemeClr>
                  </a:outerShdw>
                </a:effectLst>
              </a:rPr>
              <a:t>Forms &amp; Meeting Photos</a:t>
            </a:r>
            <a:endParaRPr lang="en-US" altLang="zh-CN"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283679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smtClean="0">
                <a:ln w="0"/>
                <a:effectLst>
                  <a:outerShdw blurRad="38100" dist="19050" dir="2700000" algn="tl" rotWithShape="0">
                    <a:schemeClr val="dk1">
                      <a:alpha val="40000"/>
                    </a:schemeClr>
                  </a:outerShdw>
                </a:effectLst>
              </a:rPr>
              <a:t>Neiwan</a:t>
            </a:r>
            <a:r>
              <a:rPr lang="en-US" altLang="zh-CN" sz="2800" dirty="0" smtClean="0">
                <a:ln w="0"/>
                <a:effectLst>
                  <a:outerShdw blurRad="38100" dist="19050" dir="2700000" algn="tl" rotWithShape="0">
                    <a:schemeClr val="dk1">
                      <a:alpha val="40000"/>
                    </a:schemeClr>
                  </a:outerShdw>
                </a:effectLst>
              </a:rPr>
              <a:t> Trip, Eating around</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Hannah just got it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554" y="1650774"/>
            <a:ext cx="3714799" cy="4953066"/>
          </a:xfrm>
          <a:prstGeom prst="rect">
            <a:avLst/>
          </a:prstGeom>
        </p:spPr>
      </p:pic>
      <p:sp>
        <p:nvSpPr>
          <p:cNvPr id="6" name="TextBox 5"/>
          <p:cNvSpPr txBox="1"/>
          <p:nvPr/>
        </p:nvSpPr>
        <p:spPr>
          <a:xfrm>
            <a:off x="6205242" y="1189109"/>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a:t>Eitima </a:t>
            </a:r>
            <a:r>
              <a:rPr lang="en-US" altLang="zh-CN" sz="2400" i="1" dirty="0" smtClean="0"/>
              <a:t>buying food</a:t>
            </a:r>
            <a:endParaRPr lang="en-US" altLang="zh-CN" sz="2400" i="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7495"/>
          <a:stretch/>
        </p:blipFill>
        <p:spPr>
          <a:xfrm>
            <a:off x="6759855" y="1650774"/>
            <a:ext cx="3403741" cy="4992465"/>
          </a:xfrm>
          <a:prstGeom prst="rect">
            <a:avLst/>
          </a:prstGeom>
        </p:spPr>
      </p:pic>
    </p:spTree>
    <p:extLst>
      <p:ext uri="{BB962C8B-B14F-4D97-AF65-F5344CB8AC3E}">
        <p14:creationId xmlns:p14="http://schemas.microsoft.com/office/powerpoint/2010/main" val="693630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Visiting spots</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Arrive at the </a:t>
            </a:r>
            <a:r>
              <a:rPr lang="en-US" altLang="zh-CN" sz="2400" dirty="0" smtClean="0"/>
              <a:t>Drawbridge</a:t>
            </a:r>
            <a:endParaRPr lang="en-US" altLang="zh-CN" sz="2400" i="1" dirty="0" smtClean="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265" b="16342"/>
          <a:stretch/>
        </p:blipFill>
        <p:spPr>
          <a:xfrm>
            <a:off x="1685841" y="1650775"/>
            <a:ext cx="9144000" cy="5033247"/>
          </a:xfrm>
          <a:prstGeom prst="rect">
            <a:avLst/>
          </a:prstGeom>
        </p:spPr>
      </p:pic>
    </p:spTree>
    <p:extLst>
      <p:ext uri="{BB962C8B-B14F-4D97-AF65-F5344CB8AC3E}">
        <p14:creationId xmlns:p14="http://schemas.microsoft.com/office/powerpoint/2010/main" val="4261109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Visiting spots</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On the </a:t>
            </a:r>
            <a:r>
              <a:rPr lang="en-US" altLang="zh-CN" sz="2400" dirty="0" smtClean="0"/>
              <a:t>Drawbridge</a:t>
            </a:r>
            <a:endParaRPr lang="en-US" altLang="zh-CN" sz="2400" i="1" dirty="0" smtClean="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064"/>
          <a:stretch/>
        </p:blipFill>
        <p:spPr>
          <a:xfrm>
            <a:off x="2044586" y="1823051"/>
            <a:ext cx="8823017" cy="4627828"/>
          </a:xfrm>
          <a:prstGeom prst="rect">
            <a:avLst/>
          </a:prstGeom>
        </p:spPr>
      </p:pic>
    </p:spTree>
    <p:extLst>
      <p:ext uri="{BB962C8B-B14F-4D97-AF65-F5344CB8AC3E}">
        <p14:creationId xmlns:p14="http://schemas.microsoft.com/office/powerpoint/2010/main" val="1019593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Visiting spots</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Arrive at the Opera</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6685" b="38676"/>
          <a:stretch/>
        </p:blipFill>
        <p:spPr>
          <a:xfrm>
            <a:off x="2359374" y="1909719"/>
            <a:ext cx="7957972" cy="4393053"/>
          </a:xfrm>
          <a:prstGeom prst="rect">
            <a:avLst/>
          </a:prstGeom>
        </p:spPr>
      </p:pic>
    </p:spTree>
    <p:extLst>
      <p:ext uri="{BB962C8B-B14F-4D97-AF65-F5344CB8AC3E}">
        <p14:creationId xmlns:p14="http://schemas.microsoft.com/office/powerpoint/2010/main" val="8899224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Visiting spots</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On the train track</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9472"/>
          <a:stretch/>
        </p:blipFill>
        <p:spPr>
          <a:xfrm>
            <a:off x="2317233" y="1823050"/>
            <a:ext cx="8562476" cy="4529198"/>
          </a:xfrm>
          <a:prstGeom prst="rect">
            <a:avLst/>
          </a:prstGeom>
        </p:spPr>
      </p:pic>
    </p:spTree>
    <p:extLst>
      <p:ext uri="{BB962C8B-B14F-4D97-AF65-F5344CB8AC3E}">
        <p14:creationId xmlns:p14="http://schemas.microsoft.com/office/powerpoint/2010/main" val="10353670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smtClean="0">
                <a:ln w="0"/>
                <a:effectLst>
                  <a:outerShdw blurRad="38100" dist="19050" dir="2700000" algn="tl" rotWithShape="0">
                    <a:schemeClr val="dk1">
                      <a:alpha val="40000"/>
                    </a:schemeClr>
                  </a:outerShdw>
                </a:effectLst>
              </a:rPr>
              <a:t>Neiwan</a:t>
            </a:r>
            <a:r>
              <a:rPr lang="en-US" altLang="zh-CN" sz="2800" dirty="0" smtClean="0">
                <a:ln w="0"/>
                <a:effectLst>
                  <a:outerShdw blurRad="38100" dist="19050" dir="2700000" algn="tl" rotWithShape="0">
                    <a:schemeClr val="dk1">
                      <a:alpha val="40000"/>
                    </a:schemeClr>
                  </a:outerShdw>
                </a:effectLst>
              </a:rPr>
              <a:t> </a:t>
            </a:r>
            <a:r>
              <a:rPr lang="en-US" altLang="zh-CN" sz="2800" dirty="0">
                <a:ln w="0"/>
                <a:effectLst>
                  <a:outerShdw blurRad="38100" dist="19050" dir="2700000" algn="tl" rotWithShape="0">
                    <a:schemeClr val="dk1">
                      <a:alpha val="40000"/>
                    </a:schemeClr>
                  </a:outerShdw>
                </a:effectLst>
              </a:rPr>
              <a:t>Trip, </a:t>
            </a:r>
            <a:r>
              <a:rPr lang="en-US" altLang="zh-CN" sz="2800" dirty="0" smtClean="0">
                <a:ln w="0"/>
                <a:effectLst>
                  <a:outerShdw blurRad="38100" dist="19050" dir="2700000" algn="tl" rotWithShape="0">
                    <a:schemeClr val="dk1">
                      <a:alpha val="40000"/>
                    </a:schemeClr>
                  </a:outerShdw>
                </a:effectLst>
              </a:rPr>
              <a:t>Visiting spots</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In front of the police station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792"/>
          <a:stretch/>
        </p:blipFill>
        <p:spPr>
          <a:xfrm>
            <a:off x="2583684" y="1764063"/>
            <a:ext cx="6705971" cy="4738165"/>
          </a:xfrm>
          <a:prstGeom prst="rect">
            <a:avLst/>
          </a:prstGeom>
        </p:spPr>
      </p:pic>
    </p:spTree>
    <p:extLst>
      <p:ext uri="{BB962C8B-B14F-4D97-AF65-F5344CB8AC3E}">
        <p14:creationId xmlns:p14="http://schemas.microsoft.com/office/powerpoint/2010/main" val="17007213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Purchasing souvenirs</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err="1" smtClean="0"/>
              <a:t>Eitima’s</a:t>
            </a:r>
            <a:r>
              <a:rPr lang="en-US" altLang="zh-CN" sz="2400" i="1" dirty="0" smtClean="0"/>
              <a:t> Strap for mom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90" t="16700" r="9026"/>
          <a:stretch/>
        </p:blipFill>
        <p:spPr>
          <a:xfrm rot="5400000">
            <a:off x="1352592" y="2390145"/>
            <a:ext cx="4806666" cy="355450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0679"/>
          <a:stretch/>
        </p:blipFill>
        <p:spPr>
          <a:xfrm rot="5400000">
            <a:off x="6606173" y="2149408"/>
            <a:ext cx="4806667" cy="4035981"/>
          </a:xfrm>
          <a:prstGeom prst="rect">
            <a:avLst/>
          </a:prstGeom>
        </p:spPr>
      </p:pic>
    </p:spTree>
    <p:extLst>
      <p:ext uri="{BB962C8B-B14F-4D97-AF65-F5344CB8AC3E}">
        <p14:creationId xmlns:p14="http://schemas.microsoft.com/office/powerpoint/2010/main" val="2735450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Purchasing souvenirs</a:t>
            </a:r>
            <a:endParaRPr lang="zh-CN" altLang="en-US" sz="2800" dirty="0"/>
          </a:p>
        </p:txBody>
      </p:sp>
      <p:sp>
        <p:nvSpPr>
          <p:cNvPr id="8" name="TextBox 7"/>
          <p:cNvSpPr txBox="1"/>
          <p:nvPr/>
        </p:nvSpPr>
        <p:spPr>
          <a:xfrm>
            <a:off x="1367554" y="1189110"/>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Kido’s souvenir</a:t>
            </a:r>
          </a:p>
        </p:txBody>
      </p:sp>
      <p:pic>
        <p:nvPicPr>
          <p:cNvPr id="3074" name="Picture 2" descr="https://scontent-tpe1-1.xx.fbcdn.net/v/l/t34.0-12/13275748_10206520371867903_904847642_n.jpg?oh=a3fd81b6054409f422989ac11eb26cf1&amp;oe=5743DE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475" y="1915502"/>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124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Purchasing souvenirs</a:t>
            </a:r>
            <a:endParaRPr lang="zh-CN" altLang="en-US" sz="2800" dirty="0"/>
          </a:p>
        </p:txBody>
      </p:sp>
      <p:sp>
        <p:nvSpPr>
          <p:cNvPr id="8" name="TextBox 7"/>
          <p:cNvSpPr txBox="1"/>
          <p:nvPr/>
        </p:nvSpPr>
        <p:spPr>
          <a:xfrm>
            <a:off x="1425377" y="1056095"/>
            <a:ext cx="5211270" cy="5632311"/>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Eva’s souvenirs</a:t>
            </a:r>
          </a:p>
          <a:p>
            <a:endParaRPr lang="en-US" altLang="zh-CN" sz="2400" i="1" dirty="0">
              <a:solidFill>
                <a:srgbClr val="FF0000"/>
              </a:solidFill>
            </a:endParaRPr>
          </a:p>
          <a:p>
            <a:pPr marL="800100" lvl="1" indent="-342900">
              <a:buFont typeface="Wingdings" panose="05000000000000000000" pitchFamily="2" charset="2"/>
              <a:buChar char="l"/>
            </a:pPr>
            <a:r>
              <a:rPr lang="en-US" altLang="zh-CN" sz="2400" i="1" dirty="0" smtClean="0"/>
              <a:t>Dried apples, dried bananas (to share between friends)</a:t>
            </a:r>
          </a:p>
          <a:p>
            <a:pPr lvl="1"/>
            <a:endParaRPr lang="en-US" altLang="zh-CN" sz="2400" i="1" dirty="0" smtClean="0"/>
          </a:p>
          <a:p>
            <a:pPr marL="800100" lvl="1" indent="-342900">
              <a:buFont typeface="Wingdings" panose="05000000000000000000" pitchFamily="2" charset="2"/>
              <a:buChar char="l"/>
            </a:pPr>
            <a:r>
              <a:rPr lang="en-US" altLang="zh-CN" sz="2400" i="1" dirty="0" smtClean="0"/>
              <a:t>Almond Cookies</a:t>
            </a:r>
          </a:p>
          <a:p>
            <a:pPr lvl="1"/>
            <a:r>
              <a:rPr lang="en-US" altLang="zh-CN" sz="2400" i="1" dirty="0"/>
              <a:t> </a:t>
            </a:r>
            <a:r>
              <a:rPr lang="en-US" altLang="zh-CN" sz="2400" i="1" dirty="0" smtClean="0"/>
              <a:t>  (to </a:t>
            </a:r>
            <a:r>
              <a:rPr lang="en-US" altLang="zh-CN" sz="2400" i="1" dirty="0"/>
              <a:t>share between friends)</a:t>
            </a:r>
          </a:p>
          <a:p>
            <a:pPr marL="800100" lvl="1" indent="-342900">
              <a:buFont typeface="Wingdings" panose="05000000000000000000" pitchFamily="2" charset="2"/>
              <a:buChar char="l"/>
            </a:pPr>
            <a:endParaRPr lang="en-US" altLang="zh-CN" sz="2400" i="1" dirty="0" smtClean="0"/>
          </a:p>
          <a:p>
            <a:pPr lvl="1"/>
            <a:endParaRPr lang="en-US" altLang="zh-CN" sz="2400" i="1" dirty="0" smtClean="0"/>
          </a:p>
          <a:p>
            <a:pPr marL="800100" lvl="1" indent="-342900">
              <a:buFont typeface="Wingdings" panose="05000000000000000000" pitchFamily="2" charset="2"/>
              <a:buChar char="l"/>
            </a:pPr>
            <a:r>
              <a:rPr lang="en-US" altLang="zh-CN" sz="2400" i="1" dirty="0" smtClean="0"/>
              <a:t>Small boat in a bottle that lights up in the dark (for my sister)</a:t>
            </a:r>
          </a:p>
          <a:p>
            <a:pPr lvl="1"/>
            <a:endParaRPr lang="en-US" altLang="zh-CN" sz="2400" i="1" dirty="0" smtClean="0"/>
          </a:p>
          <a:p>
            <a:pPr marL="800100" lvl="1" indent="-342900">
              <a:buFont typeface="Wingdings" panose="05000000000000000000" pitchFamily="2" charset="2"/>
              <a:buChar char="l"/>
            </a:pPr>
            <a:r>
              <a:rPr lang="en-US" altLang="zh-CN" sz="2400" i="1" dirty="0" smtClean="0"/>
              <a:t>Small Taiwan wooden souvenir(for my mom)</a:t>
            </a:r>
          </a:p>
        </p:txBody>
      </p:sp>
      <p:pic>
        <p:nvPicPr>
          <p:cNvPr id="1026" name="Picture 2" descr="https://scontent-tpe1-1.xx.fbcdn.net/v/t34.0-12/13275934_1107255629324720_443021116_n.jpg?oh=00fb098db39ac2b0580d55da114d50f5&amp;oe=5743E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324" y="1016834"/>
            <a:ext cx="4767305" cy="2855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tpe1-1.xx.fbcdn.net/v/t34.0-12/13282318_1107255639324719_544430726_n.jpg?oh=7976755844222add2ad1ec1bcc9f1fe2&amp;oe=5744E9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324" y="3757951"/>
            <a:ext cx="4767305" cy="2797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576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 </a:t>
            </a:r>
            <a:r>
              <a:rPr lang="en-US" altLang="zh-CN" sz="2800" dirty="0" err="1">
                <a:ln w="0"/>
                <a:effectLst>
                  <a:outerShdw blurRad="38100" dist="19050" dir="2700000" algn="tl" rotWithShape="0">
                    <a:schemeClr val="dk1">
                      <a:alpha val="40000"/>
                    </a:schemeClr>
                  </a:outerShdw>
                </a:effectLst>
              </a:rPr>
              <a:t>Neiwan</a:t>
            </a:r>
            <a:r>
              <a:rPr lang="en-US" altLang="zh-CN" sz="2800" dirty="0">
                <a:ln w="0"/>
                <a:effectLst>
                  <a:outerShdw blurRad="38100" dist="19050" dir="2700000" algn="tl" rotWithShape="0">
                    <a:schemeClr val="dk1">
                      <a:alpha val="40000"/>
                    </a:schemeClr>
                  </a:outerShdw>
                </a:effectLst>
              </a:rPr>
              <a:t> Trip, </a:t>
            </a:r>
            <a:r>
              <a:rPr lang="en-US" altLang="zh-CN" sz="2800" dirty="0" smtClean="0">
                <a:ln w="0"/>
                <a:effectLst>
                  <a:outerShdw blurRad="38100" dist="19050" dir="2700000" algn="tl" rotWithShape="0">
                    <a:schemeClr val="dk1">
                      <a:alpha val="40000"/>
                    </a:schemeClr>
                  </a:outerShdw>
                </a:effectLst>
              </a:rPr>
              <a:t>Returning home</a:t>
            </a:r>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Train to Hsinchu</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6563" y="1554522"/>
            <a:ext cx="3920591" cy="522745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407" t="17591"/>
          <a:stretch/>
        </p:blipFill>
        <p:spPr>
          <a:xfrm rot="5400000">
            <a:off x="6572870" y="2146308"/>
            <a:ext cx="5194238" cy="3934645"/>
          </a:xfrm>
          <a:prstGeom prst="rect">
            <a:avLst/>
          </a:prstGeom>
        </p:spPr>
      </p:pic>
      <p:sp>
        <p:nvSpPr>
          <p:cNvPr id="6" name="TextBox 5"/>
          <p:cNvSpPr txBox="1"/>
          <p:nvPr/>
        </p:nvSpPr>
        <p:spPr>
          <a:xfrm>
            <a:off x="6642213" y="1054845"/>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Sunset</a:t>
            </a:r>
          </a:p>
        </p:txBody>
      </p:sp>
    </p:spTree>
    <p:extLst>
      <p:ext uri="{BB962C8B-B14F-4D97-AF65-F5344CB8AC3E}">
        <p14:creationId xmlns:p14="http://schemas.microsoft.com/office/powerpoint/2010/main" val="1064518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553283" cy="954107"/>
          </a:xfrm>
          <a:prstGeom prst="rect">
            <a:avLst/>
          </a:prstGeom>
          <a:noFill/>
        </p:spPr>
        <p:txBody>
          <a:bodyPr wrap="square" rtlCol="0">
            <a:spAutoFit/>
          </a:bodyPr>
          <a:lstStyle/>
          <a:p>
            <a:pPr algn="just"/>
            <a:r>
              <a:rPr lang="en-US" altLang="zh-CN" sz="2800" dirty="0">
                <a:ln w="0"/>
                <a:effectLst>
                  <a:outerShdw blurRad="38100" dist="19050" dir="2700000" algn="tl" rotWithShape="0">
                    <a:schemeClr val="dk1">
                      <a:alpha val="40000"/>
                    </a:schemeClr>
                  </a:outerShdw>
                </a:effectLst>
              </a:rPr>
              <a:t>Forms &amp; Meeting </a:t>
            </a:r>
            <a:r>
              <a:rPr lang="en-US" altLang="zh-CN" sz="2800" dirty="0" smtClean="0">
                <a:ln w="0"/>
                <a:effectLst>
                  <a:outerShdw blurRad="38100" dist="19050" dir="2700000" algn="tl" rotWithShape="0">
                    <a:schemeClr val="dk1">
                      <a:alpha val="40000"/>
                    </a:schemeClr>
                  </a:outerShdw>
                </a:effectLst>
              </a:rPr>
              <a:t>Photos: </a:t>
            </a:r>
            <a:r>
              <a:rPr lang="en-US" altLang="zh-CN" sz="2800" dirty="0">
                <a:ln w="0"/>
                <a:effectLst>
                  <a:outerShdw blurRad="38100" dist="19050" dir="2700000" algn="tl" rotWithShape="0">
                    <a:schemeClr val="dk1">
                      <a:alpha val="40000"/>
                    </a:schemeClr>
                  </a:outerShdw>
                </a:effectLst>
              </a:rPr>
              <a:t>Preliminary form</a:t>
            </a:r>
          </a:p>
          <a:p>
            <a:pPr algn="ctr"/>
            <a:endParaRPr lang="en-US" altLang="zh-CN" sz="2800" dirty="0">
              <a:ln w="0"/>
              <a:effectLst>
                <a:outerShdw blurRad="38100" dist="19050" dir="2700000" algn="tl" rotWithShape="0">
                  <a:schemeClr val="dk1">
                    <a:alpha val="40000"/>
                  </a:schemeClr>
                </a:out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898617601"/>
              </p:ext>
            </p:extLst>
          </p:nvPr>
        </p:nvGraphicFramePr>
        <p:xfrm>
          <a:off x="2101330" y="1125299"/>
          <a:ext cx="9494556" cy="6292512"/>
        </p:xfrm>
        <a:graphic>
          <a:graphicData uri="http://schemas.openxmlformats.org/presentationml/2006/ole">
            <mc:AlternateContent xmlns:mc="http://schemas.openxmlformats.org/markup-compatibility/2006">
              <mc:Choice xmlns:v="urn:schemas-microsoft-com:vml" Requires="v">
                <p:oleObj spid="_x0000_s1040" name="Document" r:id="rId3" imgW="9862931" imgH="6535513" progId="Word.Document.8">
                  <p:embed/>
                </p:oleObj>
              </mc:Choice>
              <mc:Fallback>
                <p:oleObj name="Document" r:id="rId3" imgW="9862931" imgH="6535513" progId="Word.Document.8">
                  <p:embed/>
                  <p:pic>
                    <p:nvPicPr>
                      <p:cNvPr id="0" name=""/>
                      <p:cNvPicPr/>
                      <p:nvPr/>
                    </p:nvPicPr>
                    <p:blipFill>
                      <a:blip r:embed="rId4"/>
                      <a:stretch>
                        <a:fillRect/>
                      </a:stretch>
                    </p:blipFill>
                    <p:spPr>
                      <a:xfrm>
                        <a:off x="2101330" y="1125299"/>
                        <a:ext cx="9494556" cy="6292512"/>
                      </a:xfrm>
                      <a:prstGeom prst="rect">
                        <a:avLst/>
                      </a:prstGeom>
                    </p:spPr>
                  </p:pic>
                </p:oleObj>
              </mc:Fallback>
            </mc:AlternateContent>
          </a:graphicData>
        </a:graphic>
      </p:graphicFrame>
    </p:spTree>
    <p:extLst>
      <p:ext uri="{BB962C8B-B14F-4D97-AF65-F5344CB8AC3E}">
        <p14:creationId xmlns:p14="http://schemas.microsoft.com/office/powerpoint/2010/main" val="3924361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624845" cy="954107"/>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a:t>
            </a:r>
            <a:r>
              <a:rPr lang="en-US" altLang="zh-CN" sz="2800" dirty="0" smtClean="0">
                <a:ln w="0"/>
                <a:effectLst>
                  <a:outerShdw blurRad="38100" dist="19050" dir="2700000" algn="tl" rotWithShape="0">
                    <a:schemeClr val="dk1">
                      <a:alpha val="40000"/>
                    </a:schemeClr>
                  </a:outerShdw>
                </a:effectLst>
              </a:rPr>
              <a:t>: Watching a movie, Where and what</a:t>
            </a:r>
            <a:endParaRPr lang="en-US" altLang="zh-CN" sz="2800" dirty="0">
              <a:ln w="0"/>
              <a:effectLst>
                <a:outerShdw blurRad="38100" dist="19050" dir="2700000" algn="tl" rotWithShape="0">
                  <a:schemeClr val="dk1">
                    <a:alpha val="40000"/>
                  </a:schemeClr>
                </a:outerShdw>
              </a:effectLst>
            </a:endParaRPr>
          </a:p>
          <a:p>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NTHU Group Movie Room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020" y="1820387"/>
            <a:ext cx="5332651" cy="3999487"/>
          </a:xfrm>
          <a:prstGeom prst="rect">
            <a:avLst/>
          </a:prstGeom>
        </p:spPr>
      </p:pic>
      <p:sp>
        <p:nvSpPr>
          <p:cNvPr id="6" name="TextBox 5"/>
          <p:cNvSpPr txBox="1"/>
          <p:nvPr/>
        </p:nvSpPr>
        <p:spPr>
          <a:xfrm>
            <a:off x="6642212" y="1054845"/>
            <a:ext cx="5549787"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a:t>Side Effects (2013</a:t>
            </a:r>
            <a:r>
              <a:rPr lang="en-US" altLang="zh-CN" sz="2400" i="1" dirty="0" smtClean="0"/>
              <a:t>), Drama, Crime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497" t="15811" r="33264"/>
          <a:stretch/>
        </p:blipFill>
        <p:spPr>
          <a:xfrm>
            <a:off x="7066369" y="1554522"/>
            <a:ext cx="4701472" cy="4928050"/>
          </a:xfrm>
          <a:prstGeom prst="rect">
            <a:avLst/>
          </a:prstGeom>
        </p:spPr>
      </p:pic>
    </p:spTree>
    <p:extLst>
      <p:ext uri="{BB962C8B-B14F-4D97-AF65-F5344CB8AC3E}">
        <p14:creationId xmlns:p14="http://schemas.microsoft.com/office/powerpoint/2010/main" val="2231886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624845"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a:t>
            </a:r>
            <a:r>
              <a:rPr lang="en-US" altLang="zh-CN" sz="2800" dirty="0" smtClean="0">
                <a:ln w="0"/>
                <a:effectLst>
                  <a:outerShdw blurRad="38100" dist="19050" dir="2700000" algn="tl" rotWithShape="0">
                    <a:schemeClr val="dk1">
                      <a:alpha val="40000"/>
                    </a:schemeClr>
                  </a:outerShdw>
                </a:effectLst>
              </a:rPr>
              <a:t>: Watching a movie, </a:t>
            </a:r>
            <a:r>
              <a:rPr lang="en-US" altLang="zh-CN" sz="2800" dirty="0"/>
              <a:t>Designing glasses shades</a:t>
            </a:r>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Materials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7310" y="1630545"/>
            <a:ext cx="6485770" cy="4864328"/>
          </a:xfrm>
          <a:prstGeom prst="rect">
            <a:avLst/>
          </a:prstGeom>
        </p:spPr>
      </p:pic>
    </p:spTree>
    <p:extLst>
      <p:ext uri="{BB962C8B-B14F-4D97-AF65-F5344CB8AC3E}">
        <p14:creationId xmlns:p14="http://schemas.microsoft.com/office/powerpoint/2010/main" val="28285079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624845"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a:t>
            </a:r>
            <a:r>
              <a:rPr lang="en-US" altLang="zh-CN" sz="2800" dirty="0" smtClean="0">
                <a:ln w="0"/>
                <a:effectLst>
                  <a:outerShdw blurRad="38100" dist="19050" dir="2700000" algn="tl" rotWithShape="0">
                    <a:schemeClr val="dk1">
                      <a:alpha val="40000"/>
                    </a:schemeClr>
                  </a:outerShdw>
                </a:effectLst>
              </a:rPr>
              <a:t>: Watching a movie, </a:t>
            </a:r>
            <a:r>
              <a:rPr lang="en-US" altLang="zh-CN" sz="2800" dirty="0"/>
              <a:t>Designing glasses shades</a:t>
            </a:r>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Hannah designing</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9115"/>
          <a:stretch/>
        </p:blipFill>
        <p:spPr>
          <a:xfrm>
            <a:off x="1153282" y="1751925"/>
            <a:ext cx="4616339" cy="4978565"/>
          </a:xfrm>
          <a:prstGeom prst="rect">
            <a:avLst/>
          </a:prstGeom>
        </p:spPr>
      </p:pic>
      <p:sp>
        <p:nvSpPr>
          <p:cNvPr id="6" name="TextBox 5"/>
          <p:cNvSpPr txBox="1"/>
          <p:nvPr/>
        </p:nvSpPr>
        <p:spPr>
          <a:xfrm>
            <a:off x="6860697" y="1092856"/>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Eva working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0826"/>
          <a:stretch/>
        </p:blipFill>
        <p:spPr>
          <a:xfrm>
            <a:off x="6627376" y="1691236"/>
            <a:ext cx="4586836" cy="4973148"/>
          </a:xfrm>
          <a:prstGeom prst="rect">
            <a:avLst/>
          </a:prstGeom>
        </p:spPr>
      </p:pic>
    </p:spTree>
    <p:extLst>
      <p:ext uri="{BB962C8B-B14F-4D97-AF65-F5344CB8AC3E}">
        <p14:creationId xmlns:p14="http://schemas.microsoft.com/office/powerpoint/2010/main" val="1239052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624845"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a:t>
            </a:r>
            <a:r>
              <a:rPr lang="en-US" altLang="zh-CN" sz="2800" dirty="0" smtClean="0">
                <a:ln w="0"/>
                <a:effectLst>
                  <a:outerShdw blurRad="38100" dist="19050" dir="2700000" algn="tl" rotWithShape="0">
                    <a:schemeClr val="dk1">
                      <a:alpha val="40000"/>
                    </a:schemeClr>
                  </a:outerShdw>
                </a:effectLst>
              </a:rPr>
              <a:t>: Watching a movie, </a:t>
            </a:r>
            <a:r>
              <a:rPr lang="en-US" altLang="zh-CN" sz="2800" dirty="0"/>
              <a:t>Designing glasses shades</a:t>
            </a:r>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Kido crafting</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059" y="1584867"/>
            <a:ext cx="3832396" cy="5109862"/>
          </a:xfrm>
          <a:prstGeom prst="rect">
            <a:avLst/>
          </a:prstGeom>
        </p:spPr>
      </p:pic>
      <p:sp>
        <p:nvSpPr>
          <p:cNvPr id="6" name="TextBox 5"/>
          <p:cNvSpPr txBox="1"/>
          <p:nvPr/>
        </p:nvSpPr>
        <p:spPr>
          <a:xfrm>
            <a:off x="6860697" y="1123202"/>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Eitima crafting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685" y="1584867"/>
            <a:ext cx="3640797" cy="4854396"/>
          </a:xfrm>
          <a:prstGeom prst="rect">
            <a:avLst/>
          </a:prstGeom>
        </p:spPr>
      </p:pic>
    </p:spTree>
    <p:extLst>
      <p:ext uri="{BB962C8B-B14F-4D97-AF65-F5344CB8AC3E}">
        <p14:creationId xmlns:p14="http://schemas.microsoft.com/office/powerpoint/2010/main" val="38612423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624845"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a:t>
            </a:r>
            <a:r>
              <a:rPr lang="en-US" altLang="zh-CN" sz="2800" dirty="0" smtClean="0">
                <a:ln w="0"/>
                <a:effectLst>
                  <a:outerShdw blurRad="38100" dist="19050" dir="2700000" algn="tl" rotWithShape="0">
                    <a:schemeClr val="dk1">
                      <a:alpha val="40000"/>
                    </a:schemeClr>
                  </a:outerShdw>
                </a:effectLst>
              </a:rPr>
              <a:t>: Watching a movie, </a:t>
            </a:r>
            <a:r>
              <a:rPr lang="en-US" altLang="zh-CN" sz="2800" dirty="0"/>
              <a:t>Designing glasses shades</a:t>
            </a:r>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Mission accomplished!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059" r="8791" b="17286"/>
          <a:stretch/>
        </p:blipFill>
        <p:spPr>
          <a:xfrm>
            <a:off x="2799841" y="1554522"/>
            <a:ext cx="6829681" cy="5220945"/>
          </a:xfrm>
          <a:prstGeom prst="rect">
            <a:avLst/>
          </a:prstGeom>
        </p:spPr>
      </p:pic>
    </p:spTree>
    <p:extLst>
      <p:ext uri="{BB962C8B-B14F-4D97-AF65-F5344CB8AC3E}">
        <p14:creationId xmlns:p14="http://schemas.microsoft.com/office/powerpoint/2010/main" val="2272350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624845"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a:t>
            </a:r>
            <a:r>
              <a:rPr lang="en-US" altLang="zh-CN" sz="2800" dirty="0" smtClean="0">
                <a:ln w="0"/>
                <a:effectLst>
                  <a:outerShdw blurRad="38100" dist="19050" dir="2700000" algn="tl" rotWithShape="0">
                    <a:schemeClr val="dk1">
                      <a:alpha val="40000"/>
                    </a:schemeClr>
                  </a:outerShdw>
                </a:effectLst>
              </a:rPr>
              <a:t>: Watching a movie, </a:t>
            </a:r>
            <a:r>
              <a:rPr lang="en-US" altLang="zh-CN" sz="2800" dirty="0"/>
              <a:t>Designing glasses shades</a:t>
            </a:r>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Say “Hello” to everyone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531"/>
          <a:stretch/>
        </p:blipFill>
        <p:spPr>
          <a:xfrm>
            <a:off x="1718209" y="1554522"/>
            <a:ext cx="8558676" cy="5101123"/>
          </a:xfrm>
          <a:prstGeom prst="rect">
            <a:avLst/>
          </a:prstGeom>
        </p:spPr>
      </p:pic>
    </p:spTree>
    <p:extLst>
      <p:ext uri="{BB962C8B-B14F-4D97-AF65-F5344CB8AC3E}">
        <p14:creationId xmlns:p14="http://schemas.microsoft.com/office/powerpoint/2010/main" val="17354234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624845"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a:t>
            </a:r>
            <a:r>
              <a:rPr lang="en-US" altLang="zh-CN" sz="2800" dirty="0" smtClean="0">
                <a:ln w="0"/>
                <a:effectLst>
                  <a:outerShdw blurRad="38100" dist="19050" dir="2700000" algn="tl" rotWithShape="0">
                    <a:schemeClr val="dk1">
                      <a:alpha val="40000"/>
                    </a:schemeClr>
                  </a:outerShdw>
                </a:effectLst>
              </a:rPr>
              <a:t>: Watching a movie, </a:t>
            </a:r>
            <a:r>
              <a:rPr lang="en-US" altLang="zh-CN" sz="2800" dirty="0"/>
              <a:t>Designing glasses shades</a:t>
            </a:r>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Everything is green now</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095" y="1554522"/>
            <a:ext cx="3825842" cy="510112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032" y="1475171"/>
            <a:ext cx="3944867" cy="5259823"/>
          </a:xfrm>
          <a:prstGeom prst="rect">
            <a:avLst/>
          </a:prstGeom>
        </p:spPr>
      </p:pic>
    </p:spTree>
    <p:extLst>
      <p:ext uri="{BB962C8B-B14F-4D97-AF65-F5344CB8AC3E}">
        <p14:creationId xmlns:p14="http://schemas.microsoft.com/office/powerpoint/2010/main" val="4456320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10624845"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Process</a:t>
            </a:r>
            <a:r>
              <a:rPr lang="en-US" altLang="zh-CN" sz="2800" dirty="0" smtClean="0">
                <a:ln w="0"/>
                <a:effectLst>
                  <a:outerShdw blurRad="38100" dist="19050" dir="2700000" algn="tl" rotWithShape="0">
                    <a:schemeClr val="dk1">
                      <a:alpha val="40000"/>
                    </a:schemeClr>
                  </a:outerShdw>
                </a:effectLst>
              </a:rPr>
              <a:t>: Watching a movie, </a:t>
            </a:r>
            <a:r>
              <a:rPr lang="en-US" altLang="zh-CN" sz="2800" dirty="0" smtClean="0"/>
              <a:t>Watching the movie</a:t>
            </a:r>
            <a:endParaRPr lang="zh-CN" altLang="en-US" sz="2800" dirty="0"/>
          </a:p>
        </p:txBody>
      </p:sp>
      <p:sp>
        <p:nvSpPr>
          <p:cNvPr id="8" name="TextBox 7"/>
          <p:cNvSpPr txBox="1"/>
          <p:nvPr/>
        </p:nvSpPr>
        <p:spPr>
          <a:xfrm>
            <a:off x="1343278" y="1092857"/>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Movie begins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494" r="24188"/>
          <a:stretch/>
        </p:blipFill>
        <p:spPr>
          <a:xfrm>
            <a:off x="1205714" y="1602630"/>
            <a:ext cx="4086477" cy="5255370"/>
          </a:xfrm>
          <a:prstGeom prst="rect">
            <a:avLst/>
          </a:prstGeom>
        </p:spPr>
      </p:pic>
      <p:sp>
        <p:nvSpPr>
          <p:cNvPr id="7" name="TextBox 6"/>
          <p:cNvSpPr txBox="1"/>
          <p:nvPr/>
        </p:nvSpPr>
        <p:spPr>
          <a:xfrm>
            <a:off x="6431819" y="1092856"/>
            <a:ext cx="5211270" cy="461665"/>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i="1" dirty="0" smtClean="0"/>
              <a:t>Movie begins in our eyes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757" y="1630543"/>
            <a:ext cx="3811349" cy="5081799"/>
          </a:xfrm>
          <a:prstGeom prst="rect">
            <a:avLst/>
          </a:prstGeom>
        </p:spPr>
      </p:pic>
    </p:spTree>
    <p:extLst>
      <p:ext uri="{BB962C8B-B14F-4D97-AF65-F5344CB8AC3E}">
        <p14:creationId xmlns:p14="http://schemas.microsoft.com/office/powerpoint/2010/main" val="855325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13575" y="2781218"/>
            <a:ext cx="7904729" cy="923330"/>
          </a:xfrm>
          <a:prstGeom prst="rect">
            <a:avLst/>
          </a:prstGeom>
          <a:noFill/>
        </p:spPr>
        <p:txBody>
          <a:bodyPr wrap="none" lIns="91440" tIns="45720" rIns="91440" bIns="45720">
            <a:spAutoFit/>
          </a:bodyPr>
          <a:lstStyle/>
          <a:p>
            <a:pPr algn="ctr"/>
            <a:r>
              <a:rPr lang="en-US" altLang="zh-CN" sz="5400" b="0" cap="none" spc="0" dirty="0" smtClean="0">
                <a:ln w="0"/>
                <a:solidFill>
                  <a:schemeClr val="tx1"/>
                </a:solidFill>
                <a:effectLst>
                  <a:outerShdw blurRad="38100" dist="19050" dir="2700000" algn="tl" rotWithShape="0">
                    <a:schemeClr val="dk1">
                      <a:alpha val="40000"/>
                    </a:schemeClr>
                  </a:outerShdw>
                </a:effectLst>
              </a:rPr>
              <a:t>Problems And Solutions</a:t>
            </a:r>
            <a:endParaRPr lang="en-US" altLang="zh-CN"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99862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1" y="493614"/>
            <a:ext cx="5971924"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Problems And Solutions: Outline</a:t>
            </a:r>
            <a:endParaRPr lang="zh-CN" altLang="en-US" sz="2800" dirty="0"/>
          </a:p>
        </p:txBody>
      </p:sp>
      <p:sp>
        <p:nvSpPr>
          <p:cNvPr id="6" name="TextBox 5"/>
          <p:cNvSpPr txBox="1"/>
          <p:nvPr/>
        </p:nvSpPr>
        <p:spPr>
          <a:xfrm>
            <a:off x="2573267" y="1586039"/>
            <a:ext cx="9985572" cy="2308324"/>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err="1" smtClean="0"/>
              <a:t>Neiwan</a:t>
            </a:r>
            <a:r>
              <a:rPr lang="en-US" altLang="zh-CN" sz="2400" dirty="0" smtClean="0"/>
              <a:t> Trip</a:t>
            </a:r>
          </a:p>
          <a:p>
            <a:pPr marL="800100" lvl="1" indent="-342900">
              <a:buFont typeface="Wingdings" panose="05000000000000000000" pitchFamily="2" charset="2"/>
              <a:buChar char="Ø"/>
            </a:pPr>
            <a:r>
              <a:rPr lang="en-US" altLang="zh-CN" sz="2400" dirty="0" smtClean="0"/>
              <a:t>In-group communication</a:t>
            </a:r>
          </a:p>
          <a:p>
            <a:pPr marL="800100" lvl="1" indent="-342900">
              <a:buFont typeface="Wingdings" panose="05000000000000000000" pitchFamily="2" charset="2"/>
              <a:buChar char="Ø"/>
            </a:pPr>
            <a:endParaRPr lang="en-US" altLang="zh-CN" sz="2400" dirty="0" smtClean="0"/>
          </a:p>
          <a:p>
            <a:pPr marL="800100" lvl="1" indent="-342900">
              <a:buFont typeface="Wingdings" panose="05000000000000000000" pitchFamily="2" charset="2"/>
              <a:buChar char="Ø"/>
            </a:pPr>
            <a:r>
              <a:rPr lang="en-US" altLang="zh-CN" sz="2400" dirty="0" smtClean="0"/>
              <a:t>Communication with others</a:t>
            </a:r>
          </a:p>
          <a:p>
            <a:pPr marL="800100" lvl="1" indent="-342900">
              <a:buFont typeface="Wingdings" panose="05000000000000000000" pitchFamily="2" charset="2"/>
              <a:buChar char="Ø"/>
            </a:pPr>
            <a:endParaRPr lang="en-US" altLang="zh-CN" sz="2400" dirty="0" smtClean="0"/>
          </a:p>
          <a:p>
            <a:pPr marL="800100" lvl="1" indent="-342900">
              <a:buFont typeface="Wingdings" panose="05000000000000000000" pitchFamily="2" charset="2"/>
              <a:buChar char="Ø"/>
            </a:pPr>
            <a:r>
              <a:rPr lang="en-US" altLang="zh-CN" sz="2400" dirty="0" smtClean="0"/>
              <a:t>Expressing concrete concepts</a:t>
            </a:r>
          </a:p>
        </p:txBody>
      </p:sp>
      <p:sp>
        <p:nvSpPr>
          <p:cNvPr id="7" name="TextBox 6"/>
          <p:cNvSpPr txBox="1"/>
          <p:nvPr/>
        </p:nvSpPr>
        <p:spPr>
          <a:xfrm>
            <a:off x="2573267" y="4182233"/>
            <a:ext cx="9985572" cy="1569660"/>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smtClean="0"/>
              <a:t>Watching A Movie</a:t>
            </a:r>
          </a:p>
          <a:p>
            <a:pPr marL="800100" lvl="1" indent="-342900">
              <a:buFont typeface="Wingdings" panose="05000000000000000000" pitchFamily="2" charset="2"/>
              <a:buChar char="Ø"/>
            </a:pPr>
            <a:r>
              <a:rPr lang="en-US" altLang="zh-CN" sz="2400" dirty="0" smtClean="0"/>
              <a:t>Physical Problems</a:t>
            </a:r>
          </a:p>
          <a:p>
            <a:pPr marL="800100" lvl="1" indent="-342900">
              <a:buFont typeface="Wingdings" panose="05000000000000000000" pitchFamily="2" charset="2"/>
              <a:buChar char="Ø"/>
            </a:pPr>
            <a:endParaRPr lang="en-US" altLang="zh-CN" sz="2400" dirty="0" smtClean="0"/>
          </a:p>
          <a:p>
            <a:pPr marL="800100" lvl="1" indent="-342900">
              <a:buFont typeface="Wingdings" panose="05000000000000000000" pitchFamily="2" charset="2"/>
              <a:buChar char="Ø"/>
            </a:pPr>
            <a:r>
              <a:rPr lang="en-US" altLang="zh-CN" sz="2400" dirty="0" smtClean="0"/>
              <a:t>Feeling Problems</a:t>
            </a:r>
          </a:p>
        </p:txBody>
      </p:sp>
    </p:spTree>
    <p:extLst>
      <p:ext uri="{BB962C8B-B14F-4D97-AF65-F5344CB8AC3E}">
        <p14:creationId xmlns:p14="http://schemas.microsoft.com/office/powerpoint/2010/main" val="591356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553283" cy="954107"/>
          </a:xfrm>
          <a:prstGeom prst="rect">
            <a:avLst/>
          </a:prstGeom>
          <a:noFill/>
        </p:spPr>
        <p:txBody>
          <a:bodyPr wrap="square" rtlCol="0">
            <a:spAutoFit/>
          </a:bodyPr>
          <a:lstStyle/>
          <a:p>
            <a:pPr algn="just"/>
            <a:r>
              <a:rPr lang="en-US" altLang="zh-CN" sz="2800" dirty="0">
                <a:ln w="0"/>
                <a:effectLst>
                  <a:outerShdw blurRad="38100" dist="19050" dir="2700000" algn="tl" rotWithShape="0">
                    <a:schemeClr val="dk1">
                      <a:alpha val="40000"/>
                    </a:schemeClr>
                  </a:outerShdw>
                </a:effectLst>
              </a:rPr>
              <a:t>Forms &amp; Meeting </a:t>
            </a:r>
            <a:r>
              <a:rPr lang="en-US" altLang="zh-CN" sz="2800" dirty="0" smtClean="0">
                <a:ln w="0"/>
                <a:effectLst>
                  <a:outerShdw blurRad="38100" dist="19050" dir="2700000" algn="tl" rotWithShape="0">
                    <a:schemeClr val="dk1">
                      <a:alpha val="40000"/>
                    </a:schemeClr>
                  </a:outerShdw>
                </a:effectLst>
              </a:rPr>
              <a:t>Photos: Planning </a:t>
            </a:r>
            <a:r>
              <a:rPr lang="en-US" altLang="zh-CN" sz="2800" dirty="0">
                <a:ln w="0"/>
                <a:effectLst>
                  <a:outerShdw blurRad="38100" dist="19050" dir="2700000" algn="tl" rotWithShape="0">
                    <a:schemeClr val="dk1">
                      <a:alpha val="40000"/>
                    </a:schemeClr>
                  </a:outerShdw>
                </a:effectLst>
              </a:rPr>
              <a:t>form</a:t>
            </a:r>
          </a:p>
          <a:p>
            <a:pPr algn="ctr"/>
            <a:endParaRPr lang="en-US" altLang="zh-CN" sz="2800" dirty="0">
              <a:ln w="0"/>
              <a:effectLst>
                <a:outerShdw blurRad="38100" dist="19050" dir="2700000" algn="tl" rotWithShape="0">
                  <a:schemeClr val="dk1">
                    <a:alpha val="40000"/>
                  </a:schemeClr>
                </a:outerShdw>
              </a:effectLs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641489984"/>
              </p:ext>
            </p:extLst>
          </p:nvPr>
        </p:nvGraphicFramePr>
        <p:xfrm>
          <a:off x="1630363" y="1104900"/>
          <a:ext cx="9804400" cy="6324600"/>
        </p:xfrm>
        <a:graphic>
          <a:graphicData uri="http://schemas.openxmlformats.org/presentationml/2006/ole">
            <mc:AlternateContent xmlns:mc="http://schemas.openxmlformats.org/markup-compatibility/2006">
              <mc:Choice xmlns:v="urn:schemas-microsoft-com:vml" Requires="v">
                <p:oleObj spid="_x0000_s2063" name="Document" r:id="rId3" imgW="9862931" imgH="6358469" progId="Word.Document.8">
                  <p:embed/>
                </p:oleObj>
              </mc:Choice>
              <mc:Fallback>
                <p:oleObj name="Document" r:id="rId3" imgW="9862931" imgH="6358469" progId="Word.Document.8">
                  <p:embed/>
                  <p:pic>
                    <p:nvPicPr>
                      <p:cNvPr id="0" name=""/>
                      <p:cNvPicPr/>
                      <p:nvPr/>
                    </p:nvPicPr>
                    <p:blipFill>
                      <a:blip r:embed="rId4"/>
                      <a:stretch>
                        <a:fillRect/>
                      </a:stretch>
                    </p:blipFill>
                    <p:spPr>
                      <a:xfrm>
                        <a:off x="1630363" y="1104900"/>
                        <a:ext cx="9804400" cy="6324600"/>
                      </a:xfrm>
                      <a:prstGeom prst="rect">
                        <a:avLst/>
                      </a:prstGeom>
                    </p:spPr>
                  </p:pic>
                </p:oleObj>
              </mc:Fallback>
            </mc:AlternateContent>
          </a:graphicData>
        </a:graphic>
      </p:graphicFrame>
    </p:spTree>
    <p:extLst>
      <p:ext uri="{BB962C8B-B14F-4D97-AF65-F5344CB8AC3E}">
        <p14:creationId xmlns:p14="http://schemas.microsoft.com/office/powerpoint/2010/main" val="25717070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533687"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in-group communication</a:t>
            </a:r>
            <a:endParaRPr lang="zh-CN" altLang="en-US" sz="28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6296"/>
          <a:stretch/>
        </p:blipFill>
        <p:spPr>
          <a:xfrm>
            <a:off x="6774381" y="1374634"/>
            <a:ext cx="5080450" cy="4552172"/>
          </a:xfrm>
          <a:prstGeom prst="rect">
            <a:avLst/>
          </a:prstGeom>
        </p:spPr>
      </p:pic>
      <p:sp>
        <p:nvSpPr>
          <p:cNvPr id="6" name="TextBox 5"/>
          <p:cNvSpPr txBox="1"/>
          <p:nvPr/>
        </p:nvSpPr>
        <p:spPr>
          <a:xfrm>
            <a:off x="1480843" y="1445743"/>
            <a:ext cx="5114166" cy="4893647"/>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Wrong train: Eva mistakenly believed the train approaching was the one they had to take, and since Hannah and Eitima</a:t>
            </a:r>
            <a:r>
              <a:rPr lang="zh-CN" altLang="zh-CN" sz="2400" dirty="0" smtClean="0"/>
              <a:t> </a:t>
            </a:r>
            <a:r>
              <a:rPr lang="en-US" altLang="zh-CN" sz="2400" dirty="0" smtClean="0"/>
              <a:t>had gone shopping, she got a little bit nervous. </a:t>
            </a:r>
          </a:p>
          <a:p>
            <a:pPr marL="342900" lvl="0" indent="-342900">
              <a:buFont typeface="Century Gothic" panose="020B0502020202020204" pitchFamily="34" charset="0"/>
              <a:buChar char="☺"/>
            </a:pPr>
            <a:r>
              <a:rPr lang="en-US" altLang="zh-CN" sz="2400" i="1" u="none" strike="noStrike" dirty="0" smtClean="0">
                <a:effectLst/>
              </a:rPr>
              <a:t>Kiddo, who accompanied Eva at the train station, finally managed to realize what was wrong and signed to Eva the train to </a:t>
            </a:r>
            <a:r>
              <a:rPr lang="en-US" altLang="zh-CN" sz="2400" i="1" u="none" strike="noStrike" dirty="0" err="1" smtClean="0">
                <a:effectLst/>
              </a:rPr>
              <a:t>Neiwan</a:t>
            </a:r>
            <a:r>
              <a:rPr lang="en-US" altLang="zh-CN" sz="2400" i="1" u="none" strike="noStrike" dirty="0" smtClean="0">
                <a:effectLst/>
              </a:rPr>
              <a:t> was a different one.</a:t>
            </a:r>
            <a:endParaRPr lang="zh-CN" altLang="zh-CN" sz="2400" i="1" u="none" strike="noStrike" dirty="0" smtClean="0">
              <a:effectLst/>
            </a:endParaRPr>
          </a:p>
        </p:txBody>
      </p:sp>
    </p:spTree>
    <p:extLst>
      <p:ext uri="{BB962C8B-B14F-4D97-AF65-F5344CB8AC3E}">
        <p14:creationId xmlns:p14="http://schemas.microsoft.com/office/powerpoint/2010/main" val="9261351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533687"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in-group communication</a:t>
            </a:r>
            <a:endParaRPr lang="zh-CN" altLang="en-US" sz="2800" dirty="0"/>
          </a:p>
        </p:txBody>
      </p:sp>
      <p:sp>
        <p:nvSpPr>
          <p:cNvPr id="8" name="TextBox 7"/>
          <p:cNvSpPr txBox="1"/>
          <p:nvPr/>
        </p:nvSpPr>
        <p:spPr>
          <a:xfrm>
            <a:off x="1437517" y="1225689"/>
            <a:ext cx="5211270" cy="5632311"/>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Agreement on next destination: It is really hard to make agreement on where to go next since we couldn’t express our own ideas and also had trouble understanding others. Failing to reach an agreement made it harder to meet our schedule.</a:t>
            </a:r>
          </a:p>
          <a:p>
            <a:pPr marL="342900" indent="-342900">
              <a:buFont typeface="Century Gothic" panose="020B0502020202020204" pitchFamily="34" charset="0"/>
              <a:buChar char="☺"/>
            </a:pPr>
            <a:r>
              <a:rPr lang="en-US" altLang="zh-CN" sz="2400" i="1" dirty="0" smtClean="0"/>
              <a:t>We were lucky enough to get a map from a local tour guide, which we pointed at to let others know where we wanted to go and voted for next destination.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r="15271"/>
          <a:stretch/>
        </p:blipFill>
        <p:spPr>
          <a:xfrm>
            <a:off x="6835070" y="1577947"/>
            <a:ext cx="5133050" cy="4543678"/>
          </a:xfrm>
          <a:prstGeom prst="rect">
            <a:avLst/>
          </a:prstGeom>
        </p:spPr>
      </p:pic>
    </p:spTree>
    <p:extLst>
      <p:ext uri="{BB962C8B-B14F-4D97-AF65-F5344CB8AC3E}">
        <p14:creationId xmlns:p14="http://schemas.microsoft.com/office/powerpoint/2010/main" val="7071839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8800" y="284064"/>
            <a:ext cx="7533687"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in-group communication</a:t>
            </a:r>
            <a:endParaRPr lang="zh-CN" altLang="en-US" sz="2800" dirty="0"/>
          </a:p>
        </p:txBody>
      </p:sp>
      <p:sp>
        <p:nvSpPr>
          <p:cNvPr id="8" name="TextBox 7"/>
          <p:cNvSpPr txBox="1"/>
          <p:nvPr/>
        </p:nvSpPr>
        <p:spPr>
          <a:xfrm>
            <a:off x="1330297" y="989707"/>
            <a:ext cx="5796086" cy="5632311"/>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Separated because of missing stuff: Eva wanted to communicate to her group members she had forgotten her stuff and didn’t know how to express it using signs. In addition, it was hard to unite once separated.</a:t>
            </a:r>
          </a:p>
          <a:p>
            <a:pPr marL="342900" indent="-342900">
              <a:buFont typeface="Century Gothic" panose="020B0502020202020204" pitchFamily="34" charset="0"/>
              <a:buChar char="☺"/>
            </a:pPr>
            <a:r>
              <a:rPr lang="en-US" altLang="zh-CN" sz="2400" i="1" dirty="0" smtClean="0"/>
              <a:t>Other group members noted the anxiety in Eva’s face and through signs they found the absence of Eva’s bag. For reunion, we had no other choice but to resort to our cellphones. Even so, we still got lost and took some time to get together.</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1845"/>
          <a:stretch/>
        </p:blipFill>
        <p:spPr>
          <a:xfrm>
            <a:off x="7126383" y="1649763"/>
            <a:ext cx="4291479" cy="4722445"/>
          </a:xfrm>
          <a:prstGeom prst="rect">
            <a:avLst/>
          </a:prstGeom>
        </p:spPr>
      </p:pic>
    </p:spTree>
    <p:extLst>
      <p:ext uri="{BB962C8B-B14F-4D97-AF65-F5344CB8AC3E}">
        <p14:creationId xmlns:p14="http://schemas.microsoft.com/office/powerpoint/2010/main" val="22292897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communication with others</a:t>
            </a:r>
            <a:endParaRPr lang="zh-CN" altLang="en-US" sz="2800" dirty="0"/>
          </a:p>
        </p:txBody>
      </p:sp>
      <p:sp>
        <p:nvSpPr>
          <p:cNvPr id="11" name="TextBox 10"/>
          <p:cNvSpPr txBox="1"/>
          <p:nvPr/>
        </p:nvSpPr>
        <p:spPr>
          <a:xfrm>
            <a:off x="1602224" y="1857120"/>
            <a:ext cx="5114166" cy="4524315"/>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Closing gate: </a:t>
            </a:r>
            <a:r>
              <a:rPr lang="en-US" altLang="zh-CN" sz="2400" dirty="0"/>
              <a:t>When Eva went to pick her stuff up it was hard to communicate with a policeman that was closing the gate and let him know that she’d be back soon, and that she wanted to return. </a:t>
            </a:r>
            <a:endParaRPr lang="en-US" altLang="zh-CN" sz="2400" dirty="0" smtClean="0"/>
          </a:p>
          <a:p>
            <a:pPr marL="342900" indent="-342900">
              <a:buFont typeface="Century Gothic" panose="020B0502020202020204" pitchFamily="34" charset="0"/>
              <a:buChar char="☺"/>
            </a:pPr>
            <a:r>
              <a:rPr lang="en-US" altLang="zh-CN" sz="2400" i="1" dirty="0" smtClean="0"/>
              <a:t>She had to make gestures of a purse and point to the place beyond the gate and back again for the policeman to wait.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1915" y="1857120"/>
            <a:ext cx="5184297" cy="3888223"/>
          </a:xfrm>
          <a:prstGeom prst="rect">
            <a:avLst/>
          </a:prstGeom>
        </p:spPr>
      </p:pic>
    </p:spTree>
    <p:extLst>
      <p:ext uri="{BB962C8B-B14F-4D97-AF65-F5344CB8AC3E}">
        <p14:creationId xmlns:p14="http://schemas.microsoft.com/office/powerpoint/2010/main" val="9598558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533687"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in-group communication</a:t>
            </a:r>
            <a:endParaRPr lang="zh-CN" alt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5009" y="1651157"/>
            <a:ext cx="5484647" cy="4113485"/>
          </a:xfrm>
          <a:prstGeom prst="rect">
            <a:avLst/>
          </a:prstGeom>
        </p:spPr>
      </p:pic>
      <p:sp>
        <p:nvSpPr>
          <p:cNvPr id="6" name="TextBox 5"/>
          <p:cNvSpPr txBox="1"/>
          <p:nvPr/>
        </p:nvSpPr>
        <p:spPr>
          <a:xfrm>
            <a:off x="1480843" y="1445743"/>
            <a:ext cx="5114166" cy="5262979"/>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Time to go home: Eitima mistakenly believed they wouldn’t come back until they saw the fireflies in the evening but Eva had to return early and we had a schedule to meet. They had trouble communicating numbers since they didn’t share the same gestures.</a:t>
            </a:r>
          </a:p>
          <a:p>
            <a:pPr marL="342900" indent="-342900">
              <a:buFont typeface="Century Gothic" panose="020B0502020202020204" pitchFamily="34" charset="0"/>
              <a:buChar char="☺"/>
            </a:pPr>
            <a:r>
              <a:rPr lang="en-US" altLang="zh-CN" sz="2400" i="1" dirty="0" smtClean="0"/>
              <a:t>Eitima approached everyone in the group for the leaving time and finally confirmed the leaving time.</a:t>
            </a:r>
          </a:p>
        </p:txBody>
      </p:sp>
    </p:spTree>
    <p:extLst>
      <p:ext uri="{BB962C8B-B14F-4D97-AF65-F5344CB8AC3E}">
        <p14:creationId xmlns:p14="http://schemas.microsoft.com/office/powerpoint/2010/main" val="22575146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in-group Communication</a:t>
            </a:r>
            <a:endParaRPr lang="zh-CN" altLang="en-US" sz="2800" dirty="0"/>
          </a:p>
        </p:txBody>
      </p:sp>
      <p:sp>
        <p:nvSpPr>
          <p:cNvPr id="11" name="TextBox 10"/>
          <p:cNvSpPr txBox="1"/>
          <p:nvPr/>
        </p:nvSpPr>
        <p:spPr>
          <a:xfrm>
            <a:off x="1480843" y="1445743"/>
            <a:ext cx="5114166" cy="4154984"/>
          </a:xfrm>
          <a:prstGeom prst="rect">
            <a:avLst/>
          </a:prstGeom>
          <a:noFill/>
        </p:spPr>
        <p:txBody>
          <a:bodyPr wrap="square" rtlCol="0">
            <a:spAutoFit/>
          </a:bodyPr>
          <a:lstStyle/>
          <a:p>
            <a:pPr marL="342900" indent="-342900">
              <a:buFont typeface="幼圆" panose="02010509060101010101" pitchFamily="49" charset="-122"/>
              <a:buChar char="★"/>
            </a:pPr>
            <a:r>
              <a:rPr lang="en-US" altLang="zh-TW" sz="2400" dirty="0"/>
              <a:t>It was hard to meet the goals we had set for ourselves because of the time limit. We were constantly seeing the watch and everything took more time than expected. </a:t>
            </a:r>
            <a:endParaRPr lang="en-US" altLang="zh-TW" sz="2400" dirty="0" smtClean="0"/>
          </a:p>
          <a:p>
            <a:pPr marL="342900" indent="-342900">
              <a:buFont typeface="幼圆" panose="02010509060101010101" pitchFamily="49" charset="-122"/>
              <a:buChar char="★"/>
            </a:pPr>
            <a:endParaRPr lang="en-US" altLang="zh-CN" sz="2400" dirty="0" smtClean="0"/>
          </a:p>
          <a:p>
            <a:pPr marL="342900" indent="-342900">
              <a:buFont typeface="Century Gothic" panose="020B0502020202020204" pitchFamily="34" charset="0"/>
              <a:buChar char="☺"/>
            </a:pPr>
            <a:r>
              <a:rPr lang="en-US" altLang="zh-TW" sz="2400" i="1" dirty="0"/>
              <a:t>This one was hard to solve, but we tried to be </a:t>
            </a:r>
            <a:r>
              <a:rPr lang="en-US" altLang="zh-TW" sz="2400" i="1" dirty="0" smtClean="0"/>
              <a:t>attentive </a:t>
            </a:r>
            <a:r>
              <a:rPr lang="en-US" altLang="zh-TW" sz="2400" i="1" dirty="0"/>
              <a:t>of the time and do things more </a:t>
            </a:r>
            <a:r>
              <a:rPr lang="en-US" altLang="zh-TW" sz="2400" i="1" dirty="0" smtClean="0"/>
              <a:t>efficiently, not wasting time.</a:t>
            </a:r>
            <a:endParaRPr lang="en-US" altLang="zh-CN" sz="2400" i="1"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5009" y="1761110"/>
            <a:ext cx="4699000" cy="3524250"/>
          </a:xfrm>
          <a:prstGeom prst="rect">
            <a:avLst/>
          </a:prstGeom>
        </p:spPr>
      </p:pic>
    </p:spTree>
    <p:extLst>
      <p:ext uri="{BB962C8B-B14F-4D97-AF65-F5344CB8AC3E}">
        <p14:creationId xmlns:p14="http://schemas.microsoft.com/office/powerpoint/2010/main" val="21901088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9432450"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communication with others</a:t>
            </a:r>
            <a:endParaRPr lang="zh-CN" altLang="en-US" sz="2800" dirty="0"/>
          </a:p>
        </p:txBody>
      </p:sp>
      <p:sp>
        <p:nvSpPr>
          <p:cNvPr id="8" name="TextBox 7"/>
          <p:cNvSpPr txBox="1"/>
          <p:nvPr/>
        </p:nvSpPr>
        <p:spPr>
          <a:xfrm>
            <a:off x="1304167" y="1320939"/>
            <a:ext cx="5211270" cy="4524315"/>
          </a:xfrm>
          <a:prstGeom prst="rect">
            <a:avLst/>
          </a:prstGeom>
          <a:noFill/>
        </p:spPr>
        <p:txBody>
          <a:bodyPr wrap="square" rtlCol="0">
            <a:spAutoFit/>
          </a:bodyPr>
          <a:lstStyle/>
          <a:p>
            <a:pPr marL="342900" indent="-342900">
              <a:buFont typeface="幼圆" panose="02010509060101010101" pitchFamily="49" charset="-122"/>
              <a:buChar char="★"/>
            </a:pPr>
            <a:r>
              <a:rPr lang="en-US" altLang="zh-TW" sz="2400" dirty="0" smtClean="0"/>
              <a:t>2 </a:t>
            </a:r>
            <a:r>
              <a:rPr lang="en-US" altLang="zh-TW" sz="2400" dirty="0"/>
              <a:t>shop clerks actually knew some sign language to our surprise, but we didn’t, and thus weren’t able to communicate in sign </a:t>
            </a:r>
            <a:r>
              <a:rPr lang="en-US" altLang="zh-TW" sz="2400" dirty="0" smtClean="0"/>
              <a:t>language.</a:t>
            </a:r>
            <a:endParaRPr lang="en-US" altLang="zh-TW" sz="2400" dirty="0"/>
          </a:p>
          <a:p>
            <a:endParaRPr lang="en-US" altLang="zh-CN" sz="2400" dirty="0" smtClean="0"/>
          </a:p>
          <a:p>
            <a:pPr marL="342900" indent="-342900">
              <a:buFont typeface="Century Gothic" panose="020B0502020202020204" pitchFamily="34" charset="0"/>
              <a:buChar char="☺"/>
            </a:pPr>
            <a:r>
              <a:rPr lang="en-US" altLang="zh-CN" sz="2400" i="1" dirty="0" smtClean="0"/>
              <a:t>We smiled and kept gesturing, they understood and even though one of them kept signing until the end (believing maybe we understood), they helped us out.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11900" y="1924189"/>
            <a:ext cx="4825999" cy="3619500"/>
          </a:xfrm>
          <a:prstGeom prst="rect">
            <a:avLst/>
          </a:prstGeom>
        </p:spPr>
      </p:pic>
    </p:spTree>
    <p:extLst>
      <p:ext uri="{BB962C8B-B14F-4D97-AF65-F5344CB8AC3E}">
        <p14:creationId xmlns:p14="http://schemas.microsoft.com/office/powerpoint/2010/main" val="41408404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communication with others</a:t>
            </a:r>
            <a:endParaRPr lang="zh-CN" altLang="en-US" sz="2800" dirty="0"/>
          </a:p>
        </p:txBody>
      </p:sp>
      <p:sp>
        <p:nvSpPr>
          <p:cNvPr id="11" name="TextBox 10"/>
          <p:cNvSpPr txBox="1"/>
          <p:nvPr/>
        </p:nvSpPr>
        <p:spPr>
          <a:xfrm>
            <a:off x="1181100" y="1205463"/>
            <a:ext cx="5430093" cy="5632311"/>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Mute or language barrier:  Because of Eva’s appearance, some thought she couldn’t understand </a:t>
            </a:r>
            <a:r>
              <a:rPr lang="en-US" altLang="zh-CN" sz="2400" dirty="0" err="1" smtClean="0"/>
              <a:t>chinese</a:t>
            </a:r>
            <a:r>
              <a:rPr lang="en-US" altLang="zh-CN" sz="2400" dirty="0" smtClean="0"/>
              <a:t> and took her signs as a way to try to communicate despite the language barrier. They would ask her to wait and go look for somebody who could speak English with her only to be surprised when she still didn’t speak. </a:t>
            </a:r>
          </a:p>
          <a:p>
            <a:pPr marL="342900" indent="-342900">
              <a:buFont typeface="Century Gothic" panose="020B0502020202020204" pitchFamily="34" charset="0"/>
              <a:buChar char="☺"/>
            </a:pPr>
            <a:r>
              <a:rPr lang="en-US" altLang="zh-CN" sz="2400" i="1" dirty="0" smtClean="0"/>
              <a:t>She had to sign at her throat and made a no sign for people to understand she was “mute”.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23272"/>
          <a:stretch/>
        </p:blipFill>
        <p:spPr>
          <a:xfrm>
            <a:off x="6889020" y="1602223"/>
            <a:ext cx="4731144" cy="4624598"/>
          </a:xfrm>
          <a:prstGeom prst="rect">
            <a:avLst/>
          </a:prstGeom>
        </p:spPr>
      </p:pic>
    </p:spTree>
    <p:extLst>
      <p:ext uri="{BB962C8B-B14F-4D97-AF65-F5344CB8AC3E}">
        <p14:creationId xmlns:p14="http://schemas.microsoft.com/office/powerpoint/2010/main" val="31084711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302431"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communication with others</a:t>
            </a:r>
            <a:endParaRPr lang="zh-CN" altLang="en-US" sz="2800" dirty="0"/>
          </a:p>
        </p:txBody>
      </p:sp>
      <p:sp>
        <p:nvSpPr>
          <p:cNvPr id="11" name="TextBox 10"/>
          <p:cNvSpPr txBox="1"/>
          <p:nvPr/>
        </p:nvSpPr>
        <p:spPr>
          <a:xfrm>
            <a:off x="1480843" y="1445743"/>
            <a:ext cx="5114166" cy="4524315"/>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Neglect from clerks:  The clerk may just believe we were wondering which to buy since I we couldn’t make a voice, especially when he or she was still preparing food for others. This can cause lots of frustration.</a:t>
            </a:r>
          </a:p>
          <a:p>
            <a:pPr marL="342900" indent="-342900">
              <a:buFont typeface="幼圆" panose="02010509060101010101" pitchFamily="49" charset="-122"/>
              <a:buChar char="★"/>
            </a:pPr>
            <a:endParaRPr lang="en-US" altLang="zh-CN" sz="2400" dirty="0" smtClean="0"/>
          </a:p>
          <a:p>
            <a:pPr marL="342900" indent="-342900">
              <a:buFont typeface="Century Gothic" panose="020B0502020202020204" pitchFamily="34" charset="0"/>
              <a:buChar char="☺"/>
            </a:pPr>
            <a:r>
              <a:rPr lang="en-US" altLang="zh-CN" sz="2400" i="1" dirty="0" smtClean="0"/>
              <a:t>To be more active and to use dramatic body signs to get attention.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30577" y="2029325"/>
            <a:ext cx="4668655" cy="3501491"/>
          </a:xfrm>
          <a:prstGeom prst="rect">
            <a:avLst/>
          </a:prstGeom>
        </p:spPr>
      </p:pic>
    </p:spTree>
    <p:extLst>
      <p:ext uri="{BB962C8B-B14F-4D97-AF65-F5344CB8AC3E}">
        <p14:creationId xmlns:p14="http://schemas.microsoft.com/office/powerpoint/2010/main" val="42163619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1636"/>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communication with others</a:t>
            </a:r>
            <a:endParaRPr lang="zh-CN" altLang="en-US" sz="2800" dirty="0" smtClean="0"/>
          </a:p>
          <a:p>
            <a:endParaRPr lang="zh-CN" altLang="en-US" sz="2800" dirty="0"/>
          </a:p>
        </p:txBody>
      </p:sp>
      <p:sp>
        <p:nvSpPr>
          <p:cNvPr id="3" name="TextBox 2"/>
          <p:cNvSpPr txBox="1"/>
          <p:nvPr/>
        </p:nvSpPr>
        <p:spPr>
          <a:xfrm>
            <a:off x="1059719" y="1731493"/>
            <a:ext cx="6522181" cy="5262979"/>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At </a:t>
            </a:r>
            <a:r>
              <a:rPr lang="en-US" altLang="zh-CN" sz="2400" dirty="0"/>
              <a:t>first we struggled with trying to transmit messages quickly. One of our objectives was trying to be as independent as a non-mute person. This pressure, together with the pressure of interacting fast with vendors so as to not disturb them or take away too much of their time away, was enough to make us nervous at first. </a:t>
            </a:r>
            <a:endParaRPr lang="en-US" altLang="zh-CN" sz="2400" dirty="0" smtClean="0"/>
          </a:p>
          <a:p>
            <a:pPr marL="342900" indent="-342900">
              <a:buFont typeface="幼圆" panose="02010509060101010101" pitchFamily="49" charset="-122"/>
              <a:buChar char="★"/>
            </a:pPr>
            <a:endParaRPr lang="en-US" altLang="zh-CN" sz="2400" dirty="0" smtClean="0"/>
          </a:p>
          <a:p>
            <a:pPr marL="342900" indent="-342900">
              <a:buFont typeface="Century Gothic" panose="020B0502020202020204" pitchFamily="34" charset="0"/>
              <a:buChar char="☺"/>
            </a:pPr>
            <a:r>
              <a:rPr lang="en-US" altLang="zh-CN" sz="2400" i="1" dirty="0" smtClean="0"/>
              <a:t>By </a:t>
            </a:r>
            <a:r>
              <a:rPr lang="en-US" altLang="zh-CN" sz="2400" i="1" dirty="0"/>
              <a:t>the end of the day</a:t>
            </a:r>
            <a:r>
              <a:rPr lang="en-US" altLang="zh-CN" sz="2400" i="1" dirty="0" smtClean="0"/>
              <a:t>, with practice, </a:t>
            </a:r>
            <a:r>
              <a:rPr lang="en-US" altLang="zh-CN" sz="2400" i="1" dirty="0"/>
              <a:t>this process came more easily to all of us, but each interaction was still a struggle.</a:t>
            </a:r>
          </a:p>
          <a:p>
            <a:pPr marL="342900" indent="-342900">
              <a:buFont typeface="Century Gothic" panose="020B0502020202020204" pitchFamily="34" charset="0"/>
              <a:buChar char="☺"/>
            </a:pPr>
            <a:endParaRPr lang="en-US" altLang="zh-CN" sz="2400" i="1" dirty="0" smtClean="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961" r="45074" b="43441"/>
          <a:stretch/>
        </p:blipFill>
        <p:spPr>
          <a:xfrm>
            <a:off x="8318611" y="1154429"/>
            <a:ext cx="3609049" cy="5474535"/>
          </a:xfrm>
          <a:prstGeom prst="rect">
            <a:avLst/>
          </a:prstGeom>
        </p:spPr>
      </p:pic>
    </p:spTree>
    <p:extLst>
      <p:ext uri="{BB962C8B-B14F-4D97-AF65-F5344CB8AC3E}">
        <p14:creationId xmlns:p14="http://schemas.microsoft.com/office/powerpoint/2010/main" val="3288559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553283" cy="954107"/>
          </a:xfrm>
          <a:prstGeom prst="rect">
            <a:avLst/>
          </a:prstGeom>
          <a:noFill/>
        </p:spPr>
        <p:txBody>
          <a:bodyPr wrap="square" rtlCol="0">
            <a:spAutoFit/>
          </a:bodyPr>
          <a:lstStyle/>
          <a:p>
            <a:pPr algn="just"/>
            <a:r>
              <a:rPr lang="en-US" altLang="zh-CN" sz="2800" dirty="0">
                <a:ln w="0"/>
                <a:effectLst>
                  <a:outerShdw blurRad="38100" dist="19050" dir="2700000" algn="tl" rotWithShape="0">
                    <a:schemeClr val="dk1">
                      <a:alpha val="40000"/>
                    </a:schemeClr>
                  </a:outerShdw>
                </a:effectLst>
              </a:rPr>
              <a:t>Forms &amp; Meeting </a:t>
            </a:r>
            <a:r>
              <a:rPr lang="en-US" altLang="zh-CN" sz="2800" dirty="0" smtClean="0">
                <a:ln w="0"/>
                <a:effectLst>
                  <a:outerShdw blurRad="38100" dist="19050" dir="2700000" algn="tl" rotWithShape="0">
                    <a:schemeClr val="dk1">
                      <a:alpha val="40000"/>
                    </a:schemeClr>
                  </a:outerShdw>
                </a:effectLst>
              </a:rPr>
              <a:t>Photos: Meeting Photos</a:t>
            </a:r>
            <a:endParaRPr lang="en-US" altLang="zh-CN" sz="2800" dirty="0">
              <a:ln w="0"/>
              <a:effectLst>
                <a:outerShdw blurRad="38100" dist="19050" dir="2700000" algn="tl" rotWithShape="0">
                  <a:schemeClr val="dk1">
                    <a:alpha val="40000"/>
                  </a:schemeClr>
                </a:outerShdw>
              </a:effectLst>
            </a:endParaRPr>
          </a:p>
          <a:p>
            <a:pPr algn="ctr"/>
            <a:endParaRPr lang="en-US" altLang="zh-CN" sz="28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790" y="970667"/>
            <a:ext cx="7682039" cy="5761529"/>
          </a:xfrm>
          <a:prstGeom prst="rect">
            <a:avLst/>
          </a:prstGeom>
        </p:spPr>
      </p:pic>
      <p:sp>
        <p:nvSpPr>
          <p:cNvPr id="3" name="TextBox 2"/>
          <p:cNvSpPr txBox="1"/>
          <p:nvPr/>
        </p:nvSpPr>
        <p:spPr>
          <a:xfrm>
            <a:off x="1416101" y="1447721"/>
            <a:ext cx="3115437" cy="4524315"/>
          </a:xfrm>
          <a:prstGeom prst="rect">
            <a:avLst/>
          </a:prstGeom>
          <a:noFill/>
        </p:spPr>
        <p:txBody>
          <a:bodyPr wrap="square" rtlCol="0">
            <a:spAutoFit/>
          </a:bodyPr>
          <a:lstStyle/>
          <a:p>
            <a:r>
              <a:rPr lang="en-US" altLang="zh-CN" sz="2400" dirty="0" smtClean="0"/>
              <a:t>Time: 18.30 Feb.25</a:t>
            </a:r>
            <a:r>
              <a:rPr lang="en-US" altLang="zh-CN" sz="2400" baseline="30000" dirty="0" smtClean="0"/>
              <a:t>th</a:t>
            </a:r>
          </a:p>
          <a:p>
            <a:r>
              <a:rPr lang="en-US" altLang="zh-CN" sz="2400" dirty="0" smtClean="0"/>
              <a:t>Place: 3</a:t>
            </a:r>
            <a:r>
              <a:rPr lang="en-US" altLang="zh-CN" sz="2400" baseline="30000" dirty="0" smtClean="0"/>
              <a:t>rd</a:t>
            </a:r>
            <a:r>
              <a:rPr lang="en-US" altLang="zh-CN" sz="2400" dirty="0" smtClean="0"/>
              <a:t> floor of </a:t>
            </a:r>
            <a:r>
              <a:rPr lang="en-US" altLang="zh-CN" sz="2400" dirty="0" err="1" smtClean="0"/>
              <a:t>Fengyun</a:t>
            </a:r>
            <a:r>
              <a:rPr lang="en-US" altLang="zh-CN" sz="2400" dirty="0" smtClean="0"/>
              <a:t> Building</a:t>
            </a:r>
          </a:p>
          <a:p>
            <a:r>
              <a:rPr lang="en-US" altLang="zh-CN" sz="2400" dirty="0" smtClean="0"/>
              <a:t>(Other group photos seemed to be lost because data loss of both Hannah’s and Eva’s cellphone. Please refer to the previous uploads of forms for them)</a:t>
            </a:r>
          </a:p>
        </p:txBody>
      </p:sp>
    </p:spTree>
    <p:extLst>
      <p:ext uri="{BB962C8B-B14F-4D97-AF65-F5344CB8AC3E}">
        <p14:creationId xmlns:p14="http://schemas.microsoft.com/office/powerpoint/2010/main" val="42505021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747493"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expressing concrete concepts</a:t>
            </a:r>
            <a:endParaRPr lang="zh-CN" altLang="en-US" sz="2800" dirty="0"/>
          </a:p>
        </p:txBody>
      </p:sp>
      <p:sp>
        <p:nvSpPr>
          <p:cNvPr id="6" name="TextBox 5"/>
          <p:cNvSpPr txBox="1"/>
          <p:nvPr/>
        </p:nvSpPr>
        <p:spPr>
          <a:xfrm>
            <a:off x="1585026" y="1647570"/>
            <a:ext cx="4587174" cy="4154984"/>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err="1" smtClean="0"/>
              <a:t>Zhuyin</a:t>
            </a:r>
            <a:r>
              <a:rPr lang="en-US" altLang="zh-CN" sz="2400" dirty="0" smtClean="0"/>
              <a:t>: When Eitima </a:t>
            </a:r>
            <a:r>
              <a:rPr lang="en-US" altLang="zh-CN" sz="2400" dirty="0"/>
              <a:t>was choosing the souvenirs, </a:t>
            </a:r>
            <a:r>
              <a:rPr lang="en-US" altLang="zh-CN" sz="2400" dirty="0" smtClean="0"/>
              <a:t>he </a:t>
            </a:r>
            <a:r>
              <a:rPr lang="en-US" altLang="zh-CN" sz="2400" dirty="0"/>
              <a:t>needed to find the Chinese characters for </a:t>
            </a:r>
            <a:r>
              <a:rPr lang="en-US" altLang="zh-CN" sz="2400" dirty="0" smtClean="0"/>
              <a:t>his </a:t>
            </a:r>
            <a:r>
              <a:rPr lang="en-US" altLang="zh-CN" sz="2400" dirty="0"/>
              <a:t>name. But all the order of the characters </a:t>
            </a:r>
            <a:r>
              <a:rPr lang="en-US" altLang="zh-CN" sz="2400" dirty="0" smtClean="0"/>
              <a:t>were </a:t>
            </a:r>
            <a:r>
              <a:rPr lang="en-US" altLang="zh-CN" sz="2400" dirty="0"/>
              <a:t>of </a:t>
            </a:r>
            <a:r>
              <a:rPr lang="en-US" altLang="zh-CN" sz="2400" dirty="0" err="1"/>
              <a:t>Zhuyin</a:t>
            </a:r>
            <a:r>
              <a:rPr lang="en-US" altLang="zh-CN" sz="2400" dirty="0"/>
              <a:t> which </a:t>
            </a:r>
            <a:r>
              <a:rPr lang="en-US" altLang="zh-CN" sz="2400" dirty="0" smtClean="0"/>
              <a:t>he had </a:t>
            </a:r>
            <a:r>
              <a:rPr lang="en-US" altLang="zh-CN" sz="2400" dirty="0"/>
              <a:t>never used before. </a:t>
            </a:r>
            <a:endParaRPr lang="en-US" altLang="zh-CN" sz="2400" dirty="0" smtClean="0"/>
          </a:p>
          <a:p>
            <a:pPr marL="342900" indent="-342900">
              <a:buFont typeface="Century Gothic" panose="020B0502020202020204" pitchFamily="34" charset="0"/>
              <a:buChar char="☺"/>
            </a:pPr>
            <a:r>
              <a:rPr lang="en-US" altLang="zh-CN" sz="2400" i="1" dirty="0" smtClean="0"/>
              <a:t>He used his cellphone. Others got it immediately and provided help.</a:t>
            </a:r>
          </a:p>
        </p:txBody>
      </p:sp>
      <p:pic>
        <p:nvPicPr>
          <p:cNvPr id="2054" name="Picture 6" descr="http://f.rimg.com.tw/s2/5/96/22/21103061159458_27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011" y="1323739"/>
            <a:ext cx="3597275" cy="480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64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747493"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expressing concrete concepts</a:t>
            </a:r>
            <a:endParaRPr lang="zh-CN" altLang="en-US" sz="2800" dirty="0"/>
          </a:p>
        </p:txBody>
      </p:sp>
      <p:sp>
        <p:nvSpPr>
          <p:cNvPr id="11" name="TextBox 10"/>
          <p:cNvSpPr txBox="1"/>
          <p:nvPr/>
        </p:nvSpPr>
        <p:spPr>
          <a:xfrm>
            <a:off x="1299277" y="1225689"/>
            <a:ext cx="5920674" cy="5632311"/>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Legendary TRA lunch boxes: When we took the railway, Eitima really wanted to try the legendary TRA lunch boxes. But he couldn’t convey the concrete concept “TRA lunch boxes” to others.</a:t>
            </a:r>
          </a:p>
          <a:p>
            <a:pPr marL="342900" indent="-342900">
              <a:buFont typeface="Century Gothic" panose="020B0502020202020204" pitchFamily="34" charset="0"/>
              <a:buChar char="☺"/>
            </a:pPr>
            <a:r>
              <a:rPr lang="en-US" altLang="zh-CN" sz="2400" i="1" dirty="0" smtClean="0"/>
              <a:t>He luckily found the TRA lunch boxes were advertised in the screens in TRA, so he readily pointed it to my partners and used my sign languages to express ”</a:t>
            </a:r>
            <a:r>
              <a:rPr lang="en-US" altLang="zh-CN" sz="2400" i="1" dirty="0" err="1" smtClean="0"/>
              <a:t>wanna</a:t>
            </a:r>
            <a:r>
              <a:rPr lang="en-US" altLang="zh-CN" sz="2400" i="1" dirty="0" smtClean="0"/>
              <a:t> eat”. But sadly, they didn’t seem to notice I was referring to the screen and still got confused. I gave my idea up eventually.</a:t>
            </a:r>
          </a:p>
        </p:txBody>
      </p:sp>
      <p:pic>
        <p:nvPicPr>
          <p:cNvPr id="1026" name="Picture 2" descr="http://www.taipeitimes.com/images/2011/03/22/thumbs/P02-110322-6.jpg"/>
          <p:cNvPicPr>
            <a:picLocks noChangeAspect="1" noChangeArrowheads="1"/>
          </p:cNvPicPr>
          <p:nvPr/>
        </p:nvPicPr>
        <p:blipFill rotWithShape="1">
          <a:blip r:embed="rId2">
            <a:extLst>
              <a:ext uri="{28A0092B-C50C-407E-A947-70E740481C1C}">
                <a14:useLocalDpi xmlns:a14="http://schemas.microsoft.com/office/drawing/2010/main" val="0"/>
              </a:ext>
            </a:extLst>
          </a:blip>
          <a:srcRect r="14222"/>
          <a:stretch/>
        </p:blipFill>
        <p:spPr bwMode="auto">
          <a:xfrm>
            <a:off x="7219951" y="1225689"/>
            <a:ext cx="3883025" cy="318689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TRA lunch box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030" name="Picture 6" descr="http://www.taipeitimes.com/images/2012/06/19/P02-120619-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9425" y="3641795"/>
            <a:ext cx="3940175" cy="2955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212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expressing concrete concepts</a:t>
            </a:r>
            <a:endParaRPr lang="zh-CN" altLang="en-US" sz="2800" dirty="0" smtClean="0"/>
          </a:p>
          <a:p>
            <a:endParaRPr lang="zh-CN" altLang="en-US" sz="2800" dirty="0"/>
          </a:p>
        </p:txBody>
      </p:sp>
      <p:sp>
        <p:nvSpPr>
          <p:cNvPr id="3" name="TextBox 2"/>
          <p:cNvSpPr txBox="1"/>
          <p:nvPr/>
        </p:nvSpPr>
        <p:spPr>
          <a:xfrm>
            <a:off x="1480843" y="1445743"/>
            <a:ext cx="5648238" cy="5262979"/>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Dry apples:  Eva wanted to buy dry apples in a fruit shop, but describing it to the clerk was just hard.</a:t>
            </a:r>
          </a:p>
          <a:p>
            <a:pPr marL="342900" indent="-342900">
              <a:buFont typeface="幼圆" panose="02010509060101010101" pitchFamily="49" charset="-122"/>
              <a:buChar char="★"/>
            </a:pPr>
            <a:endParaRPr lang="en-US" altLang="zh-CN" sz="2400" dirty="0" smtClean="0"/>
          </a:p>
          <a:p>
            <a:pPr marL="342900" indent="-342900">
              <a:buFont typeface="Century Gothic" panose="020B0502020202020204" pitchFamily="34" charset="0"/>
              <a:buChar char="☺"/>
            </a:pPr>
            <a:r>
              <a:rPr lang="en-US" altLang="zh-CN" sz="2400" i="1" dirty="0" smtClean="0"/>
              <a:t>She came </a:t>
            </a:r>
            <a:r>
              <a:rPr lang="en-US" altLang="zh-CN" sz="2400" i="1" dirty="0"/>
              <a:t>up with a system of describing shape followed by </a:t>
            </a:r>
            <a:r>
              <a:rPr lang="en-US" altLang="zh-CN" sz="2400" i="1" dirty="0" smtClean="0"/>
              <a:t>its “use” (in this case, eating) </a:t>
            </a:r>
            <a:r>
              <a:rPr lang="en-US" altLang="zh-CN" sz="2400" i="1" dirty="0"/>
              <a:t>and finally pointing at a color</a:t>
            </a:r>
            <a:r>
              <a:rPr lang="en-US" altLang="zh-CN" sz="2400" i="1" dirty="0" smtClean="0"/>
              <a:t>. In this case, she made </a:t>
            </a:r>
            <a:r>
              <a:rPr lang="en-US" altLang="zh-CN" sz="2400" i="1" dirty="0"/>
              <a:t>a round gesture and pretended to be biting something out of my palm, then pointed at a red </a:t>
            </a:r>
            <a:r>
              <a:rPr lang="en-US" altLang="zh-CN" sz="2400" i="1" dirty="0" smtClean="0"/>
              <a:t>cellphone case lying on the table.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153"/>
          <a:stretch/>
        </p:blipFill>
        <p:spPr>
          <a:xfrm>
            <a:off x="7129081" y="1165557"/>
            <a:ext cx="4597457" cy="5384946"/>
          </a:xfrm>
          <a:prstGeom prst="rect">
            <a:avLst/>
          </a:prstGeom>
        </p:spPr>
      </p:pic>
    </p:spTree>
    <p:extLst>
      <p:ext uri="{BB962C8B-B14F-4D97-AF65-F5344CB8AC3E}">
        <p14:creationId xmlns:p14="http://schemas.microsoft.com/office/powerpoint/2010/main" val="41178826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Watching a movie: physical problems</a:t>
            </a:r>
            <a:endParaRPr lang="zh-CN" altLang="en-US" sz="2800" dirty="0" smtClean="0"/>
          </a:p>
          <a:p>
            <a:endParaRPr lang="zh-CN" altLang="en-US" sz="2800" dirty="0"/>
          </a:p>
        </p:txBody>
      </p:sp>
      <p:sp>
        <p:nvSpPr>
          <p:cNvPr id="6" name="TextBox 5"/>
          <p:cNvSpPr txBox="1"/>
          <p:nvPr/>
        </p:nvSpPr>
        <p:spPr>
          <a:xfrm>
            <a:off x="1146877" y="1447642"/>
            <a:ext cx="6568374" cy="6370975"/>
          </a:xfrm>
          <a:prstGeom prst="rect">
            <a:avLst/>
          </a:prstGeom>
          <a:noFill/>
        </p:spPr>
        <p:txBody>
          <a:bodyPr wrap="square" rtlCol="0">
            <a:spAutoFit/>
          </a:bodyPr>
          <a:lstStyle/>
          <a:p>
            <a:pPr marL="342900" lvl="1" indent="-342900">
              <a:buFont typeface="幼圆" panose="02010509060101010101" pitchFamily="49" charset="-122"/>
              <a:buChar char="★"/>
            </a:pPr>
            <a:r>
              <a:rPr lang="en-US" altLang="zh-CN" sz="2400" dirty="0" smtClean="0"/>
              <a:t>Dizziness, headaches </a:t>
            </a:r>
            <a:r>
              <a:rPr lang="en-US" altLang="zh-CN" sz="2400" dirty="0"/>
              <a:t>and </a:t>
            </a:r>
            <a:r>
              <a:rPr lang="en-US" altLang="zh-CN" sz="2400" dirty="0" smtClean="0"/>
              <a:t>soreness </a:t>
            </a:r>
            <a:r>
              <a:rPr lang="en-US" altLang="zh-CN" sz="2400" dirty="0"/>
              <a:t>on the eyes: For those of us who used colored cellophane in front of their glasses, it was fine in the first place, except everything is of a greenish tint or something else. However, when we all finished three fourths of the movie (50 mins), we couldn’t stand the dizziness and headache for it and our eyes were sore</a:t>
            </a:r>
            <a:r>
              <a:rPr lang="en-US" altLang="zh-CN" sz="2400" dirty="0" smtClean="0"/>
              <a:t>.</a:t>
            </a:r>
          </a:p>
          <a:p>
            <a:pPr marL="342900" lvl="1" indent="-342900">
              <a:buFont typeface="幼圆" panose="02010509060101010101" pitchFamily="49" charset="-122"/>
              <a:buChar char="★"/>
            </a:pPr>
            <a:endParaRPr lang="en-US" altLang="zh-CN" sz="2400" dirty="0"/>
          </a:p>
          <a:p>
            <a:pPr marL="342900" indent="-342900">
              <a:buFont typeface="Century Gothic" panose="020B0502020202020204" pitchFamily="34" charset="0"/>
              <a:buChar char="☺"/>
            </a:pPr>
            <a:r>
              <a:rPr lang="en-US" altLang="zh-CN" sz="2400" i="1" dirty="0" smtClean="0"/>
              <a:t>We </a:t>
            </a:r>
            <a:r>
              <a:rPr lang="en-US" altLang="zh-CN" sz="2400" i="1" dirty="0"/>
              <a:t>stopped for a while with our glasses off, about (5 mins), and things became much better then</a:t>
            </a:r>
            <a:r>
              <a:rPr lang="en-US" altLang="zh-CN" sz="2400" i="1" dirty="0" smtClean="0"/>
              <a:t>.</a:t>
            </a:r>
          </a:p>
          <a:p>
            <a:endParaRPr lang="en-US" altLang="zh-CN" sz="2400" i="1" dirty="0"/>
          </a:p>
          <a:p>
            <a:pPr marL="342900" indent="-342900">
              <a:buFont typeface="Century Gothic" panose="020B0502020202020204" pitchFamily="34" charset="0"/>
              <a:buChar char="☺"/>
            </a:pPr>
            <a:endParaRPr lang="en-US" altLang="zh-CN" sz="2400" dirty="0" smtClean="0"/>
          </a:p>
          <a:p>
            <a:pPr marL="0" lvl="1"/>
            <a:endParaRPr lang="en-US" altLang="zh-CN" sz="24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5410" r="4121" b="13712"/>
          <a:stretch/>
        </p:blipFill>
        <p:spPr>
          <a:xfrm>
            <a:off x="7569200" y="2401749"/>
            <a:ext cx="4432300" cy="2457450"/>
          </a:xfrm>
          <a:prstGeom prst="rect">
            <a:avLst/>
          </a:prstGeom>
        </p:spPr>
      </p:pic>
    </p:spTree>
    <p:extLst>
      <p:ext uri="{BB962C8B-B14F-4D97-AF65-F5344CB8AC3E}">
        <p14:creationId xmlns:p14="http://schemas.microsoft.com/office/powerpoint/2010/main" val="7035292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Watching a movie: physical problems</a:t>
            </a:r>
            <a:endParaRPr lang="zh-CN" altLang="en-US" sz="2800" dirty="0" smtClean="0"/>
          </a:p>
          <a:p>
            <a:endParaRPr lang="zh-CN" altLang="en-US" sz="2800" dirty="0"/>
          </a:p>
        </p:txBody>
      </p:sp>
      <p:sp>
        <p:nvSpPr>
          <p:cNvPr id="6" name="TextBox 5"/>
          <p:cNvSpPr txBox="1"/>
          <p:nvPr/>
        </p:nvSpPr>
        <p:spPr>
          <a:xfrm>
            <a:off x="1699327" y="1103084"/>
            <a:ext cx="3768024" cy="4893647"/>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Reading subtitles: </a:t>
            </a:r>
            <a:r>
              <a:rPr lang="en-US" altLang="zh-CN" sz="2400" dirty="0"/>
              <a:t>The subtitles were hard to read with the glasses </a:t>
            </a:r>
            <a:r>
              <a:rPr lang="en-US" altLang="zh-CN" sz="2400" dirty="0" smtClean="0"/>
              <a:t>with spots.</a:t>
            </a:r>
          </a:p>
          <a:p>
            <a:r>
              <a:rPr lang="en-US" altLang="zh-CN" sz="2400" dirty="0" smtClean="0"/>
              <a:t> </a:t>
            </a:r>
          </a:p>
          <a:p>
            <a:pPr marL="342900" indent="-342900">
              <a:buFont typeface="Century Gothic" panose="020B0502020202020204" pitchFamily="34" charset="0"/>
              <a:buChar char="☺"/>
            </a:pPr>
            <a:r>
              <a:rPr lang="en-US" altLang="zh-CN" sz="2400" i="1" dirty="0" smtClean="0"/>
              <a:t>As Eva was reading subtitles, she moved her eyes slightly to get a better sight (as the glasses had white spots where visibility was completely blocked).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274534"/>
            <a:ext cx="3943350" cy="5257800"/>
          </a:xfrm>
          <a:prstGeom prst="rect">
            <a:avLst/>
          </a:prstGeom>
        </p:spPr>
      </p:pic>
    </p:spTree>
    <p:extLst>
      <p:ext uri="{BB962C8B-B14F-4D97-AF65-F5344CB8AC3E}">
        <p14:creationId xmlns:p14="http://schemas.microsoft.com/office/powerpoint/2010/main" val="7552259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Watching a movie: feeling problems</a:t>
            </a:r>
            <a:endParaRPr lang="zh-CN" altLang="en-US" sz="2800" dirty="0" smtClean="0"/>
          </a:p>
          <a:p>
            <a:endParaRPr lang="zh-CN" altLang="en-US" sz="2800" dirty="0"/>
          </a:p>
        </p:txBody>
      </p:sp>
      <p:sp>
        <p:nvSpPr>
          <p:cNvPr id="6" name="TextBox 5"/>
          <p:cNvSpPr txBox="1"/>
          <p:nvPr/>
        </p:nvSpPr>
        <p:spPr>
          <a:xfrm>
            <a:off x="606900" y="1077973"/>
            <a:ext cx="11010002" cy="2677656"/>
          </a:xfrm>
          <a:prstGeom prst="rect">
            <a:avLst/>
          </a:prstGeom>
          <a:noFill/>
        </p:spPr>
        <p:txBody>
          <a:bodyPr wrap="square" rtlCol="0">
            <a:spAutoFit/>
          </a:bodyPr>
          <a:lstStyle/>
          <a:p>
            <a:pPr marL="342900" lvl="1" indent="-342900">
              <a:buFont typeface="幼圆" panose="02010509060101010101" pitchFamily="49" charset="-122"/>
              <a:buChar char="★"/>
            </a:pPr>
            <a:r>
              <a:rPr lang="en-US" altLang="zh-CN" sz="2400" dirty="0"/>
              <a:t>Since we muted the movie, the isolation and the need to focus on vision as the only sense available to us to process what was happening in the movie, watching it felt more like a task than anything else. Not being able to hear while having low vision was a little discomforting as one can really feel the isolation of not being able to communicate to others if needed. It feels very </a:t>
            </a:r>
            <a:r>
              <a:rPr lang="en-US" altLang="zh-CN" sz="2400" dirty="0" smtClean="0"/>
              <a:t>disorienting.</a:t>
            </a:r>
          </a:p>
          <a:p>
            <a:pPr marL="0" lvl="1"/>
            <a:endParaRPr lang="en-US" altLang="zh-CN"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6149" y="3141444"/>
            <a:ext cx="4591050" cy="3443288"/>
          </a:xfrm>
          <a:prstGeom prst="rect">
            <a:avLst/>
          </a:prstGeom>
        </p:spPr>
      </p:pic>
      <p:sp>
        <p:nvSpPr>
          <p:cNvPr id="8" name="TextBox 7"/>
          <p:cNvSpPr txBox="1"/>
          <p:nvPr/>
        </p:nvSpPr>
        <p:spPr>
          <a:xfrm>
            <a:off x="1445100" y="3441680"/>
            <a:ext cx="5580752" cy="3416320"/>
          </a:xfrm>
          <a:prstGeom prst="rect">
            <a:avLst/>
          </a:prstGeom>
          <a:noFill/>
        </p:spPr>
        <p:txBody>
          <a:bodyPr wrap="square" rtlCol="0">
            <a:spAutoFit/>
          </a:bodyPr>
          <a:lstStyle/>
          <a:p>
            <a:pPr marL="0" lvl="1"/>
            <a:endParaRPr lang="en-US" altLang="zh-CN" sz="2400" dirty="0"/>
          </a:p>
          <a:p>
            <a:pPr marL="342900" lvl="1" indent="-342900">
              <a:buFont typeface="Century Gothic" panose="020B0502020202020204" pitchFamily="34" charset="0"/>
              <a:buChar char="☺"/>
            </a:pPr>
            <a:r>
              <a:rPr lang="en-US" altLang="zh-CN" sz="2400" i="1" dirty="0"/>
              <a:t>By three fourths of the movie, we turned on the volume since some of us found it unbearable anymore. The sound was very helpful and we didn’t have to work as hard as opposed to when we muted the movie</a:t>
            </a:r>
            <a:r>
              <a:rPr lang="en-US" altLang="zh-CN" sz="2400" i="1" dirty="0" smtClean="0"/>
              <a:t>.</a:t>
            </a:r>
            <a:endParaRPr lang="en-US" altLang="zh-CN" sz="2400" dirty="0" smtClean="0"/>
          </a:p>
          <a:p>
            <a:pPr marL="0" lvl="1"/>
            <a:endParaRPr lang="en-US" altLang="zh-CN" sz="2400" dirty="0"/>
          </a:p>
        </p:txBody>
      </p:sp>
    </p:spTree>
    <p:extLst>
      <p:ext uri="{BB962C8B-B14F-4D97-AF65-F5344CB8AC3E}">
        <p14:creationId xmlns:p14="http://schemas.microsoft.com/office/powerpoint/2010/main" val="13781741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P&amp;S: Watching a movie: Feeling problems</a:t>
            </a:r>
            <a:endParaRPr lang="zh-CN" altLang="en-US" sz="2800" dirty="0" smtClean="0"/>
          </a:p>
          <a:p>
            <a:endParaRPr lang="zh-CN" altLang="en-US" sz="2800" dirty="0"/>
          </a:p>
        </p:txBody>
      </p:sp>
      <p:sp>
        <p:nvSpPr>
          <p:cNvPr id="6" name="TextBox 5"/>
          <p:cNvSpPr txBox="1"/>
          <p:nvPr/>
        </p:nvSpPr>
        <p:spPr>
          <a:xfrm>
            <a:off x="1699327" y="1103084"/>
            <a:ext cx="5958774" cy="5632311"/>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Characters’ emotion: In the first three fourths of our movie, we muted the voice and thus we could only rely on subtitles. However, when there were a lot of people speaking concurrently at a time, it was hard to determine who said what. In addition, we couldn’t feel the feelings of the characters if they didn’t show by actions because we can’t identify the tone of their speaking.</a:t>
            </a:r>
          </a:p>
          <a:p>
            <a:pPr marL="342900" indent="-342900">
              <a:buFont typeface="Century Gothic" panose="020B0502020202020204" pitchFamily="34" charset="0"/>
              <a:buChar char="☺"/>
            </a:pPr>
            <a:r>
              <a:rPr lang="en-US" altLang="zh-CN" sz="2400" i="1" dirty="0" smtClean="0"/>
              <a:t> We tried our best to understand the plot so that we could guesses who said what and feel their emotion.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101" y="970667"/>
            <a:ext cx="4157663" cy="5543550"/>
          </a:xfrm>
          <a:prstGeom prst="rect">
            <a:avLst/>
          </a:prstGeom>
        </p:spPr>
      </p:pic>
    </p:spTree>
    <p:extLst>
      <p:ext uri="{BB962C8B-B14F-4D97-AF65-F5344CB8AC3E}">
        <p14:creationId xmlns:p14="http://schemas.microsoft.com/office/powerpoint/2010/main" val="42539754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53398" y="2781218"/>
            <a:ext cx="3825086" cy="923330"/>
          </a:xfrm>
          <a:prstGeom prst="rect">
            <a:avLst/>
          </a:prstGeom>
          <a:noFill/>
        </p:spPr>
        <p:txBody>
          <a:bodyPr wrap="none" lIns="91440" tIns="45720" rIns="91440" bIns="45720">
            <a:spAutoFit/>
          </a:bodyPr>
          <a:lstStyle/>
          <a:p>
            <a:pPr algn="ctr"/>
            <a:r>
              <a:rPr lang="en-US" altLang="zh-CN" sz="5400" b="0" cap="none" spc="0" dirty="0" smtClean="0">
                <a:ln w="0"/>
                <a:solidFill>
                  <a:schemeClr val="tx1"/>
                </a:solidFill>
                <a:effectLst>
                  <a:outerShdw blurRad="38100" dist="19050" dir="2700000" algn="tl" rotWithShape="0">
                    <a:schemeClr val="dk1">
                      <a:alpha val="40000"/>
                    </a:schemeClr>
                  </a:outerShdw>
                </a:effectLst>
              </a:rPr>
              <a:t>Reflections</a:t>
            </a:r>
            <a:endParaRPr lang="en-US" altLang="zh-CN"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431147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1" y="226914"/>
            <a:ext cx="5971924"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Outline</a:t>
            </a:r>
            <a:endParaRPr lang="zh-CN" altLang="en-US" sz="2800" dirty="0"/>
          </a:p>
        </p:txBody>
      </p:sp>
      <p:sp>
        <p:nvSpPr>
          <p:cNvPr id="6" name="TextBox 5"/>
          <p:cNvSpPr txBox="1"/>
          <p:nvPr/>
        </p:nvSpPr>
        <p:spPr>
          <a:xfrm>
            <a:off x="2206428" y="750134"/>
            <a:ext cx="9985572" cy="5262979"/>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a:t>Reflections by Eva</a:t>
            </a:r>
          </a:p>
          <a:p>
            <a:pPr marL="800100" lvl="1" indent="-342900">
              <a:buFont typeface="Wingdings" panose="05000000000000000000" pitchFamily="2" charset="2"/>
              <a:buChar char="Ø"/>
            </a:pPr>
            <a:r>
              <a:rPr lang="en-US" altLang="zh-CN" sz="2400" dirty="0"/>
              <a:t>Muted Experiment</a:t>
            </a:r>
          </a:p>
          <a:p>
            <a:pPr marL="800100" lvl="1" indent="-342900">
              <a:buFont typeface="Wingdings" panose="05000000000000000000" pitchFamily="2" charset="2"/>
              <a:buChar char="Ø"/>
            </a:pPr>
            <a:r>
              <a:rPr lang="en-US" altLang="zh-CN" sz="2400" dirty="0"/>
              <a:t>Visual Impaired Simulation</a:t>
            </a:r>
          </a:p>
          <a:p>
            <a:pPr marL="800100" lvl="1" indent="-342900">
              <a:buFont typeface="Wingdings" panose="05000000000000000000" pitchFamily="2" charset="2"/>
              <a:buChar char="Ø"/>
            </a:pPr>
            <a:r>
              <a:rPr lang="en-US" altLang="zh-CN" sz="2400" dirty="0"/>
              <a:t>General Reflections</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Reflections by Eitima</a:t>
            </a:r>
          </a:p>
          <a:p>
            <a:pPr marL="800100" lvl="1" indent="-342900">
              <a:buFont typeface="Wingdings" panose="05000000000000000000" pitchFamily="2" charset="2"/>
              <a:buChar char="Ø"/>
            </a:pPr>
            <a:r>
              <a:rPr lang="en-US" altLang="zh-CN" sz="2400" dirty="0" smtClean="0"/>
              <a:t>Society</a:t>
            </a:r>
          </a:p>
          <a:p>
            <a:pPr marL="800100" lvl="1" indent="-342900">
              <a:buFont typeface="Wingdings" panose="05000000000000000000" pitchFamily="2" charset="2"/>
              <a:buChar char="Ø"/>
            </a:pPr>
            <a:r>
              <a:rPr lang="en-US" altLang="zh-CN" sz="2400" dirty="0" smtClean="0"/>
              <a:t>Feelings when muted</a:t>
            </a:r>
          </a:p>
          <a:p>
            <a:pPr marL="800100" lvl="1" indent="-342900">
              <a:buFont typeface="Wingdings" panose="05000000000000000000" pitchFamily="2" charset="2"/>
              <a:buChar char="Ø"/>
            </a:pPr>
            <a:r>
              <a:rPr lang="en-US" altLang="zh-CN" sz="2400" dirty="0"/>
              <a:t>Feelings when wearing colored glasses</a:t>
            </a:r>
            <a:endParaRPr lang="en-US" altLang="zh-CN" sz="2400" dirty="0" smtClean="0"/>
          </a:p>
          <a:p>
            <a:endParaRPr lang="en-US" altLang="zh-CN" sz="2400" dirty="0" smtClean="0"/>
          </a:p>
          <a:p>
            <a:pPr marL="285750" indent="-285750">
              <a:buFont typeface="Wingdings" panose="05000000000000000000" pitchFamily="2" charset="2"/>
              <a:buChar char="l"/>
            </a:pPr>
            <a:r>
              <a:rPr lang="en-US" altLang="zh-CN" sz="2400" dirty="0" smtClean="0"/>
              <a:t>Reflections by Hannah</a:t>
            </a:r>
          </a:p>
          <a:p>
            <a:pPr marL="800100" lvl="1" indent="-342900">
              <a:buFont typeface="Wingdings" panose="05000000000000000000" pitchFamily="2" charset="2"/>
              <a:buChar char="Ø"/>
            </a:pPr>
            <a:r>
              <a:rPr lang="en-US" altLang="zh-CN" sz="2400" dirty="0" smtClean="0"/>
              <a:t>On the </a:t>
            </a:r>
            <a:r>
              <a:rPr lang="en-US" altLang="zh-CN" sz="2400" dirty="0" err="1" smtClean="0"/>
              <a:t>Neiwan</a:t>
            </a:r>
            <a:r>
              <a:rPr lang="en-US" altLang="zh-CN" sz="2400" dirty="0" smtClean="0"/>
              <a:t> Trip</a:t>
            </a:r>
          </a:p>
          <a:p>
            <a:pPr marL="800100" lvl="1" indent="-342900">
              <a:buFont typeface="Wingdings" panose="05000000000000000000" pitchFamily="2" charset="2"/>
              <a:buChar char="Ø"/>
            </a:pPr>
            <a:r>
              <a:rPr lang="en-US" altLang="zh-CN" sz="2400" dirty="0" smtClean="0"/>
              <a:t>On Watching the movie</a:t>
            </a:r>
          </a:p>
          <a:p>
            <a:endParaRPr lang="en-US" altLang="zh-CN" sz="2400" dirty="0" smtClean="0"/>
          </a:p>
        </p:txBody>
      </p:sp>
    </p:spTree>
    <p:extLst>
      <p:ext uri="{BB962C8B-B14F-4D97-AF65-F5344CB8AC3E}">
        <p14:creationId xmlns:p14="http://schemas.microsoft.com/office/powerpoint/2010/main" val="41317723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418465" y="970667"/>
            <a:ext cx="10600568" cy="5016758"/>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MUTED EXPERIMENT</a:t>
            </a:r>
            <a:r>
              <a:rPr lang="en-US" altLang="zh-CN" sz="2000" dirty="0" smtClean="0"/>
              <a:t>:</a:t>
            </a:r>
          </a:p>
          <a:p>
            <a:r>
              <a:rPr lang="en-US" altLang="zh-CN" sz="2000" dirty="0" smtClean="0"/>
              <a:t>     1. ON MY FEELINGS AND THOUGHTS DURING THE EXPERIMENT</a:t>
            </a:r>
          </a:p>
          <a:p>
            <a:endParaRPr lang="en-US" altLang="zh-CN" sz="2000" dirty="0" smtClean="0"/>
          </a:p>
          <a:p>
            <a:r>
              <a:rPr lang="en-US" altLang="zh-CN" sz="2000" dirty="0" smtClean="0"/>
              <a:t>	Being mute for a day feels like being disconnected from the outside world in some way. Even when people try to help you, you don’t ever feel like the meaning ever goes through. One has to settle on efficiently choosing the bits of information one wants to transmit so that one won’t confuse the person one is trying to communicate with.</a:t>
            </a:r>
          </a:p>
          <a:p>
            <a:endParaRPr lang="en-US" altLang="zh-CN" sz="2000" dirty="0" smtClean="0"/>
          </a:p>
          <a:p>
            <a:r>
              <a:rPr lang="en-US" altLang="zh-CN" sz="2000" dirty="0" smtClean="0"/>
              <a:t>	I </a:t>
            </a:r>
            <a:r>
              <a:rPr lang="en-US" altLang="zh-CN" sz="2000" dirty="0"/>
              <a:t>also felt like there was a big part of my personality that was not showing through. Our choice of words, phrasing, tones and even </a:t>
            </a:r>
            <a:r>
              <a:rPr lang="en-US" altLang="zh-CN" sz="2000" dirty="0" err="1"/>
              <a:t>onomatopeyas</a:t>
            </a:r>
            <a:r>
              <a:rPr lang="en-US" altLang="zh-CN" sz="2000" dirty="0"/>
              <a:t> are a big part of how we present ourselves to the world, and it feels like we only exist partially without them. Even smiling felt different, distinctly silent.</a:t>
            </a:r>
          </a:p>
          <a:p>
            <a:endParaRPr lang="en-US" altLang="zh-CN" sz="2000" dirty="0" smtClean="0"/>
          </a:p>
          <a:p>
            <a:endParaRPr lang="en-US" altLang="zh-CN" sz="2000" dirty="0" smtClean="0"/>
          </a:p>
          <a:p>
            <a:pPr lvl="1"/>
            <a:endParaRPr lang="en-US" altLang="zh-CN" sz="2000" dirty="0" smtClean="0"/>
          </a:p>
        </p:txBody>
      </p:sp>
    </p:spTree>
    <p:extLst>
      <p:ext uri="{BB962C8B-B14F-4D97-AF65-F5344CB8AC3E}">
        <p14:creationId xmlns:p14="http://schemas.microsoft.com/office/powerpoint/2010/main" val="2438703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97453" y="2781218"/>
            <a:ext cx="6336992" cy="923330"/>
          </a:xfrm>
          <a:prstGeom prst="rect">
            <a:avLst/>
          </a:prstGeom>
          <a:noFill/>
        </p:spPr>
        <p:txBody>
          <a:bodyPr wrap="none" lIns="91440" tIns="45720" rIns="91440" bIns="45720">
            <a:spAutoFit/>
          </a:bodyPr>
          <a:lstStyle/>
          <a:p>
            <a:pPr algn="ctr"/>
            <a:r>
              <a:rPr lang="en-US" altLang="zh-CN" sz="5400" b="0" cap="none" spc="0" dirty="0" smtClean="0">
                <a:ln w="0"/>
                <a:solidFill>
                  <a:schemeClr val="tx1"/>
                </a:solidFill>
                <a:effectLst>
                  <a:outerShdw blurRad="38100" dist="19050" dir="2700000" algn="tl" rotWithShape="0">
                    <a:schemeClr val="dk1">
                      <a:alpha val="40000"/>
                    </a:schemeClr>
                  </a:outerShdw>
                </a:effectLst>
              </a:rPr>
              <a:t>Planning vs Reality</a:t>
            </a:r>
            <a:endParaRPr lang="en-US" altLang="zh-CN"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94387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562099" y="1199267"/>
            <a:ext cx="10475983" cy="563231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MUTED EXPERIMENT</a:t>
            </a:r>
            <a:r>
              <a:rPr lang="en-US" altLang="zh-CN" sz="2000" dirty="0" smtClean="0"/>
              <a:t>:</a:t>
            </a:r>
          </a:p>
          <a:p>
            <a:r>
              <a:rPr lang="en-US" altLang="zh-CN" sz="2000" dirty="0" smtClean="0"/>
              <a:t>     2.  ON MY FEELINGS AND THOUGHTS AFTER THE EXPERIMENT</a:t>
            </a:r>
          </a:p>
          <a:p>
            <a:endParaRPr lang="en-US" altLang="zh-CN" sz="2000" dirty="0" smtClean="0"/>
          </a:p>
          <a:p>
            <a:r>
              <a:rPr lang="en-US" altLang="zh-CN" sz="2000" dirty="0"/>
              <a:t>	Being mute for a day reminded me of my first days in Taipei three years ago when I didn’t understand Chinese. Even through a lot of noise, I felt isolated in that I couldn’t understand anything anybody was saying at all. It was frustrating at first, but one developed patience in the end to make people understand your meaning. It became something that I can only describe as communication instinct: I don’t really understand how I managed to make people understand me, but slowly more and more people understood my meaning</a:t>
            </a:r>
            <a:r>
              <a:rPr lang="en-US" altLang="zh-CN" sz="2000" dirty="0" smtClean="0"/>
              <a:t>.</a:t>
            </a:r>
          </a:p>
          <a:p>
            <a:endParaRPr lang="en-US" altLang="zh-CN" sz="2000" dirty="0"/>
          </a:p>
          <a:p>
            <a:r>
              <a:rPr lang="en-US" altLang="zh-CN" sz="2000" dirty="0" smtClean="0"/>
              <a:t>	I would describe this experience as an emotional block, since I felt the need to express myself and talk so much once it was over. I never realized how much daily interactions with other people make me emotionally stable. Simple things as communicating with my classmates or making a joke while working don’t seem much, but it’s a lot for a person’s emotional stability. </a:t>
            </a:r>
            <a:endParaRPr lang="en-US" altLang="zh-CN" sz="2000" dirty="0"/>
          </a:p>
          <a:p>
            <a:endParaRPr lang="en-US" altLang="zh-CN" sz="2000" dirty="0" smtClean="0"/>
          </a:p>
          <a:p>
            <a:pPr lvl="1"/>
            <a:endParaRPr lang="en-US" altLang="zh-CN" sz="2000" dirty="0" smtClean="0"/>
          </a:p>
        </p:txBody>
      </p:sp>
    </p:spTree>
    <p:extLst>
      <p:ext uri="{BB962C8B-B14F-4D97-AF65-F5344CB8AC3E}">
        <p14:creationId xmlns:p14="http://schemas.microsoft.com/office/powerpoint/2010/main" val="38232025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437515" y="1199267"/>
            <a:ext cx="10600568" cy="563231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MUTED EXPERIMENT</a:t>
            </a:r>
            <a:r>
              <a:rPr lang="en-US" altLang="zh-CN" sz="2000" dirty="0" smtClean="0"/>
              <a:t>:</a:t>
            </a:r>
          </a:p>
          <a:p>
            <a:r>
              <a:rPr lang="en-US" altLang="zh-CN" sz="2000" dirty="0" smtClean="0"/>
              <a:t>    3. ON EXTERNAL FACTORS</a:t>
            </a:r>
            <a:r>
              <a:rPr lang="en-US" altLang="zh-CN" sz="2000" dirty="0"/>
              <a:t>	</a:t>
            </a:r>
            <a:endParaRPr lang="en-US" altLang="zh-CN" sz="2000" dirty="0" smtClean="0"/>
          </a:p>
          <a:p>
            <a:endParaRPr lang="en-US" altLang="zh-CN" sz="2000" dirty="0" smtClean="0"/>
          </a:p>
          <a:p>
            <a:r>
              <a:rPr lang="en-US" altLang="zh-CN" sz="2000" dirty="0" smtClean="0"/>
              <a:t>	People at </a:t>
            </a:r>
            <a:r>
              <a:rPr lang="en-US" altLang="zh-CN" sz="2000" dirty="0" err="1" smtClean="0"/>
              <a:t>Neiwan</a:t>
            </a:r>
            <a:r>
              <a:rPr lang="en-US" altLang="zh-CN" sz="2000" dirty="0" smtClean="0"/>
              <a:t> were extremely patient and helpful with us, despite the fact they were working at the time. I felt they were pretty good at overcoming  communication barriers. My hypothesis is that they must deal with that as vendors with foreigners or other mute people. This hypothesis is supported by the fact that some of the vendors knew sign language. Perhaps it’s just a coincidence, perhaps they learnt sign language to communicate with mute customers.</a:t>
            </a:r>
          </a:p>
          <a:p>
            <a:endParaRPr lang="en-US" altLang="zh-CN" sz="2000" dirty="0"/>
          </a:p>
          <a:p>
            <a:r>
              <a:rPr lang="en-US" altLang="zh-CN" sz="2000" dirty="0" smtClean="0"/>
              <a:t>	I also hypothesize that vendors at </a:t>
            </a:r>
            <a:r>
              <a:rPr lang="en-US" altLang="zh-CN" sz="2000" dirty="0" err="1" smtClean="0"/>
              <a:t>Neiwan</a:t>
            </a:r>
            <a:r>
              <a:rPr lang="en-US" altLang="zh-CN" sz="2000" dirty="0" smtClean="0"/>
              <a:t> have a higher emotional intelligence because of all the one-on-one interactions they have with customers in a daily basis; and that their communication skills are better than that of people with other jobs where human interaction is limited. This would explain why they were so patient and how they managed to understand the meaning we were trying to convey even after some mishaps and misunderstandings.</a:t>
            </a:r>
          </a:p>
          <a:p>
            <a:r>
              <a:rPr lang="en-US" altLang="zh-CN" sz="2000" dirty="0"/>
              <a:t>	</a:t>
            </a:r>
            <a:endParaRPr lang="en-US" altLang="zh-CN" sz="2000" dirty="0" smtClean="0"/>
          </a:p>
          <a:p>
            <a:pPr lvl="1"/>
            <a:endParaRPr lang="en-US" altLang="zh-CN" sz="2000" dirty="0" smtClean="0"/>
          </a:p>
        </p:txBody>
      </p:sp>
    </p:spTree>
    <p:extLst>
      <p:ext uri="{BB962C8B-B14F-4D97-AF65-F5344CB8AC3E}">
        <p14:creationId xmlns:p14="http://schemas.microsoft.com/office/powerpoint/2010/main" val="22566503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437515" y="1199267"/>
            <a:ext cx="10600568" cy="563231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MUTED EXPERIMENT</a:t>
            </a:r>
            <a:r>
              <a:rPr lang="en-US" altLang="zh-CN" sz="2000" dirty="0" smtClean="0"/>
              <a:t>:</a:t>
            </a:r>
          </a:p>
          <a:p>
            <a:r>
              <a:rPr lang="en-US" altLang="zh-CN" sz="2000" dirty="0" smtClean="0"/>
              <a:t>    3. ON EXTERNAL FACTORS</a:t>
            </a:r>
            <a:r>
              <a:rPr lang="en-US" altLang="zh-CN" sz="2000" dirty="0"/>
              <a:t>	</a:t>
            </a:r>
            <a:endParaRPr lang="en-US" altLang="zh-CN" sz="2000" dirty="0" smtClean="0"/>
          </a:p>
          <a:p>
            <a:r>
              <a:rPr lang="en-US" altLang="zh-CN" sz="2000" dirty="0" smtClean="0"/>
              <a:t>	</a:t>
            </a:r>
          </a:p>
          <a:p>
            <a:r>
              <a:rPr lang="en-US" altLang="zh-CN" sz="2000" dirty="0"/>
              <a:t>	</a:t>
            </a:r>
            <a:r>
              <a:rPr lang="en-US" altLang="zh-CN" sz="2000" dirty="0" smtClean="0"/>
              <a:t>I was also actually quite surprised by the convenience of technology for mute people. For example, instead of buying a ticket directly at the ticket booth, you can buy them only or just swipe your </a:t>
            </a:r>
            <a:r>
              <a:rPr lang="en-US" altLang="zh-CN" sz="2000" dirty="0" err="1" smtClean="0"/>
              <a:t>EasyCard</a:t>
            </a:r>
            <a:r>
              <a:rPr lang="en-US" altLang="zh-CN" sz="2000" dirty="0" smtClean="0"/>
              <a:t> at the entrance in front of the train platform.</a:t>
            </a:r>
          </a:p>
          <a:p>
            <a:endParaRPr lang="en-US" altLang="zh-CN" sz="2000" dirty="0"/>
          </a:p>
          <a:p>
            <a:r>
              <a:rPr lang="en-US" altLang="zh-CN" sz="2000" dirty="0" smtClean="0"/>
              <a:t>	Before this project, I didn’t really use the </a:t>
            </a:r>
            <a:r>
              <a:rPr lang="en-US" altLang="zh-CN" sz="2000" dirty="0" err="1" smtClean="0"/>
              <a:t>EasyCard</a:t>
            </a:r>
            <a:r>
              <a:rPr lang="en-US" altLang="zh-CN" sz="2000" dirty="0" smtClean="0"/>
              <a:t> that much, because you can always use real money to ride a bus or buy a ticket. However, I now understand this technology is not only a commodity for a non-”impaired” person: it’s also a huge help for mute/deaf people. Even at the convenience stores, it’s much easier to just swipe a card if you’re deaf.</a:t>
            </a:r>
          </a:p>
          <a:p>
            <a:endParaRPr lang="en-US" altLang="zh-CN" sz="2000" dirty="0"/>
          </a:p>
          <a:p>
            <a:r>
              <a:rPr lang="en-US" altLang="zh-CN" sz="2000" dirty="0" smtClean="0"/>
              <a:t>	It also made me think that even when this kind of technology is indeed helping “impaired” people, it’s also breaking daily communication with people and isolating us.</a:t>
            </a:r>
            <a:r>
              <a:rPr lang="en-US" altLang="zh-CN" sz="2000" dirty="0"/>
              <a:t>	</a:t>
            </a:r>
            <a:endParaRPr lang="en-US" altLang="zh-CN" sz="2000" dirty="0" smtClean="0"/>
          </a:p>
          <a:p>
            <a:pPr lvl="1"/>
            <a:endParaRPr lang="en-US" altLang="zh-CN" sz="2000" dirty="0" smtClean="0"/>
          </a:p>
        </p:txBody>
      </p:sp>
    </p:spTree>
    <p:extLst>
      <p:ext uri="{BB962C8B-B14F-4D97-AF65-F5344CB8AC3E}">
        <p14:creationId xmlns:p14="http://schemas.microsoft.com/office/powerpoint/2010/main" val="3872684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3031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562100" y="2608967"/>
            <a:ext cx="10096500" cy="4401205"/>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VISUALLY IMPAIRED SIMULATION </a:t>
            </a:r>
            <a:r>
              <a:rPr lang="en-US" altLang="zh-CN" sz="2000" dirty="0" smtClean="0"/>
              <a:t>:</a:t>
            </a:r>
          </a:p>
          <a:p>
            <a:r>
              <a:rPr lang="en-US" altLang="zh-CN" sz="2000" dirty="0" smtClean="0"/>
              <a:t>	The topic of Visual Impairment is a really sensitive topic for me. Due to a genetic disease as well as an improper surgery she underwent about 25 years ago, my mother has this problem. Growing up, I have been able to see how she has struggled against this and the “Legally Blind” diagnosis she was given by various doctors throughout her life.</a:t>
            </a:r>
          </a:p>
          <a:p>
            <a:r>
              <a:rPr lang="en-US" altLang="zh-CN" sz="2000" dirty="0"/>
              <a:t>	</a:t>
            </a:r>
            <a:r>
              <a:rPr lang="en-US" altLang="zh-CN" sz="2000" dirty="0" smtClean="0"/>
              <a:t>Growing up, she would often ask me to read things for  her as the letter was to small for her to read. Alternatively, she would use a magnifying glass to read it for herself, but it usually took her longer. We saw her struggles every day and tried to be as supportive as possible, even when helping her out would sometimes take sometime away from us. Sometimes, like a really bratty child, I would complain over it, although I was mostly happy that I could help her in some way. </a:t>
            </a:r>
            <a:endParaRPr lang="en-US" altLang="zh-CN" sz="2000" dirty="0"/>
          </a:p>
          <a:p>
            <a:pPr marL="342900" indent="-342900">
              <a:buFont typeface="Wingdings" panose="05000000000000000000" pitchFamily="2" charset="2"/>
              <a:buChar char="l"/>
            </a:pPr>
            <a:endParaRPr lang="en-US" altLang="zh-CN" sz="2000" dirty="0" smtClean="0"/>
          </a:p>
        </p:txBody>
      </p:sp>
      <p:grpSp>
        <p:nvGrpSpPr>
          <p:cNvPr id="3" name="Group 2"/>
          <p:cNvGrpSpPr/>
          <p:nvPr/>
        </p:nvGrpSpPr>
        <p:grpSpPr>
          <a:xfrm>
            <a:off x="741768" y="781855"/>
            <a:ext cx="10916832" cy="1386313"/>
            <a:chOff x="741767" y="1094894"/>
            <a:chExt cx="10916832" cy="1386313"/>
          </a:xfrm>
        </p:grpSpPr>
        <p:pic>
          <p:nvPicPr>
            <p:cNvPr id="1028" name="Picture 4" descr="http://www.myeyes.com/symptoms/images/2.1.4_Blurry_Dark_Spo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67" y="1094894"/>
              <a:ext cx="5452515" cy="13863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myeyes.com/symptoms/images/2.1.4_Blurry_Dark_Spo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194282" y="1094894"/>
              <a:ext cx="5464317" cy="13863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7671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771650" y="970667"/>
            <a:ext cx="10420350" cy="2554545"/>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VISUALLY IMPAIRED SIMULATION </a:t>
            </a:r>
            <a:r>
              <a:rPr lang="en-US" altLang="zh-CN" sz="2000" dirty="0" smtClean="0"/>
              <a:t>:</a:t>
            </a:r>
          </a:p>
          <a:p>
            <a:pPr marL="342900" indent="-342900">
              <a:buFont typeface="Wingdings" panose="05000000000000000000" pitchFamily="2" charset="2"/>
              <a:buChar char="l"/>
            </a:pPr>
            <a:endParaRPr lang="en-US" altLang="zh-CN" sz="2000" dirty="0" smtClean="0"/>
          </a:p>
          <a:p>
            <a:r>
              <a:rPr lang="en-US" altLang="zh-CN" sz="2000" dirty="0"/>
              <a:t>	</a:t>
            </a:r>
            <a:r>
              <a:rPr lang="en-US" altLang="zh-CN" sz="2000" dirty="0" smtClean="0"/>
              <a:t>It was always hard for me to see her struggle against doctors who would deem her case irreversible. She would search for medicines, herbs, and other methods to try and take matters into her hands and improve her vision. When she worked, she would always put extra hours at work and bring reading materials to home to make up for the time and fulfill her responsibilities.</a:t>
            </a:r>
            <a:endParaRPr lang="en-US" altLang="zh-CN" sz="2000" dirty="0"/>
          </a:p>
          <a:p>
            <a:pPr marL="342900" indent="-342900">
              <a:buFont typeface="Wingdings" panose="05000000000000000000" pitchFamily="2" charset="2"/>
              <a:buChar char="l"/>
            </a:pPr>
            <a:endParaRPr lang="en-US" altLang="zh-CN" sz="2000"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5650" y="3213259"/>
            <a:ext cx="4565650" cy="342423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167" r="21111" b="35555"/>
          <a:stretch/>
        </p:blipFill>
        <p:spPr>
          <a:xfrm>
            <a:off x="6981825" y="3213259"/>
            <a:ext cx="4057650" cy="3448050"/>
          </a:xfrm>
          <a:prstGeom prst="rect">
            <a:avLst/>
          </a:prstGeom>
        </p:spPr>
      </p:pic>
    </p:spTree>
    <p:extLst>
      <p:ext uri="{BB962C8B-B14F-4D97-AF65-F5344CB8AC3E}">
        <p14:creationId xmlns:p14="http://schemas.microsoft.com/office/powerpoint/2010/main" val="10877486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428750" y="1199267"/>
            <a:ext cx="10096500" cy="2862322"/>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VISUALLY IMPAIRED SIMULATION </a:t>
            </a:r>
            <a:r>
              <a:rPr lang="en-US" altLang="zh-CN" sz="2000" dirty="0" smtClean="0"/>
              <a:t>:</a:t>
            </a:r>
          </a:p>
          <a:p>
            <a:pPr marL="342900" indent="-342900">
              <a:buFont typeface="Wingdings" panose="05000000000000000000" pitchFamily="2" charset="2"/>
              <a:buChar char="l"/>
            </a:pPr>
            <a:endParaRPr lang="en-US" altLang="zh-CN" sz="2000" dirty="0" smtClean="0"/>
          </a:p>
          <a:p>
            <a:r>
              <a:rPr lang="en-US" altLang="zh-CN" sz="2000" dirty="0" smtClean="0"/>
              <a:t>	I always wondered how the world was through her eyes, until one day in a biology class we studied how the eyes worked and we saw a picture of the simulation of how a similar genetic disease affects sight.  With this in mind, I made my glasses with a cellophane paper with little white hearts to simulate the black spots she sees. The spots completely blocked visibility. A net was added in front to blurry vision even more.</a:t>
            </a:r>
            <a:endParaRPr lang="en-US" altLang="zh-CN" sz="2000" dirty="0"/>
          </a:p>
          <a:p>
            <a:pPr marL="342900" indent="-342900">
              <a:buFont typeface="Wingdings" panose="05000000000000000000" pitchFamily="2" charset="2"/>
              <a:buChar char="l"/>
            </a:pPr>
            <a:endParaRPr lang="en-US" altLang="zh-CN" sz="2000" dirty="0" smtClean="0"/>
          </a:p>
        </p:txBody>
      </p:sp>
      <p:pic>
        <p:nvPicPr>
          <p:cNvPr id="2050" name="Picture 2" descr="https://scontent-tpe1-1.xx.fbcdn.net/v/t34.0-12/13233448_1104470866269863_1236371480_n.jpg?oh=fc394f199ed27ae7b01c6739ed4b535d&amp;oe=5742FD1F"/>
          <p:cNvPicPr>
            <a:picLocks noChangeAspect="1" noChangeArrowheads="1"/>
          </p:cNvPicPr>
          <p:nvPr/>
        </p:nvPicPr>
        <p:blipFill rotWithShape="1">
          <a:blip r:embed="rId2">
            <a:extLst>
              <a:ext uri="{28A0092B-C50C-407E-A947-70E740481C1C}">
                <a14:useLocalDpi xmlns:a14="http://schemas.microsoft.com/office/drawing/2010/main" val="0"/>
              </a:ext>
            </a:extLst>
          </a:blip>
          <a:srcRect r="13692" b="42431"/>
          <a:stretch/>
        </p:blipFill>
        <p:spPr bwMode="auto">
          <a:xfrm>
            <a:off x="3127375" y="3753812"/>
            <a:ext cx="6264275" cy="263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826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314450" y="970667"/>
            <a:ext cx="10210800" cy="5324535"/>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VISUALLY IMPAIRED SIMULATION </a:t>
            </a:r>
            <a:r>
              <a:rPr lang="en-US" altLang="zh-CN" sz="2000" dirty="0" smtClean="0"/>
              <a:t>:</a:t>
            </a:r>
          </a:p>
          <a:p>
            <a:pPr lvl="1"/>
            <a:r>
              <a:rPr lang="en-US" altLang="zh-CN" sz="2000" dirty="0"/>
              <a:t>	</a:t>
            </a:r>
            <a:endParaRPr lang="en-US" altLang="zh-CN" sz="2000" dirty="0" smtClean="0"/>
          </a:p>
          <a:p>
            <a:pPr lvl="1"/>
            <a:r>
              <a:rPr lang="en-US" altLang="zh-CN" sz="2000" dirty="0" smtClean="0"/>
              <a:t>	My mom used to tell me she used to move her eyes, so that the white spots in her eyes would also move. She could then see things with the clear parts of her vision, usually with the corners of her eyes, which she told me got used to that with time. </a:t>
            </a:r>
          </a:p>
          <a:p>
            <a:pPr lvl="1"/>
            <a:r>
              <a:rPr lang="en-US" altLang="zh-CN" sz="2000" dirty="0"/>
              <a:t>	</a:t>
            </a:r>
            <a:r>
              <a:rPr lang="en-US" altLang="zh-CN" sz="2000" dirty="0" smtClean="0"/>
              <a:t>I remembered this when watching the movie, and moved my eyes around a little bit (even though the spots where fixed because they were in my glasses as opposed as the retina). It was a little tiring because I’ve never had to move my eyes that much.  By the end of the movie, my eyes were really dry and sore, I had a headache, and when I removed the glasses my eyes had to readapt to normal lighting again.</a:t>
            </a:r>
          </a:p>
          <a:p>
            <a:pPr lvl="1"/>
            <a:r>
              <a:rPr lang="en-US" altLang="zh-CN" sz="2000" dirty="0" smtClean="0"/>
              <a:t>	Although I did understand the movie because of the context, I missed a lot of dialogue details. And sometimes confused the meaning, since it was a movie with a complicated plot. I had to correct my interpretations of the movie, the characters and the circumstances as I was watching the movie.</a:t>
            </a:r>
          </a:p>
          <a:p>
            <a:endParaRPr lang="en-US" altLang="zh-CN" sz="2000" dirty="0" smtClean="0"/>
          </a:p>
        </p:txBody>
      </p:sp>
    </p:spTree>
    <p:extLst>
      <p:ext uri="{BB962C8B-B14F-4D97-AF65-F5344CB8AC3E}">
        <p14:creationId xmlns:p14="http://schemas.microsoft.com/office/powerpoint/2010/main" val="23553609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7850" y="28406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333500" y="970667"/>
            <a:ext cx="10210800" cy="563231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GENERAL REFLECTIONS</a:t>
            </a:r>
            <a:r>
              <a:rPr lang="en-US" altLang="zh-CN" sz="2000" dirty="0" smtClean="0"/>
              <a:t>:</a:t>
            </a:r>
          </a:p>
          <a:p>
            <a:pPr marL="914400" lvl="1" indent="-457200">
              <a:buFont typeface="+mj-lt"/>
              <a:buAutoNum type="arabicPeriod"/>
            </a:pPr>
            <a:r>
              <a:rPr lang="en-US" altLang="zh-CN" sz="2000" dirty="0" smtClean="0"/>
              <a:t>ON HOW I VIEW THE TERM DISABILITIES</a:t>
            </a:r>
          </a:p>
          <a:p>
            <a:pPr lvl="1"/>
            <a:r>
              <a:rPr lang="en-US" altLang="zh-CN" sz="2000" dirty="0"/>
              <a:t>	</a:t>
            </a:r>
            <a:r>
              <a:rPr lang="en-US" altLang="zh-CN" sz="2000" dirty="0" smtClean="0"/>
              <a:t>This is not an experiment I would like to share with my mother. I know it’s a sensitive issue for her and even if I know she wouldn’t take it badly, I have to say I’m ashamed that even a small experiment like this one would give me a headache when she has to struggle with it everyday.</a:t>
            </a:r>
          </a:p>
          <a:p>
            <a:pPr lvl="1"/>
            <a:r>
              <a:rPr lang="en-US" altLang="zh-CN" sz="2000" dirty="0"/>
              <a:t>	</a:t>
            </a:r>
            <a:r>
              <a:rPr lang="en-US" altLang="zh-CN" sz="2000" dirty="0" smtClean="0"/>
              <a:t>I certainly wish that more people were aware of this condition and above all of the efforts people with this symptoms make to get on with their daily lives. How they are the strongest people because of the difficulties they encounter everyday that have shaped them. How resourceful they are in finding tools to help them with those symptoms .</a:t>
            </a:r>
          </a:p>
          <a:p>
            <a:pPr lvl="1"/>
            <a:r>
              <a:rPr lang="en-US" altLang="zh-CN" sz="2000" dirty="0" smtClean="0"/>
              <a:t>	I also hate using the word “disabilities” or “impaired” because of the experience I lived with my mom. She felt hurt and angry whenever doctors told her that her disabilities couldn’t let her work or do certain things. She never listened to them, she focused in finding ways to get around those symptoms and still lead a normal life.</a:t>
            </a:r>
          </a:p>
          <a:p>
            <a:pPr lvl="1"/>
            <a:r>
              <a:rPr lang="en-US" altLang="zh-CN" sz="2000" dirty="0"/>
              <a:t>	I wish more people tried to avoid this word, and to understand that it belittles them instead of the empowerment they should fell from us </a:t>
            </a:r>
            <a:r>
              <a:rPr lang="en-US" altLang="zh-CN" sz="2000" dirty="0" smtClean="0"/>
              <a:t>.</a:t>
            </a:r>
          </a:p>
        </p:txBody>
      </p:sp>
    </p:spTree>
    <p:extLst>
      <p:ext uri="{BB962C8B-B14F-4D97-AF65-F5344CB8AC3E}">
        <p14:creationId xmlns:p14="http://schemas.microsoft.com/office/powerpoint/2010/main" val="18832957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0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276350" y="970667"/>
            <a:ext cx="10210800" cy="6247864"/>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GENERAL REFLECTIONS</a:t>
            </a:r>
            <a:r>
              <a:rPr lang="en-US" altLang="zh-CN" sz="2000" dirty="0" smtClean="0"/>
              <a:t>:</a:t>
            </a:r>
          </a:p>
          <a:p>
            <a:pPr marL="914400" lvl="1" indent="-457200">
              <a:buFont typeface="+mj-lt"/>
              <a:buAutoNum type="arabicPeriod"/>
            </a:pPr>
            <a:endParaRPr lang="en-US" altLang="zh-CN" sz="2000" dirty="0"/>
          </a:p>
          <a:p>
            <a:pPr marL="914400" lvl="1" indent="-457200">
              <a:buAutoNum type="arabicPeriod" startAt="2"/>
            </a:pPr>
            <a:r>
              <a:rPr lang="en-US" altLang="zh-CN" sz="2000" dirty="0" smtClean="0"/>
              <a:t>ON THE EXPERIMENT ITSELF IN CONTRAST WITH THE REALITY OF PEOPLE WITH THOSE CONDITIONS</a:t>
            </a:r>
          </a:p>
          <a:p>
            <a:pPr lvl="1"/>
            <a:endParaRPr lang="en-US" altLang="zh-CN" sz="2000" dirty="0"/>
          </a:p>
          <a:p>
            <a:pPr lvl="1"/>
            <a:r>
              <a:rPr lang="en-US" altLang="zh-CN" sz="2000" dirty="0"/>
              <a:t>	</a:t>
            </a:r>
            <a:r>
              <a:rPr lang="en-US" altLang="zh-CN" sz="2000" dirty="0" smtClean="0"/>
              <a:t>People with these conditions are often much stronger than us: they deal with much more than us in a daily basis, they often do it by their own since some of them are seldom in contact with other people with their same condition.</a:t>
            </a:r>
          </a:p>
          <a:p>
            <a:pPr lvl="1"/>
            <a:endParaRPr lang="en-US" altLang="zh-CN" sz="2000" dirty="0" smtClean="0"/>
          </a:p>
          <a:p>
            <a:pPr lvl="1"/>
            <a:r>
              <a:rPr lang="en-US" altLang="zh-CN" sz="2000" dirty="0"/>
              <a:t>	</a:t>
            </a:r>
            <a:r>
              <a:rPr lang="en-US" altLang="zh-CN" sz="2000" dirty="0" smtClean="0"/>
              <a:t>And yet, they manage to “appear normal” to avoid unnecessary judgments from people that just don’t understand the condition. Only really close people to them get to see what their struggle really is, and only the person himself/herself knows what it feels to live that way.</a:t>
            </a:r>
          </a:p>
          <a:p>
            <a:pPr lvl="1"/>
            <a:endParaRPr lang="en-US" altLang="zh-CN" sz="2000" dirty="0" smtClean="0"/>
          </a:p>
          <a:p>
            <a:pPr lvl="1"/>
            <a:r>
              <a:rPr lang="en-US" altLang="zh-CN" sz="2000" dirty="0"/>
              <a:t>	</a:t>
            </a:r>
            <a:r>
              <a:rPr lang="en-US" altLang="zh-CN" sz="2000" dirty="0" smtClean="0"/>
              <a:t>Making the experiment is enough to give you a little taste of what the disability might feel like, but the daily emotional struggle against complex emotions of anger, frustration, loneliness can’t be replicated by an experiment. </a:t>
            </a:r>
          </a:p>
          <a:p>
            <a:pPr lvl="1"/>
            <a:r>
              <a:rPr lang="en-US" altLang="zh-CN" sz="2000" dirty="0"/>
              <a:t>	</a:t>
            </a:r>
            <a:r>
              <a:rPr lang="en-US" altLang="zh-CN" sz="2000" dirty="0" smtClean="0"/>
              <a:t>	</a:t>
            </a:r>
          </a:p>
        </p:txBody>
      </p:sp>
    </p:spTree>
    <p:extLst>
      <p:ext uri="{BB962C8B-B14F-4D97-AF65-F5344CB8AC3E}">
        <p14:creationId xmlns:p14="http://schemas.microsoft.com/office/powerpoint/2010/main" val="23107269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0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276350" y="970667"/>
            <a:ext cx="10210800" cy="655564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GENERAL REFLECTIONS</a:t>
            </a:r>
            <a:r>
              <a:rPr lang="en-US" altLang="zh-CN" sz="2000" dirty="0" smtClean="0"/>
              <a:t>:</a:t>
            </a:r>
          </a:p>
          <a:p>
            <a:pPr marL="0" lvl="1"/>
            <a:r>
              <a:rPr lang="en-US" altLang="zh-CN" sz="2000" dirty="0" smtClean="0"/>
              <a:t>     2</a:t>
            </a:r>
            <a:r>
              <a:rPr lang="en-US" altLang="zh-CN" sz="2000" dirty="0"/>
              <a:t>.	ON THE EXPERIMENT ITSELF IN CONTRAST WITH THE REALITY OF </a:t>
            </a:r>
            <a:r>
              <a:rPr lang="en-US" altLang="zh-CN" sz="2000" dirty="0" smtClean="0"/>
              <a:t>	PEOPLE </a:t>
            </a:r>
            <a:r>
              <a:rPr lang="en-US" altLang="zh-CN" sz="2000" dirty="0"/>
              <a:t>WITH </a:t>
            </a:r>
            <a:r>
              <a:rPr lang="en-US" altLang="zh-CN" sz="2000" dirty="0" smtClean="0"/>
              <a:t>THOSE CONDITIONS</a:t>
            </a:r>
          </a:p>
          <a:p>
            <a:pPr marL="0" lvl="1"/>
            <a:endParaRPr lang="en-US" altLang="zh-CN" sz="2000" dirty="0" smtClean="0"/>
          </a:p>
          <a:p>
            <a:pPr lvl="1"/>
            <a:r>
              <a:rPr lang="en-US" altLang="zh-CN" sz="2000" dirty="0" smtClean="0"/>
              <a:t>	If </a:t>
            </a:r>
            <a:r>
              <a:rPr lang="en-US" altLang="zh-CN" sz="2000" dirty="0"/>
              <a:t>I can transmit something to my classmates, it’s precisely this: what </a:t>
            </a:r>
            <a:r>
              <a:rPr lang="en-US" altLang="zh-CN" sz="2000" dirty="0" smtClean="0"/>
              <a:t> predominates </a:t>
            </a:r>
            <a:r>
              <a:rPr lang="en-US" altLang="zh-CN" sz="2000" dirty="0"/>
              <a:t>in this kind of short experiments is the helplessness one feels </a:t>
            </a:r>
            <a:r>
              <a:rPr lang="en-US" altLang="zh-CN" sz="2000" dirty="0" smtClean="0"/>
              <a:t>as   one </a:t>
            </a:r>
            <a:r>
              <a:rPr lang="en-US" altLang="zh-CN" sz="2000" dirty="0"/>
              <a:t>is not used to the particular disability. </a:t>
            </a:r>
            <a:endParaRPr lang="en-US" altLang="zh-CN" sz="2000" dirty="0" smtClean="0"/>
          </a:p>
          <a:p>
            <a:pPr lvl="1"/>
            <a:endParaRPr lang="en-US" altLang="zh-CN" sz="2000" dirty="0"/>
          </a:p>
          <a:p>
            <a:pPr marL="0" lvl="1"/>
            <a:r>
              <a:rPr lang="en-US" altLang="zh-CN" sz="2000" dirty="0"/>
              <a:t>	That is something the person herself/himself doesn’t experience (at least   as frequently); as they’re used to that condition,  it’s part of their reality and in some cases (like in the case of blindness from birth),  they don’t have any other way of living to compare it with</a:t>
            </a:r>
            <a:r>
              <a:rPr lang="en-US" altLang="zh-CN" sz="2000" dirty="0" smtClean="0"/>
              <a:t>.</a:t>
            </a:r>
          </a:p>
          <a:p>
            <a:pPr marL="0" lvl="1"/>
            <a:endParaRPr lang="en-US" altLang="zh-CN" sz="2000" dirty="0" smtClean="0"/>
          </a:p>
          <a:p>
            <a:pPr lvl="1"/>
            <a:r>
              <a:rPr lang="en-US" altLang="zh-CN" sz="2000" dirty="0"/>
              <a:t>	The real struggle for them is in coping with their environment, reclaiming their independence (specially in the case of partial impairments) , and trying to accomplish the same as us, normal people. </a:t>
            </a:r>
            <a:endParaRPr lang="en-US" altLang="zh-CN" sz="2000" dirty="0" smtClean="0"/>
          </a:p>
          <a:p>
            <a:pPr lvl="1"/>
            <a:endParaRPr lang="en-US" altLang="zh-CN" sz="2000" dirty="0"/>
          </a:p>
          <a:p>
            <a:pPr lvl="1"/>
            <a:r>
              <a:rPr lang="en-US" altLang="zh-CN" sz="2000" dirty="0"/>
              <a:t>	It’s a much more complex issue that just can’t be simulated. </a:t>
            </a:r>
          </a:p>
          <a:p>
            <a:pPr marL="0" lvl="1"/>
            <a:endParaRPr lang="en-US" altLang="zh-CN" sz="2000" dirty="0"/>
          </a:p>
          <a:p>
            <a:pPr lvl="1"/>
            <a:endParaRPr lang="en-US" altLang="zh-CN" sz="2000" dirty="0"/>
          </a:p>
          <a:p>
            <a:pPr lvl="1"/>
            <a:r>
              <a:rPr lang="en-US" altLang="zh-CN" sz="2000" dirty="0" smtClean="0"/>
              <a:t>	</a:t>
            </a:r>
          </a:p>
        </p:txBody>
      </p:sp>
    </p:spTree>
    <p:extLst>
      <p:ext uri="{BB962C8B-B14F-4D97-AF65-F5344CB8AC3E}">
        <p14:creationId xmlns:p14="http://schemas.microsoft.com/office/powerpoint/2010/main" val="3598664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1" y="493614"/>
            <a:ext cx="5971924"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Outline</a:t>
            </a:r>
            <a:endParaRPr lang="zh-CN" altLang="en-US" sz="2800" dirty="0"/>
          </a:p>
        </p:txBody>
      </p:sp>
      <p:sp>
        <p:nvSpPr>
          <p:cNvPr id="8" name="TextBox 5"/>
          <p:cNvSpPr txBox="1"/>
          <p:nvPr/>
        </p:nvSpPr>
        <p:spPr>
          <a:xfrm>
            <a:off x="2114549" y="1332251"/>
            <a:ext cx="9457061" cy="3416320"/>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smtClean="0"/>
              <a:t>Purpose</a:t>
            </a:r>
          </a:p>
          <a:p>
            <a:pPr marL="285750" indent="-285750">
              <a:buFont typeface="Wingdings" panose="05000000000000000000" pitchFamily="2" charset="2"/>
              <a:buChar char="l"/>
            </a:pPr>
            <a:r>
              <a:rPr lang="en-US" altLang="zh-CN" sz="2400" dirty="0" smtClean="0"/>
              <a:t>Objectives</a:t>
            </a:r>
          </a:p>
          <a:p>
            <a:pPr marL="285750" indent="-285750">
              <a:buFont typeface="Wingdings" panose="05000000000000000000" pitchFamily="2" charset="2"/>
              <a:buChar char="l"/>
            </a:pPr>
            <a:r>
              <a:rPr lang="en-US" altLang="zh-CN" sz="2400" dirty="0" smtClean="0"/>
              <a:t>Place</a:t>
            </a:r>
          </a:p>
          <a:p>
            <a:pPr marL="285750" indent="-285750">
              <a:buFont typeface="Wingdings" panose="05000000000000000000" pitchFamily="2" charset="2"/>
              <a:buChar char="l"/>
            </a:pPr>
            <a:r>
              <a:rPr lang="en-US" altLang="zh-CN" sz="2400" dirty="0" smtClean="0"/>
              <a:t>Difficulties</a:t>
            </a:r>
          </a:p>
          <a:p>
            <a:pPr marL="285750" indent="-285750">
              <a:buFont typeface="Wingdings" panose="05000000000000000000" pitchFamily="2" charset="2"/>
              <a:buChar char="l"/>
            </a:pPr>
            <a:r>
              <a:rPr lang="en-US" altLang="zh-CN" sz="2400" dirty="0" smtClean="0"/>
              <a:t>Original Schedule</a:t>
            </a:r>
          </a:p>
          <a:p>
            <a:pPr marL="285750" indent="-285750">
              <a:buFont typeface="Wingdings" panose="05000000000000000000" pitchFamily="2" charset="2"/>
              <a:buChar char="l"/>
            </a:pPr>
            <a:r>
              <a:rPr lang="en-US" altLang="zh-CN" sz="2400" dirty="0" smtClean="0"/>
              <a:t>Actual Progress</a:t>
            </a:r>
          </a:p>
          <a:p>
            <a:pPr marL="285750" indent="-285750">
              <a:buFont typeface="Wingdings" panose="05000000000000000000" pitchFamily="2" charset="2"/>
              <a:buChar char="l"/>
            </a:pPr>
            <a:r>
              <a:rPr lang="en-US" altLang="zh-CN" sz="2400" dirty="0" smtClean="0"/>
              <a:t>Resources</a:t>
            </a:r>
          </a:p>
          <a:p>
            <a:pPr marL="285750" indent="-285750">
              <a:buFont typeface="Wingdings" panose="05000000000000000000" pitchFamily="2" charset="2"/>
              <a:buChar char="l"/>
            </a:pPr>
            <a:r>
              <a:rPr lang="en-US" altLang="zh-CN" sz="2400" dirty="0" smtClean="0"/>
              <a:t>Group Work</a:t>
            </a:r>
          </a:p>
          <a:p>
            <a:pPr marL="285750" indent="-285750">
              <a:buFont typeface="Wingdings" panose="05000000000000000000" pitchFamily="2" charset="2"/>
              <a:buChar char="l"/>
            </a:pPr>
            <a:endParaRPr lang="en-US" altLang="zh-CN" sz="2400" dirty="0" smtClean="0"/>
          </a:p>
        </p:txBody>
      </p:sp>
    </p:spTree>
    <p:extLst>
      <p:ext uri="{BB962C8B-B14F-4D97-AF65-F5344CB8AC3E}">
        <p14:creationId xmlns:p14="http://schemas.microsoft.com/office/powerpoint/2010/main" val="4064783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1200" y="493612"/>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4" name="TextBox 3"/>
          <p:cNvSpPr txBox="1"/>
          <p:nvPr/>
        </p:nvSpPr>
        <p:spPr>
          <a:xfrm>
            <a:off x="1181100" y="970665"/>
            <a:ext cx="10210800" cy="655564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GENERAL REFLECTIONS:</a:t>
            </a:r>
            <a:endParaRPr lang="en-US" altLang="zh-CN" sz="2000" dirty="0" smtClean="0"/>
          </a:p>
          <a:p>
            <a:pPr marL="914400" lvl="1" indent="-457200">
              <a:buAutoNum type="arabicPeriod" startAt="3"/>
            </a:pPr>
            <a:r>
              <a:rPr lang="en-US" altLang="zh-CN" sz="2000" dirty="0"/>
              <a:t>ON HOW PEOPLE AROUND A PERSON WITH AN “IMPAIRING” CONDITION CAN </a:t>
            </a:r>
            <a:r>
              <a:rPr lang="en-US" altLang="zh-CN" sz="2000" dirty="0" smtClean="0"/>
              <a:t>DO</a:t>
            </a:r>
            <a:endParaRPr lang="en-US" altLang="zh-CN" sz="2000" dirty="0"/>
          </a:p>
          <a:p>
            <a:pPr lvl="1"/>
            <a:r>
              <a:rPr lang="en-US" altLang="zh-CN" sz="2000" dirty="0" smtClean="0"/>
              <a:t>	Looking back, I realize that there are lots of missed opportunities that I could have used to try and help my mom. Ignorance about her condition is not an excuse that justifies it.</a:t>
            </a:r>
          </a:p>
          <a:p>
            <a:pPr lvl="1"/>
            <a:r>
              <a:rPr lang="en-US" altLang="zh-CN" sz="2000" dirty="0"/>
              <a:t>	</a:t>
            </a:r>
            <a:r>
              <a:rPr lang="en-US" altLang="zh-CN" sz="2000" dirty="0" smtClean="0"/>
              <a:t>Although I did try to help her my best, there’s always something more you can do. The following conclusions are in part self-reflecting on my experiences, but they also go beyond that: they reflect behavioral instincts that we have in solidarity to people in general. This is something that we can all tap into if we stop for a minute and think about a person and how he/she lives as opposed as imagining our own behavior and responses to their situations. It implies you have to get to know that person too, to understand the way he/she sees life.</a:t>
            </a:r>
            <a:endParaRPr lang="en-US" altLang="zh-CN" sz="2000" dirty="0"/>
          </a:p>
          <a:p>
            <a:pPr lvl="1"/>
            <a:r>
              <a:rPr lang="en-US" altLang="zh-CN" sz="2000" dirty="0"/>
              <a:t>	</a:t>
            </a:r>
            <a:r>
              <a:rPr lang="en-US" altLang="zh-CN" sz="2000" dirty="0" smtClean="0"/>
              <a:t>a. A </a:t>
            </a:r>
            <a:r>
              <a:rPr lang="en-US" altLang="zh-CN" sz="2000" dirty="0"/>
              <a:t>little comprehension goes a long way. You might not be able to understand  the specifics of the circumstances that person lives in because of his/her condition; but you can try to spare </a:t>
            </a:r>
            <a:r>
              <a:rPr lang="en-US" altLang="zh-CN" sz="2000" dirty="0" smtClean="0"/>
              <a:t>some time to put yourself in her/his shoes, and more importantly, see how that person sees and faces potential difficulties.</a:t>
            </a:r>
          </a:p>
          <a:p>
            <a:pPr lvl="1"/>
            <a:endParaRPr lang="en-US" altLang="zh-CN" sz="2000" dirty="0"/>
          </a:p>
          <a:p>
            <a:pPr lvl="1"/>
            <a:r>
              <a:rPr lang="en-US" altLang="zh-CN" sz="2000" dirty="0" smtClean="0"/>
              <a:t>	</a:t>
            </a:r>
          </a:p>
        </p:txBody>
      </p:sp>
    </p:spTree>
    <p:extLst>
      <p:ext uri="{BB962C8B-B14F-4D97-AF65-F5344CB8AC3E}">
        <p14:creationId xmlns:p14="http://schemas.microsoft.com/office/powerpoint/2010/main" val="24350296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0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276350" y="970667"/>
            <a:ext cx="10210800" cy="5940088"/>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GENERAL REFLECTIONS:</a:t>
            </a:r>
            <a:endParaRPr lang="en-US" altLang="zh-CN" sz="2000" dirty="0" smtClean="0"/>
          </a:p>
          <a:p>
            <a:pPr marL="914400" lvl="1" indent="-457200">
              <a:buAutoNum type="arabicPeriod" startAt="3"/>
            </a:pPr>
            <a:r>
              <a:rPr lang="en-US" altLang="zh-CN" sz="2000" dirty="0"/>
              <a:t>ON HOW PEOPLE AROUND A PERSON WITH AN “IMPAIRING” CONDITION CAN </a:t>
            </a:r>
            <a:r>
              <a:rPr lang="en-US" altLang="zh-CN" sz="2000" dirty="0" smtClean="0"/>
              <a:t>DO</a:t>
            </a:r>
          </a:p>
          <a:p>
            <a:pPr marL="914400" lvl="1" indent="-457200">
              <a:buAutoNum type="arabicPeriod" startAt="3"/>
            </a:pPr>
            <a:endParaRPr lang="en-US" altLang="zh-CN" sz="2000" dirty="0"/>
          </a:p>
          <a:p>
            <a:pPr lvl="1"/>
            <a:r>
              <a:rPr lang="en-US" altLang="zh-CN" sz="2000" dirty="0"/>
              <a:t>	</a:t>
            </a:r>
            <a:r>
              <a:rPr lang="en-US" altLang="zh-CN" sz="2000" dirty="0" smtClean="0"/>
              <a:t>b. Sometimes </a:t>
            </a:r>
            <a:r>
              <a:rPr lang="en-US" altLang="zh-CN" sz="2000" dirty="0"/>
              <a:t>they won’t reach out to you and ask for help because they’re used to living with those conditions. But a little observation and sensitivity will let you know when you can help a little bit. Small things in everyday life might not seem much but they’re certainly making a difference in that person’s life</a:t>
            </a:r>
            <a:r>
              <a:rPr lang="en-US" altLang="zh-CN" sz="2000" dirty="0" smtClean="0"/>
              <a:t>.</a:t>
            </a:r>
            <a:endParaRPr lang="en-US" altLang="zh-CN" sz="2000" dirty="0"/>
          </a:p>
          <a:p>
            <a:pPr lvl="1"/>
            <a:r>
              <a:rPr lang="en-US" altLang="zh-CN" sz="2000" dirty="0"/>
              <a:t>	</a:t>
            </a:r>
            <a:r>
              <a:rPr lang="en-US" altLang="zh-CN" sz="2000" dirty="0" smtClean="0"/>
              <a:t>c. Sometimes, we might do or say somethings that might hurt them without meaning to. So, be careful with the words you say and how you say it.</a:t>
            </a:r>
          </a:p>
          <a:p>
            <a:pPr lvl="1"/>
            <a:r>
              <a:rPr lang="en-US" altLang="zh-CN" sz="2000" dirty="0" smtClean="0"/>
              <a:t>Be attentive of the other persons’ reaction and don’t be afraid to ask her/him to tell you if you say something hurtful.</a:t>
            </a:r>
            <a:endParaRPr lang="en-US" altLang="zh-CN" sz="2000" dirty="0"/>
          </a:p>
          <a:p>
            <a:pPr lvl="1"/>
            <a:r>
              <a:rPr lang="en-US" altLang="zh-CN" sz="2000" dirty="0" smtClean="0"/>
              <a:t>	d. Take it upon yourself to try and make it up to that person for some of the hard times she/he has because of their conditions.; specially if it’s someone close to you.</a:t>
            </a:r>
            <a:r>
              <a:rPr lang="en-US" altLang="zh-CN" sz="2000" dirty="0"/>
              <a:t> The more time you pass with them, the more you’ll understand about them; and the more opportunities you have to do something for them.</a:t>
            </a:r>
          </a:p>
          <a:p>
            <a:pPr lvl="1"/>
            <a:r>
              <a:rPr lang="en-US" altLang="zh-CN" sz="2000" dirty="0" smtClean="0"/>
              <a:t>	</a:t>
            </a:r>
          </a:p>
        </p:txBody>
      </p:sp>
    </p:spTree>
    <p:extLst>
      <p:ext uri="{BB962C8B-B14F-4D97-AF65-F5344CB8AC3E}">
        <p14:creationId xmlns:p14="http://schemas.microsoft.com/office/powerpoint/2010/main" val="28542714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0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276350" y="970667"/>
            <a:ext cx="10210800" cy="3477875"/>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CONCLUSIONS:</a:t>
            </a:r>
            <a:endParaRPr lang="en-US" altLang="zh-CN" sz="2000" dirty="0" smtClean="0"/>
          </a:p>
          <a:p>
            <a:pPr marL="914400" lvl="1" indent="-457200">
              <a:buAutoNum type="arabicPeriod" startAt="3"/>
            </a:pPr>
            <a:r>
              <a:rPr lang="en-US" altLang="zh-CN" sz="2000" dirty="0"/>
              <a:t>ON HOW PEOPLE AROUND A PERSON WITH AN “IMPAIRING” CONDITION </a:t>
            </a:r>
            <a:r>
              <a:rPr lang="en-US" altLang="zh-CN" sz="2000"/>
              <a:t>CAN </a:t>
            </a:r>
            <a:r>
              <a:rPr lang="en-US" altLang="zh-CN" sz="2000" smtClean="0"/>
              <a:t>DO</a:t>
            </a:r>
          </a:p>
          <a:p>
            <a:pPr lvl="1"/>
            <a:r>
              <a:rPr lang="en-US" altLang="zh-CN" sz="2000" dirty="0" smtClean="0"/>
              <a:t>	</a:t>
            </a:r>
          </a:p>
          <a:p>
            <a:pPr lvl="1"/>
            <a:r>
              <a:rPr lang="en-US" altLang="zh-CN" sz="2000" dirty="0" smtClean="0"/>
              <a:t>	The </a:t>
            </a:r>
            <a:r>
              <a:rPr lang="en-US" altLang="zh-CN" sz="2000" dirty="0"/>
              <a:t>relationship you will build with an emotional intelligent people who has gained </a:t>
            </a:r>
            <a:r>
              <a:rPr lang="en-US" altLang="zh-CN" sz="2000" dirty="0" smtClean="0"/>
              <a:t>such intelligence will enrich you as a person and deepen your emotional intelligence thus bettering the quality of your relationships with other people. Besides of having a beautiful, deep relationship in your life. It will also teach you to be more selfless and enjoy other people’s happiness as much as your own.</a:t>
            </a:r>
            <a:endParaRPr lang="en-US" altLang="zh-CN" sz="2000" dirty="0"/>
          </a:p>
          <a:p>
            <a:pPr lvl="1"/>
            <a:r>
              <a:rPr lang="en-US" altLang="zh-CN" sz="2000" dirty="0" smtClean="0"/>
              <a:t>	</a:t>
            </a:r>
          </a:p>
        </p:txBody>
      </p:sp>
    </p:spTree>
    <p:extLst>
      <p:ext uri="{BB962C8B-B14F-4D97-AF65-F5344CB8AC3E}">
        <p14:creationId xmlns:p14="http://schemas.microsoft.com/office/powerpoint/2010/main" val="13730982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0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276350" y="970667"/>
            <a:ext cx="10210800" cy="655564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CONCLUSIONS:</a:t>
            </a:r>
            <a:endParaRPr lang="en-US" altLang="zh-CN" sz="2000" dirty="0" smtClean="0"/>
          </a:p>
          <a:p>
            <a:pPr lvl="1"/>
            <a:r>
              <a:rPr lang="en-US" altLang="zh-CN" sz="2000" dirty="0" smtClean="0"/>
              <a:t>4.	ON </a:t>
            </a:r>
            <a:r>
              <a:rPr lang="en-US" altLang="zh-CN" sz="2000" dirty="0"/>
              <a:t>HOW </a:t>
            </a:r>
            <a:r>
              <a:rPr lang="en-US" altLang="zh-CN" sz="2000" dirty="0" smtClean="0"/>
              <a:t>I FELT AFTER THIS COUPLE OF EXPERIMENTS</a:t>
            </a:r>
          </a:p>
          <a:p>
            <a:pPr marL="914400" lvl="1" indent="-457200">
              <a:buAutoNum type="arabicPeriod" startAt="3"/>
            </a:pPr>
            <a:endParaRPr lang="en-US" altLang="zh-CN" sz="2000" dirty="0"/>
          </a:p>
          <a:p>
            <a:pPr lvl="1"/>
            <a:r>
              <a:rPr lang="en-US" altLang="zh-CN" sz="2000" dirty="0" smtClean="0"/>
              <a:t>	Being on my own in Taiwan, I feel like my only responsibility is study, and it feels wrong in someway that I am completely dedicated to doing something completely selfish (getting a degree) .</a:t>
            </a:r>
          </a:p>
          <a:p>
            <a:pPr lvl="1"/>
            <a:endParaRPr lang="en-US" altLang="zh-CN" sz="2000" dirty="0"/>
          </a:p>
          <a:p>
            <a:pPr lvl="1"/>
            <a:r>
              <a:rPr lang="en-US" altLang="zh-CN" sz="2000" dirty="0" smtClean="0"/>
              <a:t>	 I do feel the urge to do something selfless for people with “impairments” or living “under difficult situations” in a sensitive way and not in a superficial /touristic/altruistic way; specially towards people with sight issues, since I’m a little acquainted with some of the issues related to this condition. I feel responsible for having this knowledge as well. I do feel guilty every once in a while but I try to push those thoughts to the back of my mind, specially because “I don’t have time”.</a:t>
            </a:r>
          </a:p>
          <a:p>
            <a:pPr lvl="1"/>
            <a:endParaRPr lang="en-US" altLang="zh-CN" sz="2000" dirty="0"/>
          </a:p>
          <a:p>
            <a:pPr lvl="1"/>
            <a:r>
              <a:rPr lang="en-US" altLang="zh-CN" sz="2000" dirty="0" smtClean="0"/>
              <a:t>	But I feel like I should the effort to make time eventually, and stop making excuses.</a:t>
            </a:r>
            <a:endParaRPr lang="en-US" altLang="zh-CN" sz="2000" dirty="0"/>
          </a:p>
          <a:p>
            <a:pPr lvl="1"/>
            <a:endParaRPr lang="en-US" altLang="zh-CN" sz="2000" dirty="0" smtClean="0"/>
          </a:p>
          <a:p>
            <a:pPr lvl="1"/>
            <a:endParaRPr lang="en-US" altLang="zh-CN" sz="2000" dirty="0"/>
          </a:p>
          <a:p>
            <a:pPr lvl="1"/>
            <a:r>
              <a:rPr lang="en-US" altLang="zh-CN" sz="2000" dirty="0" smtClean="0"/>
              <a:t>	</a:t>
            </a:r>
            <a:endParaRPr lang="en-US" altLang="zh-CN" sz="2000" dirty="0"/>
          </a:p>
          <a:p>
            <a:pPr lvl="1"/>
            <a:r>
              <a:rPr lang="en-US" altLang="zh-CN" sz="2000" dirty="0" smtClean="0"/>
              <a:t>	</a:t>
            </a:r>
          </a:p>
        </p:txBody>
      </p:sp>
    </p:spTree>
    <p:extLst>
      <p:ext uri="{BB962C8B-B14F-4D97-AF65-F5344CB8AC3E}">
        <p14:creationId xmlns:p14="http://schemas.microsoft.com/office/powerpoint/2010/main" val="5598946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0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Eva</a:t>
            </a:r>
            <a:endParaRPr lang="zh-CN" altLang="en-US" sz="2800" dirty="0" smtClean="0"/>
          </a:p>
          <a:p>
            <a:endParaRPr lang="zh-CN" altLang="en-US" sz="2800" dirty="0"/>
          </a:p>
        </p:txBody>
      </p:sp>
      <p:sp>
        <p:nvSpPr>
          <p:cNvPr id="6" name="TextBox 5"/>
          <p:cNvSpPr txBox="1"/>
          <p:nvPr/>
        </p:nvSpPr>
        <p:spPr>
          <a:xfrm>
            <a:off x="1276350" y="970667"/>
            <a:ext cx="10210800" cy="5632311"/>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t>CONCLUSIONS:</a:t>
            </a:r>
            <a:endParaRPr lang="en-US" altLang="zh-CN" sz="2000" dirty="0" smtClean="0"/>
          </a:p>
          <a:p>
            <a:pPr lvl="1"/>
            <a:r>
              <a:rPr lang="en-US" altLang="zh-CN" sz="2000" dirty="0" smtClean="0"/>
              <a:t>4.	ON </a:t>
            </a:r>
            <a:r>
              <a:rPr lang="en-US" altLang="zh-CN" sz="2000" dirty="0"/>
              <a:t>HOW </a:t>
            </a:r>
            <a:r>
              <a:rPr lang="en-US" altLang="zh-CN" sz="2000" dirty="0" smtClean="0"/>
              <a:t>I FELT AFTER THIS COUPLE OF EXPERIMENTS</a:t>
            </a:r>
          </a:p>
          <a:p>
            <a:pPr marL="914400" lvl="1" indent="-457200">
              <a:buAutoNum type="arabicPeriod" startAt="3"/>
            </a:pPr>
            <a:endParaRPr lang="en-US" altLang="zh-CN" sz="2000" dirty="0"/>
          </a:p>
          <a:p>
            <a:pPr lvl="1"/>
            <a:r>
              <a:rPr lang="en-US" altLang="zh-CN" sz="2000" dirty="0"/>
              <a:t>	This experiment has also made me feel a little surprised on the lack of general knowledge on certain conditions to be honest; and </a:t>
            </a:r>
            <a:r>
              <a:rPr lang="en-US" altLang="zh-CN" sz="2000" dirty="0" smtClean="0"/>
              <a:t>it has made me realize that I should make an effort and transmit this to more people so that they can be empathetic if they encounter a person with this situation and understand their position.</a:t>
            </a:r>
          </a:p>
          <a:p>
            <a:pPr lvl="1"/>
            <a:endParaRPr lang="en-US" altLang="zh-CN" sz="2000" dirty="0"/>
          </a:p>
          <a:p>
            <a:pPr lvl="1"/>
            <a:r>
              <a:rPr lang="en-US" altLang="zh-CN" sz="2000" dirty="0"/>
              <a:t>	</a:t>
            </a:r>
            <a:r>
              <a:rPr lang="en-US" altLang="zh-CN" sz="2000" dirty="0" smtClean="0"/>
              <a:t>Finally, this experience also </a:t>
            </a:r>
            <a:r>
              <a:rPr lang="en-US" altLang="zh-CN" sz="2000" dirty="0"/>
              <a:t>made me think of how much I stare fixatedly into computers because of my major(Computer Science) and that it would be a good idea to rest my vision every once in a while and lift my eyes when I’m working in my computer as opposed as staring fixatedly to the screen.	</a:t>
            </a:r>
          </a:p>
          <a:p>
            <a:pPr lvl="1"/>
            <a:endParaRPr lang="en-US" altLang="zh-CN" sz="2000" dirty="0" smtClean="0"/>
          </a:p>
          <a:p>
            <a:pPr lvl="1"/>
            <a:endParaRPr lang="en-US" altLang="zh-CN" sz="2000" dirty="0"/>
          </a:p>
          <a:p>
            <a:pPr lvl="1"/>
            <a:r>
              <a:rPr lang="en-US" altLang="zh-CN" sz="2000" dirty="0" smtClean="0"/>
              <a:t>	</a:t>
            </a:r>
            <a:endParaRPr lang="en-US" altLang="zh-CN" sz="2000" dirty="0"/>
          </a:p>
          <a:p>
            <a:pPr lvl="1"/>
            <a:r>
              <a:rPr lang="en-US" altLang="zh-CN" sz="2000" dirty="0" smtClean="0"/>
              <a:t>	</a:t>
            </a:r>
          </a:p>
        </p:txBody>
      </p:sp>
    </p:spTree>
    <p:extLst>
      <p:ext uri="{BB962C8B-B14F-4D97-AF65-F5344CB8AC3E}">
        <p14:creationId xmlns:p14="http://schemas.microsoft.com/office/powerpoint/2010/main" val="36664243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Eitima</a:t>
            </a:r>
            <a:endParaRPr lang="zh-CN" altLang="en-US" sz="2800" dirty="0" smtClean="0"/>
          </a:p>
          <a:p>
            <a:endParaRPr lang="zh-CN" altLang="en-US" sz="2800" dirty="0"/>
          </a:p>
        </p:txBody>
      </p:sp>
      <p:sp>
        <p:nvSpPr>
          <p:cNvPr id="6" name="TextBox 5"/>
          <p:cNvSpPr txBox="1"/>
          <p:nvPr/>
        </p:nvSpPr>
        <p:spPr>
          <a:xfrm>
            <a:off x="1658866" y="1032222"/>
            <a:ext cx="10260701" cy="2246769"/>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dirty="0" smtClean="0"/>
              <a:t>Society: People in </a:t>
            </a:r>
            <a:r>
              <a:rPr lang="en-US" altLang="zh-CN" sz="2000" dirty="0" err="1" smtClean="0"/>
              <a:t>Neiwan</a:t>
            </a:r>
            <a:r>
              <a:rPr lang="en-US" altLang="zh-CN" sz="2000" dirty="0" smtClean="0"/>
              <a:t> are generally very helpful and warm-hearted. Once they noticed our inability to talk and understand Chinese, they resorted to any possible ways to communicate their ideas, such as signs. I still remember when I was </a:t>
            </a:r>
            <a:r>
              <a:rPr lang="en-US" altLang="zh-CN" sz="2000" dirty="0"/>
              <a:t>buying some </a:t>
            </a:r>
            <a:r>
              <a:rPr lang="en-US" altLang="zh-CN" sz="2000" dirty="0" smtClean="0"/>
              <a:t>fruit maltose (</a:t>
            </a:r>
            <a:r>
              <a:rPr lang="zh-CN" altLang="en-US" sz="2000" dirty="0"/>
              <a:t>水果飴</a:t>
            </a:r>
            <a:r>
              <a:rPr lang="en-US" altLang="zh-CN" sz="2000" dirty="0" smtClean="0"/>
              <a:t>) in one shop, the clerk asked me to choose a taste. He asked ”</a:t>
            </a:r>
            <a:r>
              <a:rPr lang="zh-CN" altLang="en-US" sz="2000" dirty="0"/>
              <a:t>綜</a:t>
            </a:r>
            <a:r>
              <a:rPr lang="zh-CN" altLang="en-US" sz="2000" dirty="0" smtClean="0"/>
              <a:t>合？</a:t>
            </a:r>
            <a:r>
              <a:rPr lang="en-US" altLang="zh-CN" sz="2000" dirty="0" smtClean="0"/>
              <a:t>”, but I failed to understand maybe because of his accent. Upon seeing my confusion, he immediately asked again in English “mixed?”. I got really impressed and successfully made my choice. Thus,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9772"/>
          <a:stretch/>
        </p:blipFill>
        <p:spPr>
          <a:xfrm>
            <a:off x="4434430" y="3278991"/>
            <a:ext cx="7655067" cy="3457848"/>
          </a:xfrm>
          <a:prstGeom prst="rect">
            <a:avLst/>
          </a:prstGeom>
        </p:spPr>
      </p:pic>
      <p:sp>
        <p:nvSpPr>
          <p:cNvPr id="3" name="TextBox 2"/>
          <p:cNvSpPr txBox="1"/>
          <p:nvPr/>
        </p:nvSpPr>
        <p:spPr>
          <a:xfrm>
            <a:off x="2006824" y="3214255"/>
            <a:ext cx="2427606" cy="2554545"/>
          </a:xfrm>
          <a:prstGeom prst="rect">
            <a:avLst/>
          </a:prstGeom>
          <a:noFill/>
        </p:spPr>
        <p:txBody>
          <a:bodyPr wrap="square" rtlCol="0">
            <a:spAutoFit/>
          </a:bodyPr>
          <a:lstStyle/>
          <a:p>
            <a:r>
              <a:rPr lang="en-US" altLang="zh-CN" sz="2000" dirty="0" smtClean="0"/>
              <a:t>I think society is a warmer place than I thought before and we really need to appreciate it and try our best to make it better.</a:t>
            </a:r>
            <a:endParaRPr lang="en-US" altLang="zh-CN" sz="2000" dirty="0"/>
          </a:p>
        </p:txBody>
      </p:sp>
    </p:spTree>
    <p:extLst>
      <p:ext uri="{BB962C8B-B14F-4D97-AF65-F5344CB8AC3E}">
        <p14:creationId xmlns:p14="http://schemas.microsoft.com/office/powerpoint/2010/main" val="878774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Eitima</a:t>
            </a:r>
            <a:endParaRPr lang="zh-CN" altLang="en-US" sz="2800" dirty="0" smtClean="0"/>
          </a:p>
          <a:p>
            <a:endParaRPr lang="zh-CN" altLang="en-US" sz="2800" dirty="0"/>
          </a:p>
        </p:txBody>
      </p:sp>
      <p:sp>
        <p:nvSpPr>
          <p:cNvPr id="6" name="TextBox 5"/>
          <p:cNvSpPr txBox="1"/>
          <p:nvPr/>
        </p:nvSpPr>
        <p:spPr>
          <a:xfrm>
            <a:off x="1456565" y="970667"/>
            <a:ext cx="10600568" cy="5940088"/>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dirty="0" smtClean="0"/>
              <a:t>Feelings when muted: Being a muted person really restricts you a lot on the condition that you don’t have other ways (e.g. cellphone) to express yourself. Not only would you feel frustrated when you’re neglected or when you fail to express your ideas but you would also lose opportunities to choose or to make a voice. This is what I didn’t expect before we conduct the empathy exercise.  My enthusiasm to convey certain concrete concepts was soon lost and when I went to the shop for something, I just chose whatever that I could point to the clerk and lacked confidence to express what I really hoped to get. In addition, in group discussion part, when I couldn’t get others ideas or couldn’t get my </a:t>
            </a:r>
            <a:r>
              <a:rPr lang="en-US" altLang="zh-CN" sz="2000" dirty="0"/>
              <a:t>opinion </a:t>
            </a:r>
            <a:r>
              <a:rPr lang="en-US" altLang="zh-CN" sz="2000" dirty="0" smtClean="0"/>
              <a:t>across several times, I just wanted to give up and leave the opportunities to determine to others. Thus I believe for the muted to live a normal live, it is a sine qua non to possess methods to communicate with others, such as mastery of elaborate sign language or carry-on pen and paper or electronic devices.</a:t>
            </a:r>
          </a:p>
          <a:p>
            <a:pPr marL="342900" indent="-342900">
              <a:buFont typeface="Wingdings" panose="05000000000000000000" pitchFamily="2" charset="2"/>
              <a:buChar char="l"/>
            </a:pPr>
            <a:r>
              <a:rPr lang="en-US" altLang="zh-CN" sz="2000" dirty="0" smtClean="0"/>
              <a:t>Feelings when wearing colored glasses: Apart from dizziness and sour that real people with visual problems (such as colorblind) may not feel, what they may have trouble is to appreciate any visual media, such as movie and paintings. The light setting that is comfortable for normal people may be too brilliant for them to enjoy as in my case, any frames that includes part of the sky were unbelievably dazzling and I had to close my eyes to avoid the light.</a:t>
            </a:r>
          </a:p>
        </p:txBody>
      </p:sp>
    </p:spTree>
    <p:extLst>
      <p:ext uri="{BB962C8B-B14F-4D97-AF65-F5344CB8AC3E}">
        <p14:creationId xmlns:p14="http://schemas.microsoft.com/office/powerpoint/2010/main" val="6446041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on </a:t>
            </a:r>
            <a:r>
              <a:rPr lang="en-US" altLang="zh-CN" sz="2800" b="0" cap="none" spc="0" dirty="0" err="1" smtClean="0">
                <a:ln w="0"/>
                <a:solidFill>
                  <a:schemeClr val="tx1"/>
                </a:solidFill>
                <a:effectLst>
                  <a:outerShdw blurRad="38100" dist="19050" dir="2700000" algn="tl" rotWithShape="0">
                    <a:schemeClr val="dk1">
                      <a:alpha val="40000"/>
                    </a:schemeClr>
                  </a:outerShdw>
                </a:effectLst>
              </a:rPr>
              <a:t>Neiwan</a:t>
            </a:r>
            <a:r>
              <a:rPr lang="en-US" altLang="zh-CN" sz="2800" b="0" cap="none" spc="0" dirty="0" smtClean="0">
                <a:ln w="0"/>
                <a:solidFill>
                  <a:schemeClr val="tx1"/>
                </a:solidFill>
                <a:effectLst>
                  <a:outerShdw blurRad="38100" dist="19050" dir="2700000" algn="tl" rotWithShape="0">
                    <a:schemeClr val="dk1">
                      <a:alpha val="40000"/>
                    </a:schemeClr>
                  </a:outerShdw>
                </a:effectLst>
              </a:rPr>
              <a:t> Trip: Hannah</a:t>
            </a:r>
            <a:endParaRPr lang="zh-CN" altLang="en-US" sz="2800" dirty="0" smtClean="0"/>
          </a:p>
          <a:p>
            <a:endParaRPr lang="zh-CN" altLang="en-US" sz="2800" dirty="0"/>
          </a:p>
        </p:txBody>
      </p:sp>
      <p:sp>
        <p:nvSpPr>
          <p:cNvPr id="6" name="TextBox 5"/>
          <p:cNvSpPr txBox="1"/>
          <p:nvPr/>
        </p:nvSpPr>
        <p:spPr>
          <a:xfrm>
            <a:off x="1456565" y="970667"/>
            <a:ext cx="10600568" cy="3477875"/>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dirty="0" smtClean="0"/>
              <a:t>Mute ( cannot speak )</a:t>
            </a:r>
            <a:r>
              <a:rPr lang="zh-TW" altLang="en-US" sz="2000" dirty="0" smtClean="0"/>
              <a:t>：</a:t>
            </a:r>
            <a:r>
              <a:rPr lang="en-US" altLang="zh-TW" sz="2000" dirty="0" smtClean="0"/>
              <a:t>Not until I have done this empathy exercise can I experience how inconvenient and suffer for those who cannot speak. In my point of view, most people that I met during the activities are very kind. Although they could only understand limited information that I want to express, the owners and the staffs still tried hard and guess what I would like to tell them, and I really appreciate that. However, I think the most difficult part is not communicating with others, but our in-group conversation. It is extremely hard when I want to convey my thoughts and feelings to my team members, since they are so abstract and not like buying things, which I can just point out what I want. I feel very confuse and upset when I am not able to share my opinions to other.</a:t>
            </a:r>
          </a:p>
          <a:p>
            <a:pPr marL="342900" indent="-342900">
              <a:buFont typeface="Wingdings" panose="05000000000000000000" pitchFamily="2" charset="2"/>
              <a:buChar char="l"/>
            </a:pPr>
            <a:endParaRPr lang="en-US" altLang="zh-CN" sz="2000" dirty="0" smtClean="0"/>
          </a:p>
        </p:txBody>
      </p:sp>
      <p:sp>
        <p:nvSpPr>
          <p:cNvPr id="4" name="TextBox 5"/>
          <p:cNvSpPr txBox="1"/>
          <p:nvPr/>
        </p:nvSpPr>
        <p:spPr>
          <a:xfrm>
            <a:off x="1456565" y="4133686"/>
            <a:ext cx="10600568" cy="1938992"/>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dirty="0" smtClean="0"/>
              <a:t>Act as a foreigner</a:t>
            </a:r>
            <a:r>
              <a:rPr lang="zh-TW" altLang="en-US" sz="2000" dirty="0" smtClean="0"/>
              <a:t>：</a:t>
            </a:r>
            <a:r>
              <a:rPr lang="en-US" altLang="zh-TW" sz="2000" dirty="0" smtClean="0"/>
              <a:t>Although I have travel abroad before, it feels very different this time, since we not only cannot understand Chinese, but also cannot speak. When I was asking the local people for help, they tried to use simple English to communicate with me, and also use lots of body languages. This is how I get to know why many foreigners love Taiwanese so much. The people are so cute and warm-hearted</a:t>
            </a:r>
            <a:r>
              <a:rPr lang="zh-TW" altLang="en-US" sz="2000" dirty="0" smtClean="0"/>
              <a:t>！</a:t>
            </a:r>
            <a:endParaRPr lang="en-US" altLang="zh-CN" sz="2000" dirty="0" smtClean="0"/>
          </a:p>
        </p:txBody>
      </p:sp>
    </p:spTree>
    <p:extLst>
      <p:ext uri="{BB962C8B-B14F-4D97-AF65-F5344CB8AC3E}">
        <p14:creationId xmlns:p14="http://schemas.microsoft.com/office/powerpoint/2010/main" val="34514436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8626112" cy="954107"/>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Reflections on Watching the Movie: Hannah</a:t>
            </a:r>
            <a:endParaRPr lang="zh-CN" altLang="en-US" sz="2800" dirty="0" smtClean="0"/>
          </a:p>
          <a:p>
            <a:endParaRPr lang="zh-CN" altLang="en-US" sz="2800" dirty="0"/>
          </a:p>
        </p:txBody>
      </p:sp>
      <p:sp>
        <p:nvSpPr>
          <p:cNvPr id="6" name="TextBox 5"/>
          <p:cNvSpPr txBox="1"/>
          <p:nvPr/>
        </p:nvSpPr>
        <p:spPr>
          <a:xfrm>
            <a:off x="1456565" y="970667"/>
            <a:ext cx="10600568" cy="1938992"/>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dirty="0" smtClean="0"/>
              <a:t>Mute ( cannot hear )</a:t>
            </a:r>
            <a:r>
              <a:rPr lang="zh-TW" altLang="en-US" sz="2000" dirty="0" smtClean="0"/>
              <a:t>：</a:t>
            </a:r>
            <a:r>
              <a:rPr lang="en-US" altLang="zh-TW" sz="2000" dirty="0" smtClean="0"/>
              <a:t>This is the first time that I watch a movie without turning on the voice. Before the activity, I thought that it would be very boring since the sound is an important factor that would affect the feeling when watching a video. However, when all the sound were turned down, I feel that it is easier for me to concentrate on the movie. Although the movie wouldn’t be as exciting as the sound were on, I can focus more on the story behind the actions.</a:t>
            </a:r>
            <a:endParaRPr lang="en-US" altLang="zh-CN" sz="2000" dirty="0" smtClean="0"/>
          </a:p>
        </p:txBody>
      </p:sp>
      <p:sp>
        <p:nvSpPr>
          <p:cNvPr id="4" name="TextBox 5"/>
          <p:cNvSpPr txBox="1"/>
          <p:nvPr/>
        </p:nvSpPr>
        <p:spPr>
          <a:xfrm>
            <a:off x="1456565" y="2909659"/>
            <a:ext cx="10600568" cy="2862322"/>
          </a:xfrm>
          <a:prstGeom prst="rect">
            <a:avLst/>
          </a:prstGeom>
          <a:noFill/>
        </p:spPr>
        <p:txBody>
          <a:bodyPr wrap="square" rtlCol="0">
            <a:spAutoFit/>
          </a:bodyPr>
          <a:lstStyle/>
          <a:p>
            <a:pPr marL="342900" indent="-342900">
              <a:buFont typeface="Wingdings" panose="05000000000000000000" pitchFamily="2" charset="2"/>
              <a:buChar char="l"/>
            </a:pPr>
            <a:r>
              <a:rPr lang="en-US" altLang="zh-TW" sz="2000" dirty="0" smtClean="0"/>
              <a:t>Special eye glasses with cellophane and transparent paper with some dots on it </a:t>
            </a:r>
            <a:r>
              <a:rPr lang="zh-TW" altLang="en-US" sz="2000" dirty="0" smtClean="0"/>
              <a:t>：</a:t>
            </a:r>
            <a:r>
              <a:rPr lang="en-US" altLang="zh-TW" sz="2000" dirty="0" smtClean="0"/>
              <a:t>The purpose of this exercise is to know how the people with eye diseases may feel. In this activity, I cover my eves with green cellophane and a paper with several tiny holes. Seeing out from the glasses, everything turns out to be green ,and there is no other colors, but only light green and dark green. When I use the glasses to watch a movie, I feel dizzy in a short time, and my eyes were very uncomfortable , dry and sour. Another special thing is that, when I take off the glasses, suddenly everything looks a little bit red. As far as I am concerned, It is because green and red are complementary colors. </a:t>
            </a:r>
            <a:endParaRPr lang="en-US" altLang="zh-CN" sz="2000" dirty="0" smtClean="0"/>
          </a:p>
        </p:txBody>
      </p:sp>
      <p:sp>
        <p:nvSpPr>
          <p:cNvPr id="7" name="TextBox 5"/>
          <p:cNvSpPr txBox="1"/>
          <p:nvPr/>
        </p:nvSpPr>
        <p:spPr>
          <a:xfrm>
            <a:off x="1456565" y="5771981"/>
            <a:ext cx="10600568" cy="1015663"/>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dirty="0" smtClean="0"/>
              <a:t>Conclusion</a:t>
            </a:r>
            <a:r>
              <a:rPr lang="zh-TW" altLang="en-US" sz="2000" dirty="0" smtClean="0"/>
              <a:t>：</a:t>
            </a:r>
            <a:r>
              <a:rPr lang="en-US" altLang="zh-TW" sz="2000" dirty="0" smtClean="0"/>
              <a:t>I think it is an unforgettable activities that makes me think a lot afterward, and I have a deeper feeling and more empathy about how the people with physical defects </a:t>
            </a:r>
            <a:r>
              <a:rPr lang="en-US" altLang="zh-TW" sz="2000" smtClean="0"/>
              <a:t>would think.</a:t>
            </a:r>
            <a:endParaRPr lang="en-US" altLang="zh-CN" sz="2000" dirty="0" smtClean="0"/>
          </a:p>
        </p:txBody>
      </p:sp>
    </p:spTree>
    <p:extLst>
      <p:ext uri="{BB962C8B-B14F-4D97-AF65-F5344CB8AC3E}">
        <p14:creationId xmlns:p14="http://schemas.microsoft.com/office/powerpoint/2010/main" val="27106822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6178" y="2781218"/>
            <a:ext cx="10259540" cy="923330"/>
          </a:xfrm>
          <a:prstGeom prst="rect">
            <a:avLst/>
          </a:prstGeom>
          <a:noFill/>
        </p:spPr>
        <p:txBody>
          <a:bodyPr wrap="none" lIns="91440" tIns="45720" rIns="91440" bIns="45720">
            <a:spAutoFit/>
          </a:bodyPr>
          <a:lstStyle/>
          <a:p>
            <a:pPr algn="ctr"/>
            <a:r>
              <a:rPr lang="en-US" altLang="zh-CN" sz="5400" dirty="0" smtClean="0">
                <a:ln w="0"/>
                <a:effectLst>
                  <a:outerShdw blurRad="38100" dist="19050" dir="2700000" algn="tl" rotWithShape="0">
                    <a:schemeClr val="dk1">
                      <a:alpha val="40000"/>
                    </a:schemeClr>
                  </a:outerShdw>
                </a:effectLst>
              </a:rPr>
              <a:t>Ideas for </a:t>
            </a:r>
            <a:r>
              <a:rPr lang="en-US" altLang="zh-CN" sz="5400" b="0" cap="none" spc="0" dirty="0" smtClean="0">
                <a:ln w="0"/>
                <a:solidFill>
                  <a:schemeClr val="tx1"/>
                </a:solidFill>
                <a:effectLst>
                  <a:outerShdw blurRad="38100" dist="19050" dir="2700000" algn="tl" rotWithShape="0">
                    <a:schemeClr val="dk1">
                      <a:alpha val="40000"/>
                    </a:schemeClr>
                  </a:outerShdw>
                </a:effectLst>
              </a:rPr>
              <a:t>Social Improvements</a:t>
            </a:r>
            <a:endParaRPr lang="en-US" altLang="zh-CN"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09999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0" y="493614"/>
            <a:ext cx="7908449" cy="523220"/>
          </a:xfrm>
          <a:prstGeom prst="rect">
            <a:avLst/>
          </a:prstGeom>
          <a:noFill/>
        </p:spPr>
        <p:txBody>
          <a:bodyPr wrap="square" rtlCol="0">
            <a:spAutoFit/>
          </a:bodyPr>
          <a:lstStyle/>
          <a:p>
            <a:r>
              <a:rPr lang="en-US" altLang="zh-CN" sz="2800" b="0" cap="none" spc="0" dirty="0" smtClean="0">
                <a:ln w="0"/>
                <a:solidFill>
                  <a:schemeClr val="tx1"/>
                </a:solidFill>
                <a:effectLst>
                  <a:outerShdw blurRad="38100" dist="19050" dir="2700000" algn="tl" rotWithShape="0">
                    <a:schemeClr val="dk1">
                      <a:alpha val="40000"/>
                    </a:schemeClr>
                  </a:outerShdw>
                </a:effectLst>
              </a:rPr>
              <a:t>Planning vs. Reality: Purpose</a:t>
            </a:r>
            <a:endParaRPr lang="zh-CN" altLang="en-US" sz="2800" dirty="0"/>
          </a:p>
        </p:txBody>
      </p:sp>
      <p:sp>
        <p:nvSpPr>
          <p:cNvPr id="8" name="TextBox 5"/>
          <p:cNvSpPr txBox="1"/>
          <p:nvPr/>
        </p:nvSpPr>
        <p:spPr>
          <a:xfrm>
            <a:off x="1810710" y="1169912"/>
            <a:ext cx="9985572" cy="5262979"/>
          </a:xfrm>
          <a:prstGeom prst="rect">
            <a:avLst/>
          </a:prstGeom>
          <a:noFill/>
        </p:spPr>
        <p:txBody>
          <a:bodyPr wrap="square" rtlCol="0">
            <a:spAutoFit/>
          </a:bodyPr>
          <a:lstStyle/>
          <a:p>
            <a:r>
              <a:rPr lang="en-US" altLang="zh-CN" sz="2400" dirty="0" smtClean="0"/>
              <a:t>For the trip to </a:t>
            </a:r>
            <a:r>
              <a:rPr lang="en-US" altLang="zh-CN" sz="2400" dirty="0" err="1" smtClean="0"/>
              <a:t>Neiwan</a:t>
            </a:r>
            <a:r>
              <a:rPr lang="en-US" altLang="zh-CN" sz="2400" dirty="0" smtClean="0"/>
              <a:t>:</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We wanted to understand how being mute affected interactions with other people in daily life.</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 We wanted to see in which ways this impairment changed the daily routine of people who suffer it. </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We wanted to understand how daily, mundane things for us might be perceived by people with this impairment</a:t>
            </a:r>
          </a:p>
          <a:p>
            <a:pPr marL="285750" indent="-285750">
              <a:buFont typeface="Wingdings" panose="05000000000000000000" pitchFamily="2" charset="2"/>
              <a:buChar char="l"/>
            </a:pPr>
            <a:endParaRPr lang="en-US" altLang="zh-CN" sz="2400" dirty="0" smtClean="0"/>
          </a:p>
          <a:p>
            <a:pPr marL="285750" indent="-285750">
              <a:buFont typeface="Wingdings" panose="05000000000000000000" pitchFamily="2" charset="2"/>
              <a:buChar char="l"/>
            </a:pPr>
            <a:r>
              <a:rPr lang="en-US" altLang="zh-CN" sz="2400" dirty="0" smtClean="0"/>
              <a:t>We wanted to understand how this impairment affected communication when being together with a small group of people</a:t>
            </a:r>
            <a:endParaRPr lang="en-US" altLang="zh-CN" sz="2400" dirty="0"/>
          </a:p>
        </p:txBody>
      </p:sp>
    </p:spTree>
    <p:extLst>
      <p:ext uri="{BB962C8B-B14F-4D97-AF65-F5344CB8AC3E}">
        <p14:creationId xmlns:p14="http://schemas.microsoft.com/office/powerpoint/2010/main" val="40186591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6901" y="493614"/>
            <a:ext cx="7203600" cy="523220"/>
          </a:xfrm>
          <a:prstGeom prst="rect">
            <a:avLst/>
          </a:prstGeom>
          <a:noFill/>
        </p:spPr>
        <p:txBody>
          <a:bodyPr wrap="square" rtlCol="0">
            <a:spAutoFit/>
          </a:bodyPr>
          <a:lstStyle/>
          <a:p>
            <a:r>
              <a:rPr lang="en-US" altLang="zh-CN" sz="2800" dirty="0">
                <a:ln w="0"/>
                <a:effectLst>
                  <a:outerShdw blurRad="38100" dist="19050" dir="2700000" algn="tl" rotWithShape="0">
                    <a:schemeClr val="dk1">
                      <a:alpha val="40000"/>
                    </a:schemeClr>
                  </a:outerShdw>
                </a:effectLst>
              </a:rPr>
              <a:t>Ideas for Social </a:t>
            </a:r>
            <a:r>
              <a:rPr lang="en-US" altLang="zh-CN" sz="2800" dirty="0" smtClean="0">
                <a:ln w="0"/>
                <a:effectLst>
                  <a:outerShdw blurRad="38100" dist="19050" dir="2700000" algn="tl" rotWithShape="0">
                    <a:schemeClr val="dk1">
                      <a:alpha val="40000"/>
                    </a:schemeClr>
                  </a:outerShdw>
                </a:effectLst>
              </a:rPr>
              <a:t>Improvements</a:t>
            </a:r>
            <a:r>
              <a:rPr lang="en-US" altLang="zh-CN" sz="2800" b="0" cap="none" spc="0" dirty="0" smtClean="0">
                <a:ln w="0"/>
                <a:solidFill>
                  <a:schemeClr val="tx1"/>
                </a:solidFill>
                <a:effectLst>
                  <a:outerShdw blurRad="38100" dist="19050" dir="2700000" algn="tl" rotWithShape="0">
                    <a:schemeClr val="dk1">
                      <a:alpha val="40000"/>
                    </a:schemeClr>
                  </a:outerShdw>
                </a:effectLst>
              </a:rPr>
              <a:t>: Outline</a:t>
            </a:r>
            <a:endParaRPr lang="zh-CN" altLang="en-US" sz="2800" dirty="0"/>
          </a:p>
        </p:txBody>
      </p:sp>
      <p:sp>
        <p:nvSpPr>
          <p:cNvPr id="6" name="TextBox 5"/>
          <p:cNvSpPr txBox="1"/>
          <p:nvPr/>
        </p:nvSpPr>
        <p:spPr>
          <a:xfrm>
            <a:off x="2573267" y="1732690"/>
            <a:ext cx="9985572" cy="2677656"/>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err="1" smtClean="0"/>
              <a:t>Neiwan</a:t>
            </a:r>
            <a:r>
              <a:rPr lang="en-US" altLang="zh-CN" sz="2400" dirty="0" smtClean="0"/>
              <a:t> Trip</a:t>
            </a:r>
          </a:p>
          <a:p>
            <a:endParaRPr lang="en-US" altLang="zh-CN" sz="2400" dirty="0" smtClean="0"/>
          </a:p>
          <a:p>
            <a:pPr marL="800100" lvl="1" indent="-342900">
              <a:buFont typeface="Wingdings" panose="05000000000000000000" pitchFamily="2" charset="2"/>
              <a:buChar char="Ø"/>
            </a:pPr>
            <a:r>
              <a:rPr lang="en-US" altLang="zh-CN" sz="2400" dirty="0" smtClean="0"/>
              <a:t>Translator near the tourist spots</a:t>
            </a:r>
          </a:p>
          <a:p>
            <a:pPr marL="800100" lvl="1" indent="-342900">
              <a:buFont typeface="Wingdings" panose="05000000000000000000" pitchFamily="2" charset="2"/>
              <a:buChar char="Ø"/>
            </a:pPr>
            <a:r>
              <a:rPr lang="en-US" altLang="zh-CN" sz="2400" dirty="0" smtClean="0"/>
              <a:t>Indicators with more picture than words</a:t>
            </a:r>
          </a:p>
          <a:p>
            <a:pPr marL="800100" lvl="1" indent="-342900">
              <a:buFont typeface="Wingdings" panose="05000000000000000000" pitchFamily="2" charset="2"/>
              <a:buChar char="Ø"/>
            </a:pPr>
            <a:r>
              <a:rPr lang="en-US" altLang="zh-CN" sz="2400" dirty="0"/>
              <a:t>Technology facilitating daily tasks without need of communication</a:t>
            </a:r>
          </a:p>
          <a:p>
            <a:pPr marL="800100" lvl="1" indent="-342900">
              <a:buFont typeface="Wingdings" panose="05000000000000000000" pitchFamily="2" charset="2"/>
              <a:buChar char="Ø"/>
            </a:pPr>
            <a:endParaRPr lang="en-US" altLang="zh-CN" sz="2400" dirty="0" smtClean="0"/>
          </a:p>
        </p:txBody>
      </p:sp>
      <p:sp>
        <p:nvSpPr>
          <p:cNvPr id="7" name="TextBox 6"/>
          <p:cNvSpPr txBox="1"/>
          <p:nvPr/>
        </p:nvSpPr>
        <p:spPr>
          <a:xfrm>
            <a:off x="2573267" y="4130476"/>
            <a:ext cx="9985572" cy="2369880"/>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dirty="0" smtClean="0"/>
              <a:t>Watching A Movie</a:t>
            </a:r>
          </a:p>
          <a:p>
            <a:endParaRPr lang="en-US" altLang="zh-CN" sz="2400" dirty="0" smtClean="0"/>
          </a:p>
          <a:p>
            <a:pPr marL="800100" lvl="1" indent="-342900">
              <a:buFont typeface="Wingdings" panose="05000000000000000000" pitchFamily="2" charset="2"/>
              <a:buChar char="Ø"/>
            </a:pPr>
            <a:r>
              <a:rPr lang="en-US" altLang="zh-CN" sz="2400" dirty="0" smtClean="0"/>
              <a:t>Slow motion</a:t>
            </a:r>
          </a:p>
          <a:p>
            <a:pPr marL="800100" lvl="1" indent="-342900">
              <a:buFont typeface="Wingdings" panose="05000000000000000000" pitchFamily="2" charset="2"/>
              <a:buChar char="Ø"/>
            </a:pPr>
            <a:r>
              <a:rPr lang="en-US" altLang="zh-CN" sz="2400" dirty="0" smtClean="0"/>
              <a:t>Special design for those with eye diseases</a:t>
            </a:r>
          </a:p>
          <a:p>
            <a:pPr marL="800100" lvl="1" indent="-342900">
              <a:buFont typeface="Wingdings" panose="05000000000000000000" pitchFamily="2" charset="2"/>
              <a:buChar char="Ø"/>
            </a:pPr>
            <a:r>
              <a:rPr lang="en-US" altLang="zh-CN" sz="2400" dirty="0"/>
              <a:t>Technological features for the Visual Impaired</a:t>
            </a:r>
          </a:p>
          <a:p>
            <a:pPr marL="800100" lvl="1" indent="-342900">
              <a:buFont typeface="Wingdings" panose="05000000000000000000" pitchFamily="2" charset="2"/>
              <a:buChar char="Ø"/>
            </a:pPr>
            <a:endParaRPr lang="en-US" altLang="zh-CN" sz="2400" dirty="0" smtClean="0"/>
          </a:p>
        </p:txBody>
      </p:sp>
    </p:spTree>
    <p:extLst>
      <p:ext uri="{BB962C8B-B14F-4D97-AF65-F5344CB8AC3E}">
        <p14:creationId xmlns:p14="http://schemas.microsoft.com/office/powerpoint/2010/main" val="23782690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108" y="217569"/>
            <a:ext cx="11237168" cy="954107"/>
          </a:xfrm>
          <a:prstGeom prst="rect">
            <a:avLst/>
          </a:prstGeom>
          <a:noFill/>
        </p:spPr>
        <p:txBody>
          <a:bodyPr wrap="square" rtlCol="0">
            <a:spAutoFit/>
          </a:bodyPr>
          <a:lstStyle/>
          <a:p>
            <a:pPr marL="800100" lvl="1" indent="-342900">
              <a:buFont typeface="Wingdings" panose="05000000000000000000" pitchFamily="2" charset="2"/>
              <a:buChar char="Ø"/>
            </a:pPr>
            <a:r>
              <a:rPr lang="en-US" altLang="zh-CN" sz="2800" dirty="0">
                <a:ln w="0"/>
                <a:effectLst>
                  <a:outerShdw blurRad="38100" dist="38100" dir="2700000" algn="tl">
                    <a:srgbClr val="000000">
                      <a:alpha val="43137"/>
                    </a:srgbClr>
                  </a:outerShdw>
                </a:effectLst>
              </a:rPr>
              <a:t>Social Improvements : </a:t>
            </a:r>
            <a:r>
              <a:rPr lang="en-US" altLang="zh-CN" sz="2800" b="0" cap="none" spc="0" dirty="0" err="1" smtClean="0">
                <a:ln w="0"/>
                <a:solidFill>
                  <a:schemeClr val="tx1"/>
                </a:solidFill>
                <a:effectLst>
                  <a:outerShdw blurRad="38100" dist="38100" dir="2700000" algn="tl">
                    <a:srgbClr val="000000">
                      <a:alpha val="43137"/>
                    </a:srgbClr>
                  </a:outerShdw>
                </a:effectLst>
              </a:rPr>
              <a:t>Neiwan</a:t>
            </a:r>
            <a:r>
              <a:rPr lang="en-US" altLang="zh-CN" sz="2800" b="0" cap="none" spc="0" dirty="0" smtClean="0">
                <a:ln w="0"/>
                <a:solidFill>
                  <a:schemeClr val="tx1"/>
                </a:solidFill>
                <a:effectLst>
                  <a:outerShdw blurRad="38100" dist="38100" dir="2700000" algn="tl">
                    <a:srgbClr val="000000">
                      <a:alpha val="43137"/>
                    </a:srgbClr>
                  </a:outerShdw>
                </a:effectLst>
              </a:rPr>
              <a:t> Trip, </a:t>
            </a:r>
          </a:p>
          <a:p>
            <a:pPr lvl="1"/>
            <a:r>
              <a:rPr lang="en-US" altLang="zh-CN" sz="2800" dirty="0" smtClean="0">
                <a:effectLst>
                  <a:outerShdw blurRad="38100" dist="38100" dir="2700000" algn="tl">
                    <a:srgbClr val="000000">
                      <a:alpha val="43137"/>
                    </a:srgbClr>
                  </a:outerShdw>
                </a:effectLst>
              </a:rPr>
              <a:t>Translator </a:t>
            </a:r>
            <a:r>
              <a:rPr lang="en-US" altLang="zh-CN" sz="2800" dirty="0">
                <a:effectLst>
                  <a:outerShdw blurRad="38100" dist="38100" dir="2700000" algn="tl">
                    <a:srgbClr val="000000">
                      <a:alpha val="43137"/>
                    </a:srgbClr>
                  </a:outerShdw>
                </a:effectLst>
              </a:rPr>
              <a:t>near the tourist spots</a:t>
            </a:r>
          </a:p>
        </p:txBody>
      </p:sp>
      <p:sp>
        <p:nvSpPr>
          <p:cNvPr id="8" name="TextBox 7"/>
          <p:cNvSpPr txBox="1"/>
          <p:nvPr/>
        </p:nvSpPr>
        <p:spPr>
          <a:xfrm>
            <a:off x="1456567" y="1421855"/>
            <a:ext cx="5211270" cy="5262979"/>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Since there would be many foreigners from different countries around the world and  they speak their native language, most of the time they couldn’t understand what the local people are trying to say.</a:t>
            </a:r>
          </a:p>
          <a:p>
            <a:pPr marL="342900" indent="-342900">
              <a:buFont typeface="Century Gothic" panose="020B0502020202020204" pitchFamily="34" charset="0"/>
              <a:buChar char="☺"/>
            </a:pPr>
            <a:r>
              <a:rPr lang="en-US" altLang="zh-CN" sz="2400" i="1" dirty="0" smtClean="0"/>
              <a:t>If there is such a translator near those famous sites, it would be more convenient for foreigners , and they could have spend less time explaining their own thoughts.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648450" y="1819376"/>
            <a:ext cx="5181600" cy="3886200"/>
          </a:xfrm>
          <a:prstGeom prst="rect">
            <a:avLst/>
          </a:prstGeom>
        </p:spPr>
      </p:pic>
    </p:spTree>
    <p:extLst>
      <p:ext uri="{BB962C8B-B14F-4D97-AF65-F5344CB8AC3E}">
        <p14:creationId xmlns:p14="http://schemas.microsoft.com/office/powerpoint/2010/main" val="31382104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108" y="217569"/>
            <a:ext cx="11237168" cy="954107"/>
          </a:xfrm>
          <a:prstGeom prst="rect">
            <a:avLst/>
          </a:prstGeom>
          <a:noFill/>
        </p:spPr>
        <p:txBody>
          <a:bodyPr wrap="square" rtlCol="0">
            <a:spAutoFit/>
          </a:bodyPr>
          <a:lstStyle/>
          <a:p>
            <a:pPr marL="800100" lvl="1" indent="-342900">
              <a:buFont typeface="Wingdings" panose="05000000000000000000" pitchFamily="2" charset="2"/>
              <a:buChar char="Ø"/>
            </a:pPr>
            <a:r>
              <a:rPr lang="en-US" altLang="zh-CN" sz="2800" dirty="0">
                <a:ln w="0"/>
                <a:effectLst>
                  <a:outerShdw blurRad="38100" dist="38100" dir="2700000" algn="tl">
                    <a:srgbClr val="000000">
                      <a:alpha val="43137"/>
                    </a:srgbClr>
                  </a:outerShdw>
                </a:effectLst>
              </a:rPr>
              <a:t>Social Improvements : </a:t>
            </a:r>
            <a:r>
              <a:rPr lang="en-US" altLang="zh-CN" sz="2800" b="0" cap="none" spc="0" dirty="0" err="1" smtClean="0">
                <a:ln w="0"/>
                <a:solidFill>
                  <a:schemeClr val="tx1"/>
                </a:solidFill>
                <a:effectLst>
                  <a:outerShdw blurRad="38100" dist="38100" dir="2700000" algn="tl">
                    <a:srgbClr val="000000">
                      <a:alpha val="43137"/>
                    </a:srgbClr>
                  </a:outerShdw>
                </a:effectLst>
              </a:rPr>
              <a:t>Neiwan</a:t>
            </a:r>
            <a:r>
              <a:rPr lang="en-US" altLang="zh-CN" sz="2800" b="0" cap="none" spc="0" dirty="0" smtClean="0">
                <a:ln w="0"/>
                <a:solidFill>
                  <a:schemeClr val="tx1"/>
                </a:solidFill>
                <a:effectLst>
                  <a:outerShdw blurRad="38100" dist="38100" dir="2700000" algn="tl">
                    <a:srgbClr val="000000">
                      <a:alpha val="43137"/>
                    </a:srgbClr>
                  </a:outerShdw>
                </a:effectLst>
              </a:rPr>
              <a:t> Trip, </a:t>
            </a:r>
            <a:endParaRPr lang="en-US" altLang="zh-CN" sz="2800" dirty="0">
              <a:ln w="0"/>
              <a:effectLst>
                <a:outerShdw blurRad="38100" dist="38100" dir="2700000" algn="tl">
                  <a:srgbClr val="000000">
                    <a:alpha val="43137"/>
                  </a:srgbClr>
                </a:outerShdw>
              </a:effectLst>
            </a:endParaRPr>
          </a:p>
          <a:p>
            <a:pPr lvl="1"/>
            <a:r>
              <a:rPr lang="en-US" altLang="zh-CN" sz="2800" dirty="0" smtClean="0">
                <a:effectLst>
                  <a:outerShdw blurRad="38100" dist="38100" dir="2700000" algn="tl">
                    <a:srgbClr val="000000">
                      <a:alpha val="43137"/>
                    </a:srgbClr>
                  </a:outerShdw>
                </a:effectLst>
              </a:rPr>
              <a:t>Indicators </a:t>
            </a:r>
            <a:r>
              <a:rPr lang="en-US" altLang="zh-CN" sz="2800" dirty="0">
                <a:effectLst>
                  <a:outerShdw blurRad="38100" dist="38100" dir="2700000" algn="tl">
                    <a:srgbClr val="000000">
                      <a:alpha val="43137"/>
                    </a:srgbClr>
                  </a:outerShdw>
                </a:effectLst>
              </a:rPr>
              <a:t>with more picture than words</a:t>
            </a:r>
          </a:p>
        </p:txBody>
      </p:sp>
      <p:sp>
        <p:nvSpPr>
          <p:cNvPr id="8" name="TextBox 7"/>
          <p:cNvSpPr txBox="1"/>
          <p:nvPr/>
        </p:nvSpPr>
        <p:spPr>
          <a:xfrm>
            <a:off x="1456567" y="1421855"/>
            <a:ext cx="5211270" cy="4893647"/>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As we were doing the empathy exercises, we found it hard not only to communicate with others, but also to express you own feelings and ideas to others, especially the abstract thoughts.  </a:t>
            </a:r>
          </a:p>
          <a:p>
            <a:pPr marL="342900" indent="-342900">
              <a:buFont typeface="Century Gothic" panose="020B0502020202020204" pitchFamily="34" charset="0"/>
              <a:buChar char="☺"/>
            </a:pPr>
            <a:r>
              <a:rPr lang="en-US" altLang="zh-CN" sz="2400" i="1" dirty="0" smtClean="0"/>
              <a:t>It is easier to use pictures or marks to convey the ideas than to use only words. In addition, we can point to the picture to tell how we feel, but it’s really hard if only by words.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68096" y="2010024"/>
            <a:ext cx="4705350" cy="3529013"/>
          </a:xfrm>
          <a:prstGeom prst="rect">
            <a:avLst/>
          </a:prstGeom>
        </p:spPr>
      </p:pic>
    </p:spTree>
    <p:extLst>
      <p:ext uri="{BB962C8B-B14F-4D97-AF65-F5344CB8AC3E}">
        <p14:creationId xmlns:p14="http://schemas.microsoft.com/office/powerpoint/2010/main" val="26981760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108" y="217569"/>
            <a:ext cx="11237168" cy="1384995"/>
          </a:xfrm>
          <a:prstGeom prst="rect">
            <a:avLst/>
          </a:prstGeom>
          <a:noFill/>
        </p:spPr>
        <p:txBody>
          <a:bodyPr wrap="square" rtlCol="0">
            <a:spAutoFit/>
          </a:bodyPr>
          <a:lstStyle/>
          <a:p>
            <a:pPr marL="800100" lvl="1" indent="-342900">
              <a:buFont typeface="Wingdings" panose="05000000000000000000" pitchFamily="2" charset="2"/>
              <a:buChar char="Ø"/>
            </a:pPr>
            <a:r>
              <a:rPr lang="en-US" altLang="zh-CN" sz="2800" dirty="0">
                <a:ln w="0"/>
                <a:effectLst>
                  <a:outerShdw blurRad="38100" dist="38100" dir="2700000" algn="tl">
                    <a:srgbClr val="000000">
                      <a:alpha val="43137"/>
                    </a:srgbClr>
                  </a:outerShdw>
                </a:effectLst>
              </a:rPr>
              <a:t>Social Improvements : </a:t>
            </a:r>
            <a:r>
              <a:rPr lang="en-US" altLang="zh-CN" sz="2800" dirty="0" err="1" smtClean="0">
                <a:effectLst>
                  <a:outerShdw blurRad="38100" dist="38100" dir="2700000" algn="tl">
                    <a:srgbClr val="000000">
                      <a:alpha val="43137"/>
                    </a:srgbClr>
                  </a:outerShdw>
                </a:effectLst>
              </a:rPr>
              <a:t>Neiwan</a:t>
            </a:r>
            <a:r>
              <a:rPr lang="en-US" altLang="zh-CN" sz="2800" dirty="0" smtClean="0">
                <a:effectLst>
                  <a:outerShdw blurRad="38100" dist="38100" dir="2700000" algn="tl">
                    <a:srgbClr val="000000">
                      <a:alpha val="43137"/>
                    </a:srgbClr>
                  </a:outerShdw>
                </a:effectLst>
              </a:rPr>
              <a:t> Trip</a:t>
            </a:r>
            <a:r>
              <a:rPr lang="en-US" altLang="zh-CN" sz="2800" b="0" cap="none" spc="0" dirty="0" smtClean="0">
                <a:ln w="0"/>
                <a:solidFill>
                  <a:schemeClr val="tx1"/>
                </a:solidFill>
                <a:effectLst>
                  <a:outerShdw blurRad="38100" dist="38100" dir="2700000" algn="tl">
                    <a:srgbClr val="000000">
                      <a:alpha val="43137"/>
                    </a:srgbClr>
                  </a:outerShdw>
                </a:effectLst>
              </a:rPr>
              <a:t>, </a:t>
            </a:r>
            <a:endParaRPr lang="en-US" altLang="zh-CN" sz="2800" dirty="0">
              <a:ln w="0"/>
              <a:effectLst>
                <a:outerShdw blurRad="38100" dist="38100" dir="2700000" algn="tl">
                  <a:srgbClr val="000000">
                    <a:alpha val="43137"/>
                  </a:srgbClr>
                </a:outerShdw>
              </a:effectLst>
            </a:endParaRPr>
          </a:p>
          <a:p>
            <a:pPr lvl="1"/>
            <a:r>
              <a:rPr lang="en-US" altLang="zh-CN" sz="2800" dirty="0" smtClean="0">
                <a:effectLst>
                  <a:outerShdw blurRad="38100" dist="38100" dir="2700000" algn="tl">
                    <a:srgbClr val="000000">
                      <a:alpha val="43137"/>
                    </a:srgbClr>
                  </a:outerShdw>
                </a:effectLst>
              </a:rPr>
              <a:t>Technology facilitating daily tasks without need of communication</a:t>
            </a:r>
            <a:endParaRPr lang="en-US" altLang="zh-CN" sz="2800" dirty="0">
              <a:effectLst>
                <a:outerShdw blurRad="38100" dist="38100" dir="2700000" algn="tl">
                  <a:srgbClr val="000000">
                    <a:alpha val="43137"/>
                  </a:srgbClr>
                </a:outerShdw>
              </a:effectLst>
            </a:endParaRPr>
          </a:p>
        </p:txBody>
      </p:sp>
      <p:sp>
        <p:nvSpPr>
          <p:cNvPr id="8" name="TextBox 7"/>
          <p:cNvSpPr txBox="1"/>
          <p:nvPr/>
        </p:nvSpPr>
        <p:spPr>
          <a:xfrm>
            <a:off x="1266067" y="1602564"/>
            <a:ext cx="5211270" cy="4524315"/>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Technology really is a blessing for people with conditions lite muteness and deafness. I.E.: Cellphones, </a:t>
            </a:r>
            <a:r>
              <a:rPr lang="en-US" altLang="zh-CN" sz="2400" dirty="0" err="1" smtClean="0"/>
              <a:t>EasyCard</a:t>
            </a:r>
            <a:r>
              <a:rPr lang="en-US" altLang="zh-CN" sz="2400" dirty="0" smtClean="0"/>
              <a:t>, access to information through websites,…</a:t>
            </a:r>
          </a:p>
          <a:p>
            <a:pPr marL="342900" indent="-342900">
              <a:buFont typeface="Century Gothic" panose="020B0502020202020204" pitchFamily="34" charset="0"/>
              <a:buChar char="☺"/>
            </a:pPr>
            <a:r>
              <a:rPr lang="en-US" altLang="zh-CN" sz="2400" i="1" dirty="0" smtClean="0"/>
              <a:t>By thinking of their needs while developing this kind of technology, we can better help them lead a more independent life free of limitations for trivial daily events.</a:t>
            </a:r>
          </a:p>
        </p:txBody>
      </p:sp>
      <p:sp>
        <p:nvSpPr>
          <p:cNvPr id="2" name="AutoShape 2" descr="Image result for easycard"/>
          <p:cNvSpPr>
            <a:spLocks noChangeAspect="1" noChangeArrowheads="1"/>
          </p:cNvSpPr>
          <p:nvPr/>
        </p:nvSpPr>
        <p:spPr bwMode="auto">
          <a:xfrm>
            <a:off x="6574941" y="5112454"/>
            <a:ext cx="156572" cy="1565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028" name="Picture 4" descr="http://www.ypdesigngroup.com/images/taipei-easycard-cards%3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941" y="2254955"/>
            <a:ext cx="5010335" cy="321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5164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108" y="217569"/>
            <a:ext cx="11237168" cy="954107"/>
          </a:xfrm>
          <a:prstGeom prst="rect">
            <a:avLst/>
          </a:prstGeom>
          <a:noFill/>
        </p:spPr>
        <p:txBody>
          <a:bodyPr wrap="square" rtlCol="0">
            <a:spAutoFit/>
          </a:bodyPr>
          <a:lstStyle/>
          <a:p>
            <a:pPr marL="800100" lvl="1" indent="-342900">
              <a:buFont typeface="Wingdings" panose="05000000000000000000" pitchFamily="2" charset="2"/>
              <a:buChar char="Ø"/>
            </a:pPr>
            <a:r>
              <a:rPr lang="en-US" altLang="zh-CN" sz="2800" dirty="0">
                <a:ln w="0"/>
                <a:effectLst>
                  <a:outerShdw blurRad="38100" dist="38100" dir="2700000" algn="tl">
                    <a:srgbClr val="000000">
                      <a:alpha val="43137"/>
                    </a:srgbClr>
                  </a:outerShdw>
                </a:effectLst>
              </a:rPr>
              <a:t>Social Improvements : </a:t>
            </a:r>
            <a:r>
              <a:rPr lang="en-US" altLang="zh-CN" sz="2800" dirty="0">
                <a:effectLst>
                  <a:outerShdw blurRad="38100" dist="38100" dir="2700000" algn="tl">
                    <a:srgbClr val="000000">
                      <a:alpha val="43137"/>
                    </a:srgbClr>
                  </a:outerShdw>
                </a:effectLst>
              </a:rPr>
              <a:t>Watching A </a:t>
            </a:r>
            <a:r>
              <a:rPr lang="en-US" altLang="zh-CN" sz="2800" dirty="0" smtClean="0">
                <a:effectLst>
                  <a:outerShdw blurRad="38100" dist="38100" dir="2700000" algn="tl">
                    <a:srgbClr val="000000">
                      <a:alpha val="43137"/>
                    </a:srgbClr>
                  </a:outerShdw>
                </a:effectLst>
              </a:rPr>
              <a:t>Movie</a:t>
            </a:r>
            <a:r>
              <a:rPr lang="en-US" altLang="zh-CN" sz="2800" b="0" cap="none" spc="0" dirty="0" smtClean="0">
                <a:ln w="0"/>
                <a:solidFill>
                  <a:schemeClr val="tx1"/>
                </a:solidFill>
                <a:effectLst>
                  <a:outerShdw blurRad="38100" dist="38100" dir="2700000" algn="tl">
                    <a:srgbClr val="000000">
                      <a:alpha val="43137"/>
                    </a:srgbClr>
                  </a:outerShdw>
                </a:effectLst>
              </a:rPr>
              <a:t>, </a:t>
            </a:r>
            <a:endParaRPr lang="en-US" altLang="zh-CN" sz="2800" dirty="0">
              <a:ln w="0"/>
              <a:effectLst>
                <a:outerShdw blurRad="38100" dist="38100" dir="2700000" algn="tl">
                  <a:srgbClr val="000000">
                    <a:alpha val="43137"/>
                  </a:srgbClr>
                </a:outerShdw>
              </a:effectLst>
            </a:endParaRPr>
          </a:p>
          <a:p>
            <a:pPr lvl="1"/>
            <a:r>
              <a:rPr lang="en-US" altLang="zh-CN" sz="2800" dirty="0">
                <a:effectLst>
                  <a:outerShdw blurRad="38100" dist="38100" dir="2700000" algn="tl">
                    <a:srgbClr val="000000">
                      <a:alpha val="43137"/>
                    </a:srgbClr>
                  </a:outerShdw>
                </a:effectLst>
              </a:rPr>
              <a:t>Slow </a:t>
            </a:r>
            <a:r>
              <a:rPr lang="en-US" altLang="zh-CN" sz="2800" dirty="0" smtClean="0">
                <a:effectLst>
                  <a:outerShdw blurRad="38100" dist="38100" dir="2700000" algn="tl">
                    <a:srgbClr val="000000">
                      <a:alpha val="43137"/>
                    </a:srgbClr>
                  </a:outerShdw>
                </a:effectLst>
              </a:rPr>
              <a:t>motion</a:t>
            </a:r>
            <a:endParaRPr lang="en-US" altLang="zh-CN" sz="2800" dirty="0">
              <a:effectLst>
                <a:outerShdw blurRad="38100" dist="38100" dir="2700000" algn="tl">
                  <a:srgbClr val="000000">
                    <a:alpha val="43137"/>
                  </a:srgbClr>
                </a:outerShdw>
              </a:effectLst>
            </a:endParaRPr>
          </a:p>
        </p:txBody>
      </p:sp>
      <p:sp>
        <p:nvSpPr>
          <p:cNvPr id="8" name="TextBox 7"/>
          <p:cNvSpPr txBox="1"/>
          <p:nvPr/>
        </p:nvSpPr>
        <p:spPr>
          <a:xfrm>
            <a:off x="1456567" y="1421855"/>
            <a:ext cx="5211270" cy="4524315"/>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When we cover our eyes with different colors of </a:t>
            </a:r>
            <a:r>
              <a:rPr lang="en-US" altLang="zh-TW" sz="2400" dirty="0"/>
              <a:t>cellophane </a:t>
            </a:r>
            <a:r>
              <a:rPr lang="en-US" altLang="zh-TW" sz="2400" dirty="0" smtClean="0"/>
              <a:t>and </a:t>
            </a:r>
            <a:r>
              <a:rPr lang="en-US" altLang="zh-TW" sz="2400" dirty="0"/>
              <a:t>transparent</a:t>
            </a:r>
            <a:r>
              <a:rPr lang="en-US" altLang="zh-CN" sz="2400" dirty="0" smtClean="0"/>
              <a:t> paper with some dots on it, after watching the movie for a while, all of us feel a little dizzy and uncomfortable. </a:t>
            </a:r>
          </a:p>
          <a:p>
            <a:pPr marL="342900" indent="-342900">
              <a:buFont typeface="Century Gothic" panose="020B0502020202020204" pitchFamily="34" charset="0"/>
              <a:buChar char="☺"/>
            </a:pPr>
            <a:r>
              <a:rPr lang="en-US" altLang="zh-CN" sz="2400" i="1" dirty="0" smtClean="0"/>
              <a:t>If the movies were displayed in a </a:t>
            </a:r>
            <a:r>
              <a:rPr lang="en-US" altLang="zh-CN" sz="2400" i="1" dirty="0"/>
              <a:t>s</a:t>
            </a:r>
            <a:r>
              <a:rPr lang="en-US" altLang="zh-CN" sz="2400" i="1" dirty="0" smtClean="0"/>
              <a:t>low motion, it may have cause less harm to our eyes, and wouldn’t be so uncomfortable.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545620"/>
            <a:ext cx="3300413" cy="4400550"/>
          </a:xfrm>
          <a:prstGeom prst="rect">
            <a:avLst/>
          </a:prstGeom>
        </p:spPr>
      </p:pic>
    </p:spTree>
    <p:extLst>
      <p:ext uri="{BB962C8B-B14F-4D97-AF65-F5344CB8AC3E}">
        <p14:creationId xmlns:p14="http://schemas.microsoft.com/office/powerpoint/2010/main" val="34819158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108" y="217569"/>
            <a:ext cx="11237168" cy="954107"/>
          </a:xfrm>
          <a:prstGeom prst="rect">
            <a:avLst/>
          </a:prstGeom>
          <a:noFill/>
        </p:spPr>
        <p:txBody>
          <a:bodyPr wrap="square" rtlCol="0">
            <a:spAutoFit/>
          </a:bodyPr>
          <a:lstStyle/>
          <a:p>
            <a:pPr marL="800100" lvl="1" indent="-342900">
              <a:buFont typeface="Wingdings" panose="05000000000000000000" pitchFamily="2" charset="2"/>
              <a:buChar char="Ø"/>
            </a:pPr>
            <a:r>
              <a:rPr lang="en-US" altLang="zh-CN" sz="2800" dirty="0">
                <a:ln w="0"/>
                <a:effectLst>
                  <a:outerShdw blurRad="38100" dist="38100" dir="2700000" algn="tl">
                    <a:srgbClr val="000000">
                      <a:alpha val="43137"/>
                    </a:srgbClr>
                  </a:outerShdw>
                </a:effectLst>
              </a:rPr>
              <a:t>Social Improvements : </a:t>
            </a:r>
            <a:r>
              <a:rPr lang="en-US" altLang="zh-CN" sz="2800" dirty="0">
                <a:effectLst>
                  <a:outerShdw blurRad="38100" dist="38100" dir="2700000" algn="tl">
                    <a:srgbClr val="000000">
                      <a:alpha val="43137"/>
                    </a:srgbClr>
                  </a:outerShdw>
                </a:effectLst>
              </a:rPr>
              <a:t>Watching A </a:t>
            </a:r>
            <a:r>
              <a:rPr lang="en-US" altLang="zh-CN" sz="2800" dirty="0" smtClean="0">
                <a:effectLst>
                  <a:outerShdw blurRad="38100" dist="38100" dir="2700000" algn="tl">
                    <a:srgbClr val="000000">
                      <a:alpha val="43137"/>
                    </a:srgbClr>
                  </a:outerShdw>
                </a:effectLst>
              </a:rPr>
              <a:t>Movie</a:t>
            </a:r>
            <a:r>
              <a:rPr lang="en-US" altLang="zh-CN" sz="2800" b="0" cap="none" spc="0" dirty="0" smtClean="0">
                <a:ln w="0"/>
                <a:solidFill>
                  <a:schemeClr val="tx1"/>
                </a:solidFill>
                <a:effectLst>
                  <a:outerShdw blurRad="38100" dist="38100" dir="2700000" algn="tl">
                    <a:srgbClr val="000000">
                      <a:alpha val="43137"/>
                    </a:srgbClr>
                  </a:outerShdw>
                </a:effectLst>
              </a:rPr>
              <a:t>, </a:t>
            </a:r>
            <a:endParaRPr lang="en-US" altLang="zh-CN" sz="2800" dirty="0">
              <a:ln w="0"/>
              <a:effectLst>
                <a:outerShdw blurRad="38100" dist="38100" dir="2700000" algn="tl">
                  <a:srgbClr val="000000">
                    <a:alpha val="43137"/>
                  </a:srgbClr>
                </a:outerShdw>
              </a:effectLst>
            </a:endParaRPr>
          </a:p>
          <a:p>
            <a:pPr lvl="1"/>
            <a:r>
              <a:rPr lang="en-US" altLang="zh-CN" sz="2800" dirty="0" smtClean="0">
                <a:effectLst>
                  <a:outerShdw blurRad="38100" dist="38100" dir="2700000" algn="tl">
                    <a:srgbClr val="000000">
                      <a:alpha val="43137"/>
                    </a:srgbClr>
                  </a:outerShdw>
                </a:effectLst>
              </a:rPr>
              <a:t>Special </a:t>
            </a:r>
            <a:r>
              <a:rPr lang="en-US" altLang="zh-CN" sz="2800" dirty="0">
                <a:effectLst>
                  <a:outerShdw blurRad="38100" dist="38100" dir="2700000" algn="tl">
                    <a:srgbClr val="000000">
                      <a:alpha val="43137"/>
                    </a:srgbClr>
                  </a:outerShdw>
                </a:effectLst>
              </a:rPr>
              <a:t>design for those with eye diseases</a:t>
            </a:r>
          </a:p>
        </p:txBody>
      </p:sp>
      <p:sp>
        <p:nvSpPr>
          <p:cNvPr id="8" name="TextBox 7"/>
          <p:cNvSpPr txBox="1"/>
          <p:nvPr/>
        </p:nvSpPr>
        <p:spPr>
          <a:xfrm>
            <a:off x="1456567" y="1421855"/>
            <a:ext cx="5211270" cy="5262979"/>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Since most of us choose green cellophane,</a:t>
            </a:r>
            <a:r>
              <a:rPr lang="zh-TW" altLang="en-US" sz="2400" dirty="0" smtClean="0"/>
              <a:t> </a:t>
            </a:r>
            <a:r>
              <a:rPr lang="en-US" altLang="zh-TW" sz="2400" dirty="0" smtClean="0"/>
              <a:t>it turns out that when we take off the special glasses, we will feel that everything looks a little bit red, which is the </a:t>
            </a:r>
            <a:r>
              <a:rPr lang="en-US" altLang="zh-TW" sz="2400" dirty="0"/>
              <a:t>c</a:t>
            </a:r>
            <a:r>
              <a:rPr lang="en-US" altLang="zh-TW" sz="2400" dirty="0" smtClean="0"/>
              <a:t>omplementary color of green.</a:t>
            </a:r>
            <a:r>
              <a:rPr lang="en-US" altLang="zh-CN" sz="2400" dirty="0" smtClean="0"/>
              <a:t>  </a:t>
            </a:r>
          </a:p>
          <a:p>
            <a:pPr marL="342900" indent="-342900">
              <a:buFont typeface="Century Gothic" panose="020B0502020202020204" pitchFamily="34" charset="0"/>
              <a:buChar char="☺"/>
            </a:pPr>
            <a:r>
              <a:rPr lang="en-US" altLang="zh-CN" sz="2400" i="1" dirty="0" smtClean="0"/>
              <a:t>If it is possible to modify the color according to each individual patient with eye diseases, it would be better for them to watch movies, or even cellphones and things with electronic screens.</a:t>
            </a:r>
          </a:p>
        </p:txBody>
      </p:sp>
      <p:pic>
        <p:nvPicPr>
          <p:cNvPr id="4100" name="Picture 4" descr="http://konanmedical.com/wp-content/uploads/2015/07/Poppies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6259" y="1171676"/>
            <a:ext cx="5545020" cy="17400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photos.prnewswire.com/prnvar/20150318/182870"/>
          <p:cNvPicPr>
            <a:picLocks noChangeAspect="1" noChangeArrowheads="1"/>
          </p:cNvPicPr>
          <p:nvPr/>
        </p:nvPicPr>
        <p:blipFill rotWithShape="1">
          <a:blip r:embed="rId3">
            <a:extLst>
              <a:ext uri="{28A0092B-C50C-407E-A947-70E740481C1C}">
                <a14:useLocalDpi xmlns:a14="http://schemas.microsoft.com/office/drawing/2010/main" val="0"/>
              </a:ext>
            </a:extLst>
          </a:blip>
          <a:srcRect l="1453" t="5110" r="4011" b="17157"/>
          <a:stretch/>
        </p:blipFill>
        <p:spPr bwMode="auto">
          <a:xfrm>
            <a:off x="7417847" y="3110081"/>
            <a:ext cx="3601843" cy="18288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446259" y="5137220"/>
            <a:ext cx="5545020" cy="1547613"/>
            <a:chOff x="6667837" y="5407323"/>
            <a:chExt cx="4883781" cy="1277509"/>
          </a:xfrm>
        </p:grpSpPr>
        <p:pic>
          <p:nvPicPr>
            <p:cNvPr id="4098" name="Picture 2" descr="Image result for enchroma"/>
            <p:cNvPicPr>
              <a:picLocks noChangeAspect="1" noChangeArrowheads="1"/>
            </p:cNvPicPr>
            <p:nvPr/>
          </p:nvPicPr>
          <p:blipFill rotWithShape="1">
            <a:blip r:embed="rId4">
              <a:extLst>
                <a:ext uri="{28A0092B-C50C-407E-A947-70E740481C1C}">
                  <a14:useLocalDpi xmlns:a14="http://schemas.microsoft.com/office/drawing/2010/main" val="0"/>
                </a:ext>
              </a:extLst>
            </a:blip>
            <a:srcRect l="24249" t="50635"/>
            <a:stretch/>
          </p:blipFill>
          <p:spPr bwMode="auto">
            <a:xfrm>
              <a:off x="6667837" y="5407325"/>
              <a:ext cx="2460248" cy="12775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enchroma"/>
            <p:cNvPicPr>
              <a:picLocks noChangeAspect="1" noChangeArrowheads="1"/>
            </p:cNvPicPr>
            <p:nvPr/>
          </p:nvPicPr>
          <p:blipFill rotWithShape="1">
            <a:blip r:embed="rId4">
              <a:extLst>
                <a:ext uri="{28A0092B-C50C-407E-A947-70E740481C1C}">
                  <a14:useLocalDpi xmlns:a14="http://schemas.microsoft.com/office/drawing/2010/main" val="0"/>
                </a:ext>
              </a:extLst>
            </a:blip>
            <a:srcRect l="24693" t="219" r="687" b="50416"/>
            <a:stretch/>
          </p:blipFill>
          <p:spPr bwMode="auto">
            <a:xfrm>
              <a:off x="9128085" y="5407323"/>
              <a:ext cx="2423533" cy="12775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80704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108" y="217569"/>
            <a:ext cx="11237168" cy="954107"/>
          </a:xfrm>
          <a:prstGeom prst="rect">
            <a:avLst/>
          </a:prstGeom>
          <a:noFill/>
        </p:spPr>
        <p:txBody>
          <a:bodyPr wrap="square" rtlCol="0">
            <a:spAutoFit/>
          </a:bodyPr>
          <a:lstStyle/>
          <a:p>
            <a:pPr marL="800100" lvl="1" indent="-342900">
              <a:buFont typeface="Wingdings" panose="05000000000000000000" pitchFamily="2" charset="2"/>
              <a:buChar char="Ø"/>
            </a:pPr>
            <a:r>
              <a:rPr lang="en-US" altLang="zh-CN" sz="2800" dirty="0">
                <a:ln w="0"/>
                <a:effectLst>
                  <a:outerShdw blurRad="38100" dist="38100" dir="2700000" algn="tl">
                    <a:srgbClr val="000000">
                      <a:alpha val="43137"/>
                    </a:srgbClr>
                  </a:outerShdw>
                </a:effectLst>
              </a:rPr>
              <a:t>Social Improvements : </a:t>
            </a:r>
            <a:r>
              <a:rPr lang="en-US" altLang="zh-CN" sz="2800" dirty="0">
                <a:effectLst>
                  <a:outerShdw blurRad="38100" dist="38100" dir="2700000" algn="tl">
                    <a:srgbClr val="000000">
                      <a:alpha val="43137"/>
                    </a:srgbClr>
                  </a:outerShdw>
                </a:effectLst>
              </a:rPr>
              <a:t>Watching A </a:t>
            </a:r>
            <a:r>
              <a:rPr lang="en-US" altLang="zh-CN" sz="2800" dirty="0" smtClean="0">
                <a:effectLst>
                  <a:outerShdw blurRad="38100" dist="38100" dir="2700000" algn="tl">
                    <a:srgbClr val="000000">
                      <a:alpha val="43137"/>
                    </a:srgbClr>
                  </a:outerShdw>
                </a:effectLst>
              </a:rPr>
              <a:t>Movie</a:t>
            </a:r>
            <a:r>
              <a:rPr lang="en-US" altLang="zh-CN" sz="2800" b="0" cap="none" spc="0" dirty="0" smtClean="0">
                <a:ln w="0"/>
                <a:solidFill>
                  <a:schemeClr val="tx1"/>
                </a:solidFill>
                <a:effectLst>
                  <a:outerShdw blurRad="38100" dist="38100" dir="2700000" algn="tl">
                    <a:srgbClr val="000000">
                      <a:alpha val="43137"/>
                    </a:srgbClr>
                  </a:outerShdw>
                </a:effectLst>
              </a:rPr>
              <a:t>, </a:t>
            </a:r>
            <a:endParaRPr lang="en-US" altLang="zh-CN" sz="2800" dirty="0">
              <a:ln w="0"/>
              <a:effectLst>
                <a:outerShdw blurRad="38100" dist="38100" dir="2700000" algn="tl">
                  <a:srgbClr val="000000">
                    <a:alpha val="43137"/>
                  </a:srgbClr>
                </a:outerShdw>
              </a:effectLst>
            </a:endParaRPr>
          </a:p>
          <a:p>
            <a:pPr lvl="1"/>
            <a:r>
              <a:rPr lang="en-US" altLang="zh-CN" sz="2800" dirty="0" smtClean="0">
                <a:effectLst>
                  <a:outerShdw blurRad="38100" dist="38100" dir="2700000" algn="tl">
                    <a:srgbClr val="000000">
                      <a:alpha val="43137"/>
                    </a:srgbClr>
                  </a:outerShdw>
                </a:effectLst>
              </a:rPr>
              <a:t>Technological features for the Visual Impaired</a:t>
            </a:r>
            <a:endParaRPr lang="en-US" altLang="zh-CN" sz="2800" dirty="0">
              <a:effectLst>
                <a:outerShdw blurRad="38100" dist="38100" dir="2700000" algn="tl">
                  <a:srgbClr val="000000">
                    <a:alpha val="43137"/>
                  </a:srgbClr>
                </a:outerShdw>
              </a:effectLst>
            </a:endParaRPr>
          </a:p>
        </p:txBody>
      </p:sp>
      <p:sp>
        <p:nvSpPr>
          <p:cNvPr id="8" name="TextBox 7"/>
          <p:cNvSpPr txBox="1"/>
          <p:nvPr/>
        </p:nvSpPr>
        <p:spPr>
          <a:xfrm>
            <a:off x="1456566" y="1421855"/>
            <a:ext cx="6887333" cy="4893647"/>
          </a:xfrm>
          <a:prstGeom prst="rect">
            <a:avLst/>
          </a:prstGeom>
          <a:noFill/>
        </p:spPr>
        <p:txBody>
          <a:bodyPr wrap="square" rtlCol="0">
            <a:spAutoFit/>
          </a:bodyPr>
          <a:lstStyle/>
          <a:p>
            <a:pPr marL="342900" indent="-342900">
              <a:buFont typeface="幼圆" panose="02010509060101010101" pitchFamily="49" charset="-122"/>
              <a:buChar char="★"/>
            </a:pPr>
            <a:r>
              <a:rPr lang="en-US" altLang="zh-CN" sz="2400" dirty="0" smtClean="0"/>
              <a:t>In the case of the glasses with white spots, it would have been easier to read the subtitles if the font had been bigger. It’s easily settable, but there’s no way to change the size of the subtitles. </a:t>
            </a:r>
            <a:r>
              <a:rPr lang="en-US" altLang="zh-CN" sz="2400" dirty="0"/>
              <a:t>Changing the font size is not that hard of a functionality, but </a:t>
            </a:r>
            <a:r>
              <a:rPr lang="en-US" altLang="zh-CN" sz="2400" dirty="0" smtClean="0"/>
              <a:t>the </a:t>
            </a:r>
            <a:r>
              <a:rPr lang="en-US" altLang="zh-CN" sz="2400" dirty="0"/>
              <a:t>ignorance on their condition </a:t>
            </a:r>
            <a:r>
              <a:rPr lang="en-US" altLang="zh-CN" sz="2400" dirty="0" smtClean="0"/>
              <a:t>led </a:t>
            </a:r>
            <a:r>
              <a:rPr lang="en-US" altLang="zh-CN" sz="2400" dirty="0"/>
              <a:t>to the designers of these </a:t>
            </a:r>
            <a:r>
              <a:rPr lang="en-US" altLang="zh-CN" sz="2400" dirty="0" smtClean="0"/>
              <a:t>technologies to omit features of the kind.</a:t>
            </a:r>
          </a:p>
          <a:p>
            <a:pPr marL="342900" indent="-342900">
              <a:buFont typeface="Century Gothic" panose="020B0502020202020204" pitchFamily="34" charset="0"/>
              <a:buChar char="☺"/>
            </a:pPr>
            <a:r>
              <a:rPr lang="en-US" altLang="zh-CN" sz="2400" i="1" dirty="0" smtClean="0"/>
              <a:t>Again, sparing a thought for people with “impairments” while developing these technologies might help them to benefit from modern technology. </a:t>
            </a:r>
          </a:p>
        </p:txBody>
      </p:sp>
      <p:pic>
        <p:nvPicPr>
          <p:cNvPr id="5122" name="Picture 2" descr="Image result for font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899" y="1849377"/>
            <a:ext cx="3653814" cy="3427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5998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40690" y="2748850"/>
            <a:ext cx="6412333"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8800" b="1" cap="none" spc="0" dirty="0" smtClean="0">
                <a:ln/>
                <a:solidFill>
                  <a:schemeClr val="accent3"/>
                </a:solidFill>
                <a:effectLst/>
              </a:rPr>
              <a:t>Thank you !</a:t>
            </a:r>
            <a:endParaRPr lang="en-US" altLang="zh-CN" sz="8800" b="1" cap="none" spc="0" dirty="0">
              <a:ln/>
              <a:solidFill>
                <a:schemeClr val="accent3"/>
              </a:solidFill>
              <a:effectLst/>
            </a:endParaRPr>
          </a:p>
        </p:txBody>
      </p:sp>
    </p:spTree>
    <p:extLst>
      <p:ext uri="{BB962C8B-B14F-4D97-AF65-F5344CB8AC3E}">
        <p14:creationId xmlns:p14="http://schemas.microsoft.com/office/powerpoint/2010/main" val="338977444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1233</TotalTime>
  <Words>4524</Words>
  <Application>Microsoft Office PowerPoint</Application>
  <PresentationFormat>Widescreen</PresentationFormat>
  <Paragraphs>506</Paragraphs>
  <Slides>97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5" baseType="lpstr">
      <vt:lpstr>微軟正黑體</vt:lpstr>
      <vt:lpstr>幼圆</vt:lpstr>
      <vt:lpstr>Arial</vt:lpstr>
      <vt:lpstr>Century Gothic</vt:lpstr>
      <vt:lpstr>Wingdings</vt:lpstr>
      <vt:lpstr>Wingdings 3</vt:lpstr>
      <vt:lpstr>Wisp</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Eitima</dc:creator>
  <cp:lastModifiedBy>Eitima</cp:lastModifiedBy>
  <cp:revision>83</cp:revision>
  <dcterms:created xsi:type="dcterms:W3CDTF">2016-05-21T03:49:30Z</dcterms:created>
  <dcterms:modified xsi:type="dcterms:W3CDTF">2016-05-30T14:11:41Z</dcterms:modified>
</cp:coreProperties>
</file>