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Lst>
  <p:notesMasterIdLst>
    <p:notesMasterId r:id="rId35"/>
  </p:notesMasterIdLst>
  <p:sldIdLst>
    <p:sldId id="256" r:id="rId14"/>
    <p:sldId id="262" r:id="rId15"/>
    <p:sldId id="263" r:id="rId16"/>
    <p:sldId id="267" r:id="rId17"/>
    <p:sldId id="327" r:id="rId18"/>
    <p:sldId id="293" r:id="rId19"/>
    <p:sldId id="310" r:id="rId20"/>
    <p:sldId id="311" r:id="rId21"/>
    <p:sldId id="312" r:id="rId22"/>
    <p:sldId id="328" r:id="rId23"/>
    <p:sldId id="329" r:id="rId24"/>
    <p:sldId id="330" r:id="rId25"/>
    <p:sldId id="317" r:id="rId26"/>
    <p:sldId id="318" r:id="rId27"/>
    <p:sldId id="326" r:id="rId28"/>
    <p:sldId id="319" r:id="rId29"/>
    <p:sldId id="320" r:id="rId30"/>
    <p:sldId id="331" r:id="rId31"/>
    <p:sldId id="325" r:id="rId32"/>
    <p:sldId id="302" r:id="rId33"/>
    <p:sldId id="285" r:id="rId3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B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113" d="100"/>
          <a:sy n="113" d="100"/>
        </p:scale>
        <p:origin x="54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16387"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fld id="{7DDF36F3-A4B3-41EC-81EA-2953FF1688F3}" type="datetimeFigureOut">
              <a:rPr lang="zh-CN" altLang="en-US"/>
              <a:pPr>
                <a:defRPr/>
              </a:pPr>
              <a:t>2016/12/15</a:t>
            </a:fld>
            <a:endParaRPr lang="zh-CN" altLang="en-US"/>
          </a:p>
        </p:txBody>
      </p:sp>
      <p:sp>
        <p:nvSpPr>
          <p:cNvPr id="1434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6389"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6390"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16391"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99226976-EF91-47CD-9677-23498A6D6CA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5AE09AB-4837-43DD-AC01-952FF3F9DF7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12</a:t>
            </a:fld>
            <a:endParaRPr lang="zh-CN" altLang="en-US"/>
          </a:p>
        </p:txBody>
      </p:sp>
    </p:spTree>
    <p:extLst>
      <p:ext uri="{BB962C8B-B14F-4D97-AF65-F5344CB8AC3E}">
        <p14:creationId xmlns:p14="http://schemas.microsoft.com/office/powerpoint/2010/main" val="371029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13</a:t>
            </a:fld>
            <a:endParaRPr lang="zh-CN" altLang="en-US"/>
          </a:p>
        </p:txBody>
      </p:sp>
    </p:spTree>
    <p:extLst>
      <p:ext uri="{BB962C8B-B14F-4D97-AF65-F5344CB8AC3E}">
        <p14:creationId xmlns:p14="http://schemas.microsoft.com/office/powerpoint/2010/main" val="243833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14</a:t>
            </a:fld>
            <a:endParaRPr lang="zh-CN" altLang="en-US"/>
          </a:p>
        </p:txBody>
      </p:sp>
    </p:spTree>
    <p:extLst>
      <p:ext uri="{BB962C8B-B14F-4D97-AF65-F5344CB8AC3E}">
        <p14:creationId xmlns:p14="http://schemas.microsoft.com/office/powerpoint/2010/main" val="130125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15</a:t>
            </a:fld>
            <a:endParaRPr lang="zh-CN" altLang="en-US"/>
          </a:p>
        </p:txBody>
      </p:sp>
    </p:spTree>
    <p:extLst>
      <p:ext uri="{BB962C8B-B14F-4D97-AF65-F5344CB8AC3E}">
        <p14:creationId xmlns:p14="http://schemas.microsoft.com/office/powerpoint/2010/main" val="38855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16</a:t>
            </a:fld>
            <a:endParaRPr lang="zh-CN" altLang="en-US"/>
          </a:p>
        </p:txBody>
      </p:sp>
    </p:spTree>
    <p:extLst>
      <p:ext uri="{BB962C8B-B14F-4D97-AF65-F5344CB8AC3E}">
        <p14:creationId xmlns:p14="http://schemas.microsoft.com/office/powerpoint/2010/main" val="326218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17</a:t>
            </a:fld>
            <a:endParaRPr lang="zh-CN" altLang="en-US"/>
          </a:p>
        </p:txBody>
      </p:sp>
    </p:spTree>
    <p:extLst>
      <p:ext uri="{BB962C8B-B14F-4D97-AF65-F5344CB8AC3E}">
        <p14:creationId xmlns:p14="http://schemas.microsoft.com/office/powerpoint/2010/main" val="237596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18</a:t>
            </a:fld>
            <a:endParaRPr lang="zh-CN" altLang="en-US"/>
          </a:p>
        </p:txBody>
      </p:sp>
    </p:spTree>
    <p:extLst>
      <p:ext uri="{BB962C8B-B14F-4D97-AF65-F5344CB8AC3E}">
        <p14:creationId xmlns:p14="http://schemas.microsoft.com/office/powerpoint/2010/main" val="392769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19</a:t>
            </a:fld>
            <a:endParaRPr lang="zh-CN" altLang="en-US"/>
          </a:p>
        </p:txBody>
      </p:sp>
    </p:spTree>
    <p:extLst>
      <p:ext uri="{BB962C8B-B14F-4D97-AF65-F5344CB8AC3E}">
        <p14:creationId xmlns:p14="http://schemas.microsoft.com/office/powerpoint/2010/main" val="2002284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43012"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D0D4DFF-7467-4A11-9AB6-1A9C01DB4E22}" type="slidenum">
              <a:rPr lang="zh-CN" altLang="en-US" smtClean="0">
                <a:solidFill>
                  <a:srgbClr val="000000"/>
                </a:solidFill>
              </a:rPr>
              <a:pPr/>
              <a:t>20</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226976-EF91-47CD-9677-23498A6D6CAB}" type="slidenum">
              <a:rPr lang="zh-CN" altLang="en-US" smtClean="0"/>
              <a:pPr>
                <a:defRPr/>
              </a:pPr>
              <a:t>2</a:t>
            </a:fld>
            <a:endParaRPr lang="zh-CN" altLang="en-US"/>
          </a:p>
        </p:txBody>
      </p:sp>
    </p:spTree>
    <p:extLst>
      <p:ext uri="{BB962C8B-B14F-4D97-AF65-F5344CB8AC3E}">
        <p14:creationId xmlns:p14="http://schemas.microsoft.com/office/powerpoint/2010/main" val="102034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1946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939B33C-CEBB-4C5C-89AE-563304AA2DCD}"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458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437EC4-6CA3-46D0-8358-4FEDD0A05444}"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458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437EC4-6CA3-46D0-8358-4FEDD0A05444}" type="slidenum">
              <a:rPr lang="zh-CN" altLang="en-US" smtClean="0"/>
              <a:pPr/>
              <a:t>7</a:t>
            </a:fld>
            <a:endParaRPr lang="zh-CN" altLang="en-US"/>
          </a:p>
        </p:txBody>
      </p:sp>
    </p:spTree>
    <p:extLst>
      <p:ext uri="{BB962C8B-B14F-4D97-AF65-F5344CB8AC3E}">
        <p14:creationId xmlns:p14="http://schemas.microsoft.com/office/powerpoint/2010/main" val="14065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458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437EC4-6CA3-46D0-8358-4FEDD0A05444}" type="slidenum">
              <a:rPr lang="zh-CN" altLang="en-US" smtClean="0"/>
              <a:pPr/>
              <a:t>8</a:t>
            </a:fld>
            <a:endParaRPr lang="zh-CN" altLang="en-US"/>
          </a:p>
        </p:txBody>
      </p:sp>
    </p:spTree>
    <p:extLst>
      <p:ext uri="{BB962C8B-B14F-4D97-AF65-F5344CB8AC3E}">
        <p14:creationId xmlns:p14="http://schemas.microsoft.com/office/powerpoint/2010/main" val="381949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458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437EC4-6CA3-46D0-8358-4FEDD0A05444}" type="slidenum">
              <a:rPr lang="zh-CN" altLang="en-US" smtClean="0"/>
              <a:pPr/>
              <a:t>9</a:t>
            </a:fld>
            <a:endParaRPr lang="zh-CN" altLang="en-US"/>
          </a:p>
        </p:txBody>
      </p:sp>
    </p:spTree>
    <p:extLst>
      <p:ext uri="{BB962C8B-B14F-4D97-AF65-F5344CB8AC3E}">
        <p14:creationId xmlns:p14="http://schemas.microsoft.com/office/powerpoint/2010/main" val="48320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458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437EC4-6CA3-46D0-8358-4FEDD0A05444}" type="slidenum">
              <a:rPr lang="zh-CN" altLang="en-US" smtClean="0"/>
              <a:pPr/>
              <a:t>10</a:t>
            </a:fld>
            <a:endParaRPr lang="zh-CN" altLang="en-US"/>
          </a:p>
        </p:txBody>
      </p:sp>
    </p:spTree>
    <p:extLst>
      <p:ext uri="{BB962C8B-B14F-4D97-AF65-F5344CB8AC3E}">
        <p14:creationId xmlns:p14="http://schemas.microsoft.com/office/powerpoint/2010/main" val="233649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26628"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E99D04-7DFA-486A-A36C-AEDB9E6E4AA4}" type="slidenum">
              <a:rPr lang="zh-CN" altLang="en-US" smtClean="0"/>
              <a:pPr/>
              <a:t>11</a:t>
            </a:fld>
            <a:endParaRPr lang="zh-CN" altLang="en-US"/>
          </a:p>
        </p:txBody>
      </p:sp>
    </p:spTree>
    <p:extLst>
      <p:ext uri="{BB962C8B-B14F-4D97-AF65-F5344CB8AC3E}">
        <p14:creationId xmlns:p14="http://schemas.microsoft.com/office/powerpoint/2010/main" val="254121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5B59B5B0-3505-4CFC-8139-84F8E9C2A799}" type="datetimeFigureOut">
              <a:rPr lang="zh-CN" altLang="en-US"/>
              <a:pPr>
                <a:defRPr/>
              </a:pPr>
              <a:t>2016/12/15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05A90F4-92B8-4942-92AA-D91AEFB060C6}" type="slidenum">
              <a:rPr lang="zh-CN" altLang="en-US"/>
              <a:pPr>
                <a:defRPr/>
              </a:pPr>
              <a:t>‹#›</a:t>
            </a:fld>
            <a:endParaRPr lang="zh-CN" altLang="en-US"/>
          </a:p>
        </p:txBody>
      </p:sp>
    </p:spTree>
    <p:extLst>
      <p:ext uri="{BB962C8B-B14F-4D97-AF65-F5344CB8AC3E}">
        <p14:creationId xmlns:p14="http://schemas.microsoft.com/office/powerpoint/2010/main" val="153460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1B54DF40-ED4D-4742-9BC2-0DDC9F8B85AD}" type="datetimeFigureOut">
              <a:rPr lang="zh-CN" altLang="en-US"/>
              <a:pPr>
                <a:defRPr/>
              </a:pPr>
              <a:t>2016/12/15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3EAA505-E5F7-4B5C-BCD7-15C875EC3064}" type="slidenum">
              <a:rPr lang="zh-CN" altLang="en-US"/>
              <a:pPr>
                <a:defRPr/>
              </a:pPr>
              <a:t>‹#›</a:t>
            </a:fld>
            <a:endParaRPr lang="zh-CN" altLang="en-US"/>
          </a:p>
        </p:txBody>
      </p:sp>
    </p:spTree>
    <p:extLst>
      <p:ext uri="{BB962C8B-B14F-4D97-AF65-F5344CB8AC3E}">
        <p14:creationId xmlns:p14="http://schemas.microsoft.com/office/powerpoint/2010/main" val="26855469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6AF3981-C4BC-4C56-93A9-75553A12C83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53354260"/>
      </p:ext>
    </p:extLst>
  </p:cSld>
  <p:clrMapOvr>
    <a:masterClrMapping/>
  </p:clrMapOvr>
  <p:transition spd="slow" advClick="0"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9153B19-3555-4AD2-999A-740FF6C54A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25734791"/>
      </p:ext>
    </p:extLst>
  </p:cSld>
  <p:clrMapOvr>
    <a:masterClrMapping/>
  </p:clrMapOvr>
  <p:transition spd="slow" advClick="0"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4A7FEF-7DFE-4F75-801C-F38D62794B7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97130734"/>
      </p:ext>
    </p:extLst>
  </p:cSld>
  <p:clrMapOvr>
    <a:masterClrMapping/>
  </p:clrMapOvr>
  <p:transition spd="slow" advClick="0"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35579F0-74ED-4A3F-8F34-415C12B3DF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08383784"/>
      </p:ext>
    </p:extLst>
  </p:cSld>
  <p:clrMapOvr>
    <a:masterClrMapping/>
  </p:clrMapOvr>
  <p:transition spd="slow" advClick="0"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D5A402CD-BB64-4CAC-A0C8-59EEC8C7D9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13167660"/>
      </p:ext>
    </p:extLst>
  </p:cSld>
  <p:clrMapOvr>
    <a:masterClrMapping/>
  </p:clrMapOvr>
  <p:transition spd="slow" advClick="0"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81CA501D-8E78-40BB-B3FD-160F69132E3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514008"/>
      </p:ext>
    </p:extLst>
  </p:cSld>
  <p:clrMapOvr>
    <a:masterClrMapping/>
  </p:clrMapOvr>
  <p:transition spd="slow" advClick="0"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1CF54F05-C9CC-44E5-8386-6EACD8BB03B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82084829"/>
      </p:ext>
    </p:extLst>
  </p:cSld>
  <p:clrMapOvr>
    <a:masterClrMapping/>
  </p:clrMapOvr>
  <p:transition spd="slow" advClick="0" advTm="3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80E32B7-8008-4C02-8B3A-0CDE6A40418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7808133"/>
      </p:ext>
    </p:extLst>
  </p:cSld>
  <p:clrMapOvr>
    <a:masterClrMapping/>
  </p:clrMapOvr>
  <p:transition spd="slow" advClick="0" advTm="3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45177F6-1A02-476D-BAD9-5866953C9C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98544417"/>
      </p:ext>
    </p:extLst>
  </p:cSld>
  <p:clrMapOvr>
    <a:masterClrMapping/>
  </p:clrMapOvr>
  <p:transition spd="slow" advClick="0" advTm="3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0DCDA97-2108-46AE-9844-C6A93433B5E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55804942"/>
      </p:ext>
    </p:extLst>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A96E8DC-1ACF-4B83-9906-65B4DB1A2609}" type="datetimeFigureOut">
              <a:rPr lang="zh-CN" altLang="en-US"/>
              <a:pPr>
                <a:defRPr/>
              </a:pPr>
              <a:t>2016/12/15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21FCF00-CB11-49BE-A320-7359C24068D7}" type="slidenum">
              <a:rPr lang="zh-CN" altLang="en-US"/>
              <a:pPr>
                <a:defRPr/>
              </a:pPr>
              <a:t>‹#›</a:t>
            </a:fld>
            <a:endParaRPr lang="zh-CN" altLang="en-US"/>
          </a:p>
        </p:txBody>
      </p:sp>
    </p:spTree>
    <p:extLst>
      <p:ext uri="{BB962C8B-B14F-4D97-AF65-F5344CB8AC3E}">
        <p14:creationId xmlns:p14="http://schemas.microsoft.com/office/powerpoint/2010/main" val="12340848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0D9E7F4-32E0-4D88-B467-90853EFD89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38091069"/>
      </p:ext>
    </p:extLst>
  </p:cSld>
  <p:clrMapOvr>
    <a:masterClrMapping/>
  </p:clrMapOvr>
  <p:transition spd="slow" advClick="0" advTm="30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475089D-2E2D-4CD3-AC65-31D5E991A2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16172716"/>
      </p:ext>
    </p:extLst>
  </p:cSld>
  <p:clrMapOvr>
    <a:masterClrMapping/>
  </p:clrMapOvr>
  <p:transition spd="slow" advClick="0" advTm="3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CCE6B8-CDC8-4455-A0F1-D2809FB997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10698495"/>
      </p:ext>
    </p:extLst>
  </p:cSld>
  <p:clrMapOvr>
    <a:masterClrMapping/>
  </p:clrMapOvr>
  <p:transition spd="slow" advClick="0" advTm="30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0B3D2A-5972-4DDD-A907-D4399FE161C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7018263"/>
      </p:ext>
    </p:extLst>
  </p:cSld>
  <p:clrMapOvr>
    <a:masterClrMapping/>
  </p:clrMapOvr>
  <p:transition spd="slow" advClick="0" advTm="30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536DA7D-94AC-49B6-A3B8-BE92242D3F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83091075"/>
      </p:ext>
    </p:extLst>
  </p:cSld>
  <p:clrMapOvr>
    <a:masterClrMapping/>
  </p:clrMapOvr>
  <p:transition spd="slow" advClick="0" advTm="30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F4354CD9-D384-4647-83BD-B464FB2A46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42382063"/>
      </p:ext>
    </p:extLst>
  </p:cSld>
  <p:clrMapOvr>
    <a:masterClrMapping/>
  </p:clrMapOvr>
  <p:transition spd="slow" advClick="0" advTm="30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35846FA-9849-4A3F-BE2C-3618A7DEB5B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4734358"/>
      </p:ext>
    </p:extLst>
  </p:cSld>
  <p:clrMapOvr>
    <a:masterClrMapping/>
  </p:clrMapOvr>
  <p:transition spd="slow" advClick="0" advTm="30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7ACC367-C24D-4E6E-8338-7B7C1666528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9258469"/>
      </p:ext>
    </p:extLst>
  </p:cSld>
  <p:clrMapOvr>
    <a:masterClrMapping/>
  </p:clrMapOvr>
  <p:transition spd="slow" advClick="0" advTm="30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E900E09-E08D-46B6-9A3A-35B91DF723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0587242"/>
      </p:ext>
    </p:extLst>
  </p:cSld>
  <p:clrMapOvr>
    <a:masterClrMapping/>
  </p:clrMapOvr>
  <p:transition spd="slow" advClick="0" advTm="30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A361CA9-7871-40C7-B3CC-88D210F0C9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20409261"/>
      </p:ext>
    </p:extLst>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5006E9A-F3FF-4A6D-84CF-6258711F96D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99264449"/>
      </p:ext>
    </p:extLst>
  </p:cSld>
  <p:clrMapOvr>
    <a:masterClrMapping/>
  </p:clrMapOvr>
  <p:transition spd="slow" advClick="0" advTm="300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DBA560F-7E46-4C01-AFFC-F07D4E0C6E1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37071178"/>
      </p:ext>
    </p:extLst>
  </p:cSld>
  <p:clrMapOvr>
    <a:masterClrMapping/>
  </p:clrMapOvr>
  <p:transition spd="slow" advClick="0" advTm="30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30111BE-966D-4A94-8A78-539254E0446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49247866"/>
      </p:ext>
    </p:extLst>
  </p:cSld>
  <p:clrMapOvr>
    <a:masterClrMapping/>
  </p:clrMapOvr>
  <p:transition spd="slow" advClick="0" advTm="30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D44915-3E4E-46B9-9D77-26744749760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22559013"/>
      </p:ext>
    </p:extLst>
  </p:cSld>
  <p:clrMapOvr>
    <a:masterClrMapping/>
  </p:clrMapOvr>
  <p:transition spd="slow" advClick="0" advTm="3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EA738C0-B622-40AD-907F-BE7827ADE1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41113740"/>
      </p:ext>
    </p:extLst>
  </p:cSld>
  <p:clrMapOvr>
    <a:masterClrMapping/>
  </p:clrMapOvr>
  <p:transition spd="slow" advClick="0" advTm="30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F831F4D-C40E-4616-9B64-9FBBAEBA70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5062471"/>
      </p:ext>
    </p:extLst>
  </p:cSld>
  <p:clrMapOvr>
    <a:masterClrMapping/>
  </p:clrMapOvr>
  <p:transition spd="slow" advClick="0" advTm="30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2DE5EEF-9C65-4CB7-8703-A4243190BB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53879324"/>
      </p:ext>
    </p:extLst>
  </p:cSld>
  <p:clrMapOvr>
    <a:masterClrMapping/>
  </p:clrMapOvr>
  <p:transition spd="slow" advClick="0" advTm="30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0EFEF5FB-24B4-46D0-A712-5B30CDB621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46669876"/>
      </p:ext>
    </p:extLst>
  </p:cSld>
  <p:clrMapOvr>
    <a:masterClrMapping/>
  </p:clrMapOvr>
  <p:transition spd="slow" advClick="0" advTm="3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B46DD6B1-7FBF-45EF-A15B-5B2401428FE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85863436"/>
      </p:ext>
    </p:extLst>
  </p:cSld>
  <p:clrMapOvr>
    <a:masterClrMapping/>
  </p:clrMapOvr>
  <p:transition spd="slow" advClick="0" advTm="30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122F263-0FFD-4479-B09B-57897323A6B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71239115"/>
      </p:ext>
    </p:extLst>
  </p:cSld>
  <p:clrMapOvr>
    <a:masterClrMapping/>
  </p:clrMapOvr>
  <p:transition spd="slow" advClick="0" advTm="30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62DE353-9E96-4441-9E31-40D6CBC848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91206199"/>
      </p:ext>
    </p:extLst>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3CB8481-E7CB-41D0-AE5F-1D97F17DCD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00545067"/>
      </p:ext>
    </p:extLst>
  </p:cSld>
  <p:clrMapOvr>
    <a:masterClrMapping/>
  </p:clrMapOvr>
  <p:transition spd="slow" advClick="0" advTm="300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F346C34-32DC-47FF-8087-D34EDBE87CD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25657966"/>
      </p:ext>
    </p:extLst>
  </p:cSld>
  <p:clrMapOvr>
    <a:masterClrMapping/>
  </p:clrMapOvr>
  <p:transition spd="slow" advClick="0" advTm="30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A23787-78B8-4617-976B-1D22F80B4DA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10679714"/>
      </p:ext>
    </p:extLst>
  </p:cSld>
  <p:clrMapOvr>
    <a:masterClrMapping/>
  </p:clrMapOvr>
  <p:transition spd="slow" advClick="0" advTm="30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1A0D3D3-1319-48C7-B525-F0227265EE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3227655"/>
      </p:ext>
    </p:extLst>
  </p:cSld>
  <p:clrMapOvr>
    <a:masterClrMapping/>
  </p:clrMapOvr>
  <p:transition spd="slow" advClick="0"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A47A0D-DD2F-4A19-8C4D-B24D356CFC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76040852"/>
      </p:ext>
    </p:extLst>
  </p:cSld>
  <p:clrMapOvr>
    <a:masterClrMapping/>
  </p:clrMapOvr>
  <p:transition spd="slow" advClick="0" advTm="30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CA97BA3-B4F0-4CDF-9545-237E49651D3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6188950"/>
      </p:ext>
    </p:extLst>
  </p:cSld>
  <p:clrMapOvr>
    <a:masterClrMapping/>
  </p:clrMapOvr>
  <p:transition spd="slow" advClick="0"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D23ED0-3C31-4EF0-AA43-04EDEE53675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37859984"/>
      </p:ext>
    </p:extLst>
  </p:cSld>
  <p:clrMapOvr>
    <a:masterClrMapping/>
  </p:clrMapOvr>
  <p:transition spd="slow" advClick="0" advTm="30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4DFD9D6-CC14-4C8A-ADBB-DB2626E299D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92002015"/>
      </p:ext>
    </p:extLst>
  </p:cSld>
  <p:clrMapOvr>
    <a:masterClrMapping/>
  </p:clrMapOvr>
  <p:transition spd="slow" advClick="0" advTm="30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AF8BE009-37D1-46C4-AF3A-88DE23ACA4D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03178452"/>
      </p:ext>
    </p:extLst>
  </p:cSld>
  <p:clrMapOvr>
    <a:masterClrMapping/>
  </p:clrMapOvr>
  <p:transition spd="slow" advClick="0" advTm="30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EA300A03-1DD4-45D8-8963-D6483011A2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53005417"/>
      </p:ext>
    </p:extLst>
  </p:cSld>
  <p:clrMapOvr>
    <a:masterClrMapping/>
  </p:clrMapOvr>
  <p:transition spd="slow" advClick="0" advTm="30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D128B758-EB8A-4A8D-95EC-32B2A86EF0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97063447"/>
      </p:ext>
    </p:extLst>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D88885C-B589-45AA-BE46-E824B04C6A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7386874"/>
      </p:ext>
    </p:extLst>
  </p:cSld>
  <p:clrMapOvr>
    <a:masterClrMapping/>
  </p:clrMapOvr>
  <p:transition spd="slow" advClick="0" advTm="300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57908E2D-9B50-46ED-937C-FD37E4803E3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41623489"/>
      </p:ext>
    </p:extLst>
  </p:cSld>
  <p:clrMapOvr>
    <a:masterClrMapping/>
  </p:clrMapOvr>
  <p:transition spd="slow" advClick="0" advTm="30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D2565FED-A46C-4047-9B38-C9FCC33C90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36591837"/>
      </p:ext>
    </p:extLst>
  </p:cSld>
  <p:clrMapOvr>
    <a:masterClrMapping/>
  </p:clrMapOvr>
  <p:transition spd="slow" advClick="0" advTm="30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CC2BFCA-272C-4628-9EE5-B6F200C5B5D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3145202"/>
      </p:ext>
    </p:extLst>
  </p:cSld>
  <p:clrMapOvr>
    <a:masterClrMapping/>
  </p:clrMapOvr>
  <p:transition spd="slow" advClick="0" advTm="30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56C9664-E0CA-4A99-A0BC-5F82A61DB66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9946781"/>
      </p:ext>
    </p:extLst>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3789654-803E-4957-A215-87232C875E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7232988"/>
      </p:ext>
    </p:extLst>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A2898F9-823E-41DD-8689-1CCD25FEE8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41530266"/>
      </p:ext>
    </p:extLst>
  </p:cSld>
  <p:clrMapOvr>
    <a:masterClrMapping/>
  </p:clrMapOvr>
  <p:transition spd="slow"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5DCC6AC-7F2A-4CC6-81ED-3490ECE244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38013654"/>
      </p:ext>
    </p:extLst>
  </p:cSld>
  <p:clrMapOvr>
    <a:masterClrMapping/>
  </p:clrMapOvr>
  <p:transition spd="slow"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4842A68-B601-4B97-AD01-0DF2E27158A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3293085"/>
      </p:ext>
    </p:extLst>
  </p:cSld>
  <p:clrMapOvr>
    <a:masterClrMapping/>
  </p:clrMapOvr>
  <p:transition spd="slow"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15AA80C-E2C7-415D-8C64-584B49B0A4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90985028"/>
      </p:ext>
    </p:extLst>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E29BD43-129E-48E8-9B77-6497DE1BAEB2}" type="datetimeFigureOut">
              <a:rPr lang="zh-CN" altLang="en-US"/>
              <a:pPr>
                <a:defRPr/>
              </a:pPr>
              <a:t>2016/12/15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8A0E876-8CB6-4496-9DC7-CCAB3C7AC321}" type="slidenum">
              <a:rPr lang="zh-CN" altLang="en-US"/>
              <a:pPr>
                <a:defRPr/>
              </a:pPr>
              <a:t>‹#›</a:t>
            </a:fld>
            <a:endParaRPr lang="zh-CN" altLang="en-US"/>
          </a:p>
        </p:txBody>
      </p:sp>
    </p:spTree>
    <p:extLst>
      <p:ext uri="{BB962C8B-B14F-4D97-AF65-F5344CB8AC3E}">
        <p14:creationId xmlns:p14="http://schemas.microsoft.com/office/powerpoint/2010/main" val="345784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ED445CB-6DB4-44DE-BF5B-794C3BB963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4766328"/>
      </p:ext>
    </p:extLst>
  </p:cSld>
  <p:clrMapOvr>
    <a:masterClrMapping/>
  </p:clrMapOvr>
  <p:transition spd="slow"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5A757CD-4EFC-499B-98AD-32CA9C9BE9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3454579"/>
      </p:ext>
    </p:extLst>
  </p:cSld>
  <p:clrMapOvr>
    <a:masterClrMapping/>
  </p:clrMapOvr>
  <p:transition spd="slow"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40B83E3-9DF5-4B2A-B56D-E3E0B5E23B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58787510"/>
      </p:ext>
    </p:extLst>
  </p:cSld>
  <p:clrMapOvr>
    <a:masterClrMapping/>
  </p:clrMapOvr>
  <p:transition spd="slow"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3B64E53-B532-4EA4-85F9-E48AC44967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65289008"/>
      </p:ext>
    </p:extLst>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D64CBBE-AB6F-42A2-BB75-E4D5353F981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81861940"/>
      </p:ext>
    </p:extLst>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7B40521-4937-4965-A4BE-1FC1ABE0BA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8267214"/>
      </p:ext>
    </p:extLst>
  </p:cSld>
  <p:clrMapOvr>
    <a:masterClrMapping/>
  </p:clrMapOvr>
  <p:transition spd="slow" advClick="0"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BF39991-68EA-4BC1-9033-3EE53279DF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67474039"/>
      </p:ext>
    </p:extLst>
  </p:cSld>
  <p:clrMapOvr>
    <a:masterClrMapping/>
  </p:clrMapOvr>
  <p:transition spd="slow" advClick="0" advTm="3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57EEEEE-FA53-424C-9CD1-2285851C08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38976694"/>
      </p:ext>
    </p:extLst>
  </p:cSld>
  <p:clrMapOvr>
    <a:masterClrMapping/>
  </p:clrMapOvr>
  <p:transition spd="slow" advClick="0"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A642CEC-40BE-4AC2-A9AF-35C0413F03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14583578"/>
      </p:ext>
    </p:extLst>
  </p:cSld>
  <p:clrMapOvr>
    <a:masterClrMapping/>
  </p:clrMapOvr>
  <p:transition spd="slow" advClick="0"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D1226B8-6F0A-46EE-BF75-6F992878E68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76300348"/>
      </p:ext>
    </p:extLst>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311B018-DE91-49D3-BE2B-B12F80505EDF}" type="datetimeFigureOut">
              <a:rPr lang="zh-CN" altLang="en-US"/>
              <a:pPr>
                <a:defRPr/>
              </a:pPr>
              <a:t>2016/12/15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03F4A01-9FCD-47F5-BFAD-6D0A080BAC23}" type="slidenum">
              <a:rPr lang="zh-CN" altLang="en-US"/>
              <a:pPr>
                <a:defRPr/>
              </a:pPr>
              <a:t>‹#›</a:t>
            </a:fld>
            <a:endParaRPr lang="zh-CN" altLang="en-US"/>
          </a:p>
        </p:txBody>
      </p:sp>
    </p:spTree>
    <p:extLst>
      <p:ext uri="{BB962C8B-B14F-4D97-AF65-F5344CB8AC3E}">
        <p14:creationId xmlns:p14="http://schemas.microsoft.com/office/powerpoint/2010/main" val="3023510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422B69E-0ADF-4B5F-A3CE-C808B4FED5D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67962178"/>
      </p:ext>
    </p:extLst>
  </p:cSld>
  <p:clrMapOvr>
    <a:masterClrMapping/>
  </p:clrMapOvr>
  <p:transition spd="slow" advClick="0"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9784AF2-5A86-4967-83C9-4AEEF1C60B7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6870370"/>
      </p:ext>
    </p:extLst>
  </p:cSld>
  <p:clrMapOvr>
    <a:masterClrMapping/>
  </p:clrMapOvr>
  <p:transition spd="slow" advClick="0"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AE191B-0AFB-4866-BF99-8931FF7998C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92324044"/>
      </p:ext>
    </p:extLst>
  </p:cSld>
  <p:clrMapOvr>
    <a:masterClrMapping/>
  </p:clrMapOvr>
  <p:transition spd="slow" advClick="0" advTm="3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5AE432D-616E-4224-B4CE-465BDD9865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70298572"/>
      </p:ext>
    </p:extLst>
  </p:cSld>
  <p:clrMapOvr>
    <a:masterClrMapping/>
  </p:clrMapOvr>
  <p:transition spd="slow" advClick="0"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E8D49D5-663E-4B39-A48C-BD16A70D1E4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6398383"/>
      </p:ext>
    </p:extLst>
  </p:cSld>
  <p:clrMapOvr>
    <a:masterClrMapping/>
  </p:clrMapOvr>
  <p:transition spd="slow" advClick="0" advTm="3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8A874EF-6896-4D28-81CA-0C6B43FF2F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92841759"/>
      </p:ext>
    </p:extLst>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D136A17-C630-47C6-97B2-C2038F50AA0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59066987"/>
      </p:ext>
    </p:extLst>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D1F988B-1D6E-4313-A1EA-C494E84696D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34245779"/>
      </p:ext>
    </p:extLst>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5150CC6-2F6C-4B39-A85A-7D00784373C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24135937"/>
      </p:ext>
    </p:extLst>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BAB488B7-5F1E-4A92-B36B-F9630411EA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60173849"/>
      </p:ext>
    </p:extLst>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61FF70F5-303C-483E-ABBB-6EDA525C9B3F}" type="datetimeFigureOut">
              <a:rPr lang="zh-CN" altLang="en-US"/>
              <a:pPr>
                <a:defRPr/>
              </a:pPr>
              <a:t>2016/12/15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71FB44F-44D8-42C0-B83B-D73D29D3E409}" type="slidenum">
              <a:rPr lang="zh-CN" altLang="en-US"/>
              <a:pPr>
                <a:defRPr/>
              </a:pPr>
              <a:t>‹#›</a:t>
            </a:fld>
            <a:endParaRPr lang="zh-CN" altLang="en-US"/>
          </a:p>
        </p:txBody>
      </p:sp>
    </p:spTree>
    <p:extLst>
      <p:ext uri="{BB962C8B-B14F-4D97-AF65-F5344CB8AC3E}">
        <p14:creationId xmlns:p14="http://schemas.microsoft.com/office/powerpoint/2010/main" val="3346951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9D39646-50D4-4041-8536-455F5AE7C37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85913105"/>
      </p:ext>
    </p:extLst>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17F2AF6-9C02-4A5E-817D-3D3942A382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69132939"/>
      </p:ext>
    </p:extLst>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71BD374-1ADA-4EBA-8726-FFBAB498B28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8853669"/>
      </p:ext>
    </p:extLst>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B944DB4-98FA-40E6-8334-DCA1B5AE57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00269225"/>
      </p:ext>
    </p:extLst>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450FC52-F3A8-4E2D-B307-82DC8C7789C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9493695"/>
      </p:ext>
    </p:extLst>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99BAF84-271D-47C6-908C-D0E3080414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1067231"/>
      </p:ext>
    </p:extLst>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BFE905E-E615-45B0-A536-A23E27890EB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87911197"/>
      </p:ext>
    </p:extLst>
  </p:cSld>
  <p:clrMapOvr>
    <a:masterClrMapping/>
  </p:clrMapOvr>
  <p:transition spd="slow" advClick="0"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471BCA2-6412-49BA-AD9A-59924EE149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62595623"/>
      </p:ext>
    </p:extLst>
  </p:cSld>
  <p:clrMapOvr>
    <a:masterClrMapping/>
  </p:clrMapOvr>
  <p:transition spd="slow" advClick="0"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1510640-45BE-4BD1-AF6F-6158F270BE9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92081083"/>
      </p:ext>
    </p:extLst>
  </p:cSld>
  <p:clrMapOvr>
    <a:masterClrMapping/>
  </p:clrMapOvr>
  <p:transition spd="slow" advClick="0"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221A368F-AB2C-495C-A5FD-7E07462188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74680093"/>
      </p:ext>
    </p:extLst>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AB6B0727-3DB9-4A26-908F-B3824854F9D4}" type="datetimeFigureOut">
              <a:rPr lang="zh-CN" altLang="en-US"/>
              <a:pPr>
                <a:defRPr/>
              </a:pPr>
              <a:t>2016/12/15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9803388E-ABCC-4F06-9E78-AD07F324202C}" type="slidenum">
              <a:rPr lang="zh-CN" altLang="en-US"/>
              <a:pPr>
                <a:defRPr/>
              </a:pPr>
              <a:t>‹#›</a:t>
            </a:fld>
            <a:endParaRPr lang="zh-CN" altLang="en-US"/>
          </a:p>
        </p:txBody>
      </p:sp>
    </p:spTree>
    <p:extLst>
      <p:ext uri="{BB962C8B-B14F-4D97-AF65-F5344CB8AC3E}">
        <p14:creationId xmlns:p14="http://schemas.microsoft.com/office/powerpoint/2010/main" val="3493754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4A5716DB-9E5E-47E8-8D6C-3A293B1004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87266382"/>
      </p:ext>
    </p:extLst>
  </p:cSld>
  <p:clrMapOvr>
    <a:masterClrMapping/>
  </p:clrMapOvr>
  <p:transition spd="slow" advClick="0"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6623DCDD-23DA-492B-B254-3B67B03CEEF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12988536"/>
      </p:ext>
    </p:extLst>
  </p:cSld>
  <p:clrMapOvr>
    <a:masterClrMapping/>
  </p:clrMapOvr>
  <p:transition spd="slow" advClick="0"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03BEE18-2BDE-4AC7-B09F-34B84DECB1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40866613"/>
      </p:ext>
    </p:extLst>
  </p:cSld>
  <p:clrMapOvr>
    <a:masterClrMapping/>
  </p:clrMapOvr>
  <p:transition spd="slow" advClick="0"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964D0BE-919F-46B7-9ED1-9ED3C16124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9230658"/>
      </p:ext>
    </p:extLst>
  </p:cSld>
  <p:clrMapOvr>
    <a:masterClrMapping/>
  </p:clrMapOvr>
  <p:transition spd="slow" advClick="0"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D311EFF-F2D5-4F74-90A0-38D4FEA99C4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6327477"/>
      </p:ext>
    </p:extLst>
  </p:cSld>
  <p:clrMapOvr>
    <a:masterClrMapping/>
  </p:clrMapOvr>
  <p:transition spd="slow" advClick="0"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90FB7CA-5B81-4064-85A0-4694B6DA91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2862060"/>
      </p:ext>
    </p:extLst>
  </p:cSld>
  <p:clrMapOvr>
    <a:masterClrMapping/>
  </p:clrMapOvr>
  <p:transition spd="slow" advClick="0"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0F2BA56-2A8D-4D21-9375-620440302D7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29729758"/>
      </p:ext>
    </p:extLst>
  </p:cSld>
  <p:clrMapOvr>
    <a:masterClrMapping/>
  </p:clrMapOvr>
  <p:transition spd="slow" advClick="0"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6586CDD8-9F95-47ED-BF91-E4EC837E3C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88447704"/>
      </p:ext>
    </p:extLst>
  </p:cSld>
  <p:clrMapOvr>
    <a:masterClrMapping/>
  </p:clrMapOvr>
  <p:transition spd="slow" advClick="0"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A1D8B19A-1A83-45D9-9BBA-3594A5BFE47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83586547"/>
      </p:ext>
    </p:extLst>
  </p:cSld>
  <p:clrMapOvr>
    <a:masterClrMapping/>
  </p:clrMapOvr>
  <p:transition spd="slow" advClick="0" advTm="3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092B9121-D92F-4B76-88CF-007CA35D77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43089532"/>
      </p:ext>
    </p:extLst>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D572D66-E295-46D1-A634-DF84FDDED5CE}" type="datetimeFigureOut">
              <a:rPr lang="zh-CN" altLang="en-US"/>
              <a:pPr>
                <a:defRPr/>
              </a:pPr>
              <a:t>2016/12/15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20A02507-7449-40EB-8D5C-8800CD85CE08}" type="slidenum">
              <a:rPr lang="zh-CN" altLang="en-US"/>
              <a:pPr>
                <a:defRPr/>
              </a:pPr>
              <a:t>‹#›</a:t>
            </a:fld>
            <a:endParaRPr lang="zh-CN" altLang="en-US"/>
          </a:p>
        </p:txBody>
      </p:sp>
    </p:spTree>
    <p:extLst>
      <p:ext uri="{BB962C8B-B14F-4D97-AF65-F5344CB8AC3E}">
        <p14:creationId xmlns:p14="http://schemas.microsoft.com/office/powerpoint/2010/main" val="1016397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BE810951-01FA-46CC-B2D8-F666AA3B59F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03830864"/>
      </p:ext>
    </p:extLst>
  </p:cSld>
  <p:clrMapOvr>
    <a:masterClrMapping/>
  </p:clrMapOvr>
  <p:transition spd="slow" advClick="0" advTm="3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19553AE5-4561-4134-B349-5BB0AA1C9B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28029583"/>
      </p:ext>
    </p:extLst>
  </p:cSld>
  <p:clrMapOvr>
    <a:masterClrMapping/>
  </p:clrMapOvr>
  <p:transition spd="slow" advClick="0" advTm="3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544C33C6-8298-4824-8CC7-DE1A2B13C90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3044311"/>
      </p:ext>
    </p:extLst>
  </p:cSld>
  <p:clrMapOvr>
    <a:masterClrMapping/>
  </p:clrMapOvr>
  <p:transition spd="slow" advClick="0" advTm="3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762E2E0B-720F-4178-852D-6E3EFF749D2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0653632"/>
      </p:ext>
    </p:extLst>
  </p:cSld>
  <p:clrMapOvr>
    <a:masterClrMapping/>
  </p:clrMapOvr>
  <p:transition spd="slow" advClick="0" advTm="3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94E4BCA6-4000-4199-A578-F48886C1BB1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10148561"/>
      </p:ext>
    </p:extLst>
  </p:cSld>
  <p:clrMapOvr>
    <a:masterClrMapping/>
  </p:clrMapOvr>
  <p:transition spd="slow" advClick="0" advTm="3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2B8C80A-0E68-40A2-905B-BBF970D07E2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3809641"/>
      </p:ext>
    </p:extLst>
  </p:cSld>
  <p:clrMapOvr>
    <a:masterClrMapping/>
  </p:clrMapOvr>
  <p:transition spd="slow" advClick="0"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a:ln/>
        </p:spPr>
        <p:txBody>
          <a:bodyPr/>
          <a:lstStyle>
            <a:lvl1pPr>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AAAA256E-03FC-449D-AAE1-F3473601C1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02691232"/>
      </p:ext>
    </p:extLst>
  </p:cSld>
  <p:clrMapOvr>
    <a:masterClrMapping/>
  </p:clrMapOvr>
  <p:transition spd="slow" advClick="0" advTm="3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6459200-FF40-4066-B889-6EB2F828D17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11006417"/>
      </p:ext>
    </p:extLst>
  </p:cSld>
  <p:clrMapOvr>
    <a:masterClrMapping/>
  </p:clrMapOvr>
  <p:transition spd="slow" advClick="0" advTm="3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47A08ED-A584-4577-94DC-9C7BB50F0ED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72649699"/>
      </p:ext>
    </p:extLst>
  </p:cSld>
  <p:clrMapOvr>
    <a:masterClrMapping/>
  </p:clrMapOvr>
  <p:transition spd="slow" advClick="0" advTm="3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C0A558C-7C2B-455E-9C07-CA80D02C0C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6989062"/>
      </p:ext>
    </p:extLst>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D5FF894-04CF-4803-8F08-E12519FA4C2A}" type="datetimeFigureOut">
              <a:rPr lang="zh-CN" altLang="en-US"/>
              <a:pPr>
                <a:defRPr/>
              </a:pPr>
              <a:t>2016/12/15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D30520F-DA1B-4AE3-BB7E-914E4EB99BC5}" type="slidenum">
              <a:rPr lang="zh-CN" altLang="en-US"/>
              <a:pPr>
                <a:defRPr/>
              </a:pPr>
              <a:t>‹#›</a:t>
            </a:fld>
            <a:endParaRPr lang="zh-CN" altLang="en-US"/>
          </a:p>
        </p:txBody>
      </p:sp>
    </p:spTree>
    <p:extLst>
      <p:ext uri="{BB962C8B-B14F-4D97-AF65-F5344CB8AC3E}">
        <p14:creationId xmlns:p14="http://schemas.microsoft.com/office/powerpoint/2010/main" val="59127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3EC1802A-E157-4210-8A2A-6351A439F74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99351628"/>
      </p:ext>
    </p:extLst>
  </p:cSld>
  <p:clrMapOvr>
    <a:masterClrMapping/>
  </p:clrMapOvr>
  <p:transition spd="slow" advClick="0"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B3D48387-C696-4F1C-ACB9-12D95C6E118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57071429"/>
      </p:ext>
    </p:extLst>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7A807F85-512A-4DCA-A583-70926948CD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25941279"/>
      </p:ext>
    </p:extLst>
  </p:cSld>
  <p:clrMapOvr>
    <a:masterClrMapping/>
  </p:clrMapOvr>
  <p:transition spd="slow" advClick="0"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5CB209FC-1B1C-4E34-96DC-1155A37B62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92514683"/>
      </p:ext>
    </p:extLst>
  </p:cSld>
  <p:clrMapOvr>
    <a:masterClrMapping/>
  </p:clrMapOvr>
  <p:transition spd="slow" advClick="0" advTm="3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EFD7FD6-CD19-4DE4-B8F4-262EDAA9B1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2364742"/>
      </p:ext>
    </p:extLst>
  </p:cSld>
  <p:clrMapOvr>
    <a:masterClrMapping/>
  </p:clrMapOvr>
  <p:transition spd="slow" advClick="0" advTm="30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C658214-B543-4D34-99BF-9CFB36A478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67478382"/>
      </p:ext>
    </p:extLst>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E1CB9E0-0E76-4596-9CAD-D874E2A5BB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8747398"/>
      </p:ext>
    </p:extLst>
  </p:cSld>
  <p:clrMapOvr>
    <a:masterClrMapping/>
  </p:clrMapOvr>
  <p:transition spd="slow" advClick="0" advTm="3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03F9CAC-4380-4148-9AFC-D7BC45A9578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4841320"/>
      </p:ext>
    </p:extLst>
  </p:cSld>
  <p:clrMapOvr>
    <a:masterClrMapping/>
  </p:clrMapOvr>
  <p:transition spd="slow" advClick="0" advTm="3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4452F61F-9E64-48D6-BAE3-8F3B6A818B4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12854638"/>
      </p:ext>
    </p:extLst>
  </p:cSld>
  <p:clrMapOvr>
    <a:masterClrMapping/>
  </p:clrMapOvr>
  <p:transition spd="slow" advClick="0" advTm="3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048FA9F-9C82-4600-8506-038C8F0DA8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22338798"/>
      </p:ext>
    </p:extLst>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BB7649D-C1D4-46E4-ABF7-2B4D5163A738}" type="datetimeFigureOut">
              <a:rPr lang="zh-CN" altLang="en-US"/>
              <a:pPr>
                <a:defRPr/>
              </a:pPr>
              <a:t>2016/12/15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0AADF04-DD01-4E83-9019-72149E9376DA}" type="slidenum">
              <a:rPr lang="zh-CN" altLang="en-US"/>
              <a:pPr>
                <a:defRPr/>
              </a:pPr>
              <a:t>‹#›</a:t>
            </a:fld>
            <a:endParaRPr lang="zh-CN" altLang="en-US"/>
          </a:p>
        </p:txBody>
      </p:sp>
    </p:spTree>
    <p:extLst>
      <p:ext uri="{BB962C8B-B14F-4D97-AF65-F5344CB8AC3E}">
        <p14:creationId xmlns:p14="http://schemas.microsoft.com/office/powerpoint/2010/main" val="7556480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6EBCCB5-3854-4260-A204-C5FF87CB7CB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52058011"/>
      </p:ext>
    </p:extLst>
  </p:cSld>
  <p:clrMapOvr>
    <a:masterClrMapping/>
  </p:clrMapOvr>
  <p:transition spd="slow" advClick="0" advTm="3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A72A5A38-E877-45D4-A365-ED5E4D16ED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88254388"/>
      </p:ext>
    </p:extLst>
  </p:cSld>
  <p:clrMapOvr>
    <a:masterClrMapping/>
  </p:clrMapOvr>
  <p:transition spd="slow" advClick="0" advTm="3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81D1458C-046E-4910-A182-40E1CFD656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65957847"/>
      </p:ext>
    </p:extLst>
  </p:cSld>
  <p:clrMapOvr>
    <a:masterClrMapping/>
  </p:clrMapOvr>
  <p:transition spd="slow" advClick="0" advTm="3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286E8A52-F54F-41C6-8803-F8C618F8C4A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24951441"/>
      </p:ext>
    </p:extLst>
  </p:cSld>
  <p:clrMapOvr>
    <a:masterClrMapping/>
  </p:clrMapOvr>
  <p:transition spd="slow" advClick="0" advTm="3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961C3805-FA6A-4921-BE8C-437344F61A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7550556"/>
      </p:ext>
    </p:extLst>
  </p:cSld>
  <p:clrMapOvr>
    <a:masterClrMapping/>
  </p:clrMapOvr>
  <p:transition spd="slow" advClick="0" advTm="3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7863FC4D-CAF4-4E1F-B8C7-125852E4237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48485489"/>
      </p:ext>
    </p:extLst>
  </p:cSld>
  <p:clrMapOvr>
    <a:masterClrMapping/>
  </p:clrMapOvr>
  <p:transition spd="slow" advClick="0" advTm="3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88839E9B-237F-4649-A638-5E1E3781B0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77540010"/>
      </p:ext>
    </p:extLst>
  </p:cSld>
  <p:clrMapOvr>
    <a:masterClrMapping/>
  </p:clrMapOvr>
  <p:transition spd="slow" advClick="0" advTm="3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7CB4EA8-B415-477D-9723-DA963E2522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7688183"/>
      </p:ext>
    </p:extLst>
  </p:cSld>
  <p:clrMapOvr>
    <a:masterClrMapping/>
  </p:clrMapOvr>
  <p:transition spd="slow" advClick="0" advTm="3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1F9FD33-CF8D-439C-87AC-2832ABA1DF0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29180864"/>
      </p:ext>
    </p:extLst>
  </p:cSld>
  <p:clrMapOvr>
    <a:masterClrMapping/>
  </p:clrMapOvr>
  <p:transition spd="slow" advClick="0" advTm="3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F24A141-3F42-47AC-8629-DDFB317A77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00409656"/>
      </p:ext>
    </p:extLst>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E0FA38D-7BFF-4CBA-A31D-26A2902B65EE}" type="datetimeFigureOut">
              <a:rPr lang="zh-CN" altLang="en-US"/>
              <a:pPr>
                <a:defRPr/>
              </a:pPr>
              <a:t>2016/12/15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A3FEE59-D8BA-4B76-A437-4EB80A3C921B}" type="slidenum">
              <a:rPr lang="zh-CN" altLang="en-US"/>
              <a:pPr>
                <a:defRPr/>
              </a:pPr>
              <a:t>‹#›</a:t>
            </a:fld>
            <a:endParaRPr lang="zh-CN" altLang="en-US"/>
          </a:p>
        </p:txBody>
      </p:sp>
    </p:spTree>
    <p:extLst>
      <p:ext uri="{BB962C8B-B14F-4D97-AF65-F5344CB8AC3E}">
        <p14:creationId xmlns:p14="http://schemas.microsoft.com/office/powerpoint/2010/main" val="38896941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7CA3AAC-BC44-46B7-BE67-563F111E2D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12052296"/>
      </p:ext>
    </p:extLst>
  </p:cSld>
  <p:clrMapOvr>
    <a:masterClrMapping/>
  </p:clrMapOvr>
  <p:transition spd="slow" advClick="0"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D35F93B-D982-41B9-90EA-F4740FECF6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25079782"/>
      </p:ext>
    </p:extLst>
  </p:cSld>
  <p:clrMapOvr>
    <a:masterClrMapping/>
  </p:clrMapOvr>
  <p:transition spd="slow" advClick="0"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C14EEDF-6079-4B8D-BB0E-4E1D53C2D82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0461899"/>
      </p:ext>
    </p:extLst>
  </p:cSld>
  <p:clrMapOvr>
    <a:masterClrMapping/>
  </p:clrMapOvr>
  <p:transition spd="slow" advClick="0"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39725D44-1A80-4598-89DD-051AEEA213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60098481"/>
      </p:ext>
    </p:extLst>
  </p:cSld>
  <p:clrMapOvr>
    <a:masterClrMapping/>
  </p:clrMapOvr>
  <p:transition spd="slow" advClick="0"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C2A044C2-7793-41DA-9990-9AA737ADF6E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31099353"/>
      </p:ext>
    </p:extLst>
  </p:cSld>
  <p:clrMapOvr>
    <a:masterClrMapping/>
  </p:clrMapOvr>
  <p:transition spd="slow" advClick="0"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3AD99E02-94BD-48C1-9972-937A16D8B01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0101321"/>
      </p:ext>
    </p:extLst>
  </p:cSld>
  <p:clrMapOvr>
    <a:masterClrMapping/>
  </p:clrMapOvr>
  <p:transition spd="slow" advClick="0"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387A684-A0F8-410D-AD81-7DAB17F3982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31593029"/>
      </p:ext>
    </p:extLst>
  </p:cSld>
  <p:clrMapOvr>
    <a:masterClrMapping/>
  </p:clrMapOvr>
  <p:transition spd="slow" advClick="0"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2E09D26-7F18-4562-BB66-E854C9E2F9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17346873"/>
      </p:ext>
    </p:extLst>
  </p:cSld>
  <p:clrMapOvr>
    <a:masterClrMapping/>
  </p:clrMapOvr>
  <p:transition spd="slow" advClick="0"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24CE6CD-7638-429E-AC7A-F33ACF45FB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75902806"/>
      </p:ext>
    </p:extLst>
  </p:cSld>
  <p:clrMapOvr>
    <a:masterClrMapping/>
  </p:clrMapOvr>
  <p:transition spd="slow" advClick="0"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E02387C-D14A-48D0-B6A3-E7A20AF80E1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07672459"/>
      </p:ext>
    </p:extLst>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AA50D8C-5A20-4D99-96E5-9BA79F3E43CE}" type="datetimeFigureOut">
              <a:rPr lang="zh-CN" altLang="en-US"/>
              <a:pPr>
                <a:defRPr/>
              </a:pPr>
              <a:t>2016/12/15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A01ED522-C155-4DBA-9693-4666D1CB1E1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2292"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AD9729E-FB3A-4339-A4C0-F252E9C993CB}" type="datetime1">
              <a:rPr lang="zh-CN" altLang="en-US"/>
              <a:pPr>
                <a:defRPr/>
              </a:pPr>
              <a:t>2016/12/15</a:t>
            </a:fld>
            <a:endParaRPr lang="zh-CN" altLang="en-US" sz="1800">
              <a:solidFill>
                <a:srgbClr val="000000"/>
              </a:solidFill>
            </a:endParaRPr>
          </a:p>
        </p:txBody>
      </p:sp>
      <p:sp>
        <p:nvSpPr>
          <p:cNvPr id="12293"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2294"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F473B8EE-7372-4B15-8096-3B8C40C91C1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FE47127F-FF98-4147-BDAF-073607188C42}" type="datetime1">
              <a:rPr lang="zh-CN" altLang="en-US"/>
              <a:pPr>
                <a:defRPr/>
              </a:pPr>
              <a:t>2016/12/15</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9ADFC676-6806-4773-9693-E657F7F900B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434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5ED7C93-83C7-422C-B585-FCCEDC5F2EA5}" type="datetime1">
              <a:rPr lang="zh-CN" altLang="en-US"/>
              <a:pPr>
                <a:defRPr/>
              </a:pPr>
              <a:t>2016/12/15</a:t>
            </a:fld>
            <a:endParaRPr lang="zh-CN" altLang="en-US" sz="1800">
              <a:solidFill>
                <a:srgbClr val="000000"/>
              </a:solidFill>
            </a:endParaRPr>
          </a:p>
        </p:txBody>
      </p:sp>
      <p:sp>
        <p:nvSpPr>
          <p:cNvPr id="1434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434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96B0DB0D-5325-4530-B135-C4FB178099C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5364"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F3F5389A-9964-43D3-9720-77F845014FF1}" type="datetime1">
              <a:rPr lang="zh-CN" altLang="en-US"/>
              <a:pPr>
                <a:defRPr/>
              </a:pPr>
              <a:t>2016/12/15</a:t>
            </a:fld>
            <a:endParaRPr lang="zh-CN" altLang="en-US" sz="1800">
              <a:solidFill>
                <a:srgbClr val="000000"/>
              </a:solidFill>
            </a:endParaRPr>
          </a:p>
        </p:txBody>
      </p:sp>
      <p:sp>
        <p:nvSpPr>
          <p:cNvPr id="15365"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1898B071-726E-43C1-AD39-211A1B95E2C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itchFamily="34" charset="0"/>
              </a:defRPr>
            </a:lvl1pPr>
          </a:lstStyle>
          <a:p>
            <a:pPr>
              <a:defRPr/>
            </a:pPr>
            <a:fld id="{71C66BAD-6B38-4F6E-A1BF-8228EC98CF6B}" type="datetime1">
              <a:rPr lang="zh-CN" altLang="en-US"/>
              <a:pPr>
                <a:defRPr/>
              </a:pPr>
              <a:t>2016/12/15</a:t>
            </a:fld>
            <a:endParaRPr lang="zh-CN" altLang="en-US" sz="1800">
              <a:solidFill>
                <a:srgbClr val="000000"/>
              </a:solidFill>
            </a:endParaRPr>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itchFamily="34" charset="0"/>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FDD684FA-31AB-4DD6-8E65-2D20E116312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9982EEA6-3AE3-4742-92FA-AE604701154B}" type="datetime1">
              <a:rPr lang="zh-CN" altLang="en-US"/>
              <a:pPr>
                <a:defRPr/>
              </a:pPr>
              <a:t>2016/12/15</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8951916C-1ED5-4E3F-B0D0-F758AAFB37E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614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5CF82F54-6644-4CEC-B75A-C08CB2FAB857}" type="datetime1">
              <a:rPr lang="zh-CN" altLang="en-US"/>
              <a:pPr>
                <a:defRPr/>
              </a:pPr>
              <a:t>2016/12/15</a:t>
            </a:fld>
            <a:endParaRPr lang="zh-CN" altLang="en-US" sz="1800">
              <a:solidFill>
                <a:srgbClr val="000000"/>
              </a:solidFill>
            </a:endParaRPr>
          </a:p>
        </p:txBody>
      </p:sp>
      <p:sp>
        <p:nvSpPr>
          <p:cNvPr id="6149"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6150"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FD953CCC-B26D-4D44-8233-7DEE8BCEB5C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7172"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5C615B7-950C-499E-AD4C-BB5165EFC662}" type="datetime1">
              <a:rPr lang="zh-CN" altLang="en-US"/>
              <a:pPr>
                <a:defRPr/>
              </a:pPr>
              <a:t>2016/12/15</a:t>
            </a:fld>
            <a:endParaRPr lang="zh-CN" altLang="en-US" sz="1800">
              <a:solidFill>
                <a:srgbClr val="000000"/>
              </a:solidFill>
            </a:endParaRPr>
          </a:p>
        </p:txBody>
      </p:sp>
      <p:sp>
        <p:nvSpPr>
          <p:cNvPr id="7173"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7174"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9A520EFA-C575-47F4-A3CE-93FD7450399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8196"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BF46B4E-B1DE-4467-AEF6-63AB21479EFF}" type="datetime1">
              <a:rPr lang="zh-CN" altLang="en-US"/>
              <a:pPr>
                <a:defRPr/>
              </a:pPr>
              <a:t>2016/12/15</a:t>
            </a:fld>
            <a:endParaRPr lang="zh-CN" altLang="en-US" sz="1800">
              <a:solidFill>
                <a:srgbClr val="000000"/>
              </a:solidFill>
            </a:endParaRPr>
          </a:p>
        </p:txBody>
      </p:sp>
      <p:sp>
        <p:nvSpPr>
          <p:cNvPr id="8197"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8198"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8419C141-B7C4-44FC-A25F-D66F8BDF8F1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922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4825683A-A4A1-4E8C-B512-1786608178E4}" type="datetime1">
              <a:rPr lang="zh-CN" altLang="en-US"/>
              <a:pPr>
                <a:defRPr/>
              </a:pPr>
              <a:t>2016/12/15</a:t>
            </a:fld>
            <a:endParaRPr lang="zh-CN" altLang="en-US" sz="1800">
              <a:solidFill>
                <a:srgbClr val="000000"/>
              </a:solidFill>
            </a:endParaRPr>
          </a:p>
        </p:txBody>
      </p:sp>
      <p:sp>
        <p:nvSpPr>
          <p:cNvPr id="922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922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A56EA9FA-E9CF-49E8-84A6-E9B3B537687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44"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32E7F351-E9AB-4BD7-81C8-0CC6BAC65D98}" type="datetime1">
              <a:rPr lang="zh-CN" altLang="en-US"/>
              <a:pPr>
                <a:defRPr/>
              </a:pPr>
              <a:t>2016/12/15</a:t>
            </a:fld>
            <a:endParaRPr lang="zh-CN" altLang="en-US" sz="1800">
              <a:solidFill>
                <a:srgbClr val="000000"/>
              </a:solidFill>
            </a:endParaRPr>
          </a:p>
        </p:txBody>
      </p:sp>
      <p:sp>
        <p:nvSpPr>
          <p:cNvPr id="10245"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46"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ACDBF5A8-8B8D-4AF0-B38B-B351834E775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9D41C391-21D1-4713-BA8E-9EABD00FD483}" type="datetime1">
              <a:rPr lang="zh-CN" altLang="en-US"/>
              <a:pPr>
                <a:defRPr/>
              </a:pPr>
              <a:t>2016/12/15</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4C45718F-04AC-451C-A245-9923C0F55E1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6.wmf"/><Relationship Id="rId3" Type="http://schemas.openxmlformats.org/officeDocument/2006/relationships/notesSlide" Target="../notesSlides/notesSlide8.xml"/><Relationship Id="rId7" Type="http://schemas.openxmlformats.org/officeDocument/2006/relationships/image" Target="../media/image23.wmf"/><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NUL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9.wmf"/><Relationship Id="rId3" Type="http://schemas.openxmlformats.org/officeDocument/2006/relationships/notesSlide" Target="../notesSlides/notesSlide13.xml"/><Relationship Id="rId7" Type="http://schemas.openxmlformats.org/officeDocument/2006/relationships/image" Target="../media/image36.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7.wmf"/><Relationship Id="rId1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6.png"/><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w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image" Target="../media/image11.wmf"/><Relationship Id="rId5" Type="http://schemas.openxmlformats.org/officeDocument/2006/relationships/image" Target="../media/image9.wmf"/><Relationship Id="rId15" Type="http://schemas.openxmlformats.org/officeDocument/2006/relationships/image" Target="../media/image13.wmf"/><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10.wmf"/><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7.wmf"/><Relationship Id="rId4" Type="http://schemas.openxmlformats.org/officeDocument/2006/relationships/oleObject" Target="../embeddings/oleObject11.bin"/><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20.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5"/>
          <p:cNvPicPr>
            <a:picLocks noChangeAspect="1" noChangeArrowheads="1"/>
          </p:cNvPicPr>
          <p:nvPr/>
        </p:nvPicPr>
        <p:blipFill>
          <a:blip r:embed="rId3">
            <a:extLst>
              <a:ext uri="{28A0092B-C50C-407E-A947-70E740481C1C}">
                <a14:useLocalDpi xmlns:a14="http://schemas.microsoft.com/office/drawing/2010/main" val="0"/>
              </a:ext>
            </a:extLst>
          </a:blip>
          <a:srcRect r="2351" b="235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6"/>
          <p:cNvSpPr>
            <a:spLocks noChangeArrowheads="1"/>
          </p:cNvSpPr>
          <p:nvPr/>
        </p:nvSpPr>
        <p:spPr bwMode="auto">
          <a:xfrm>
            <a:off x="0" y="20637"/>
            <a:ext cx="12192000" cy="5359401"/>
          </a:xfrm>
          <a:prstGeom prst="rect">
            <a:avLst/>
          </a:prstGeom>
          <a:solidFill>
            <a:srgbClr val="3CBBCE">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64" name="矩形 7"/>
          <p:cNvSpPr>
            <a:spLocks noChangeArrowheads="1"/>
          </p:cNvSpPr>
          <p:nvPr/>
        </p:nvSpPr>
        <p:spPr bwMode="auto">
          <a:xfrm>
            <a:off x="0" y="5359400"/>
            <a:ext cx="12192000" cy="149860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365" name="组合 1"/>
          <p:cNvGrpSpPr>
            <a:grpSpLocks/>
          </p:cNvGrpSpPr>
          <p:nvPr/>
        </p:nvGrpSpPr>
        <p:grpSpPr bwMode="auto">
          <a:xfrm>
            <a:off x="3642912" y="-238126"/>
            <a:ext cx="4772025" cy="5287963"/>
            <a:chOff x="0" y="0"/>
            <a:chExt cx="3926934" cy="4352253"/>
          </a:xfrm>
        </p:grpSpPr>
        <p:sp>
          <p:nvSpPr>
            <p:cNvPr id="15376" name="等腰三角形 25"/>
            <p:cNvSpPr>
              <a:spLocks noChangeArrowheads="1"/>
            </p:cNvSpPr>
            <p:nvPr/>
          </p:nvSpPr>
          <p:spPr bwMode="auto">
            <a:xfrm rot="-4373613">
              <a:off x="-268014" y="268014"/>
              <a:ext cx="3886200" cy="3350172"/>
            </a:xfrm>
            <a:prstGeom prst="triangle">
              <a:avLst>
                <a:gd name="adj" fmla="val 50000"/>
              </a:avLst>
            </a:prstGeom>
            <a:noFill/>
            <a:ln w="1905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7" name="等腰三角形 26"/>
            <p:cNvSpPr>
              <a:spLocks noChangeArrowheads="1"/>
            </p:cNvSpPr>
            <p:nvPr/>
          </p:nvSpPr>
          <p:spPr bwMode="auto">
            <a:xfrm rot="-5400000">
              <a:off x="-55590" y="665598"/>
              <a:ext cx="3565365" cy="3073590"/>
            </a:xfrm>
            <a:prstGeom prst="triangle">
              <a:avLst>
                <a:gd name="adj" fmla="val 50000"/>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8" name="椭圆 28"/>
            <p:cNvSpPr>
              <a:spLocks noChangeArrowheads="1"/>
            </p:cNvSpPr>
            <p:nvPr/>
          </p:nvSpPr>
          <p:spPr bwMode="auto">
            <a:xfrm>
              <a:off x="25197" y="1363044"/>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9" name="椭圆 32"/>
            <p:cNvSpPr>
              <a:spLocks noChangeArrowheads="1"/>
            </p:cNvSpPr>
            <p:nvPr/>
          </p:nvSpPr>
          <p:spPr bwMode="auto">
            <a:xfrm>
              <a:off x="2577897" y="4123653"/>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80" name="椭圆 33"/>
            <p:cNvSpPr>
              <a:spLocks noChangeArrowheads="1"/>
            </p:cNvSpPr>
            <p:nvPr/>
          </p:nvSpPr>
          <p:spPr bwMode="auto">
            <a:xfrm>
              <a:off x="3698334" y="500199"/>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5366" name="组合 3"/>
          <p:cNvGrpSpPr>
            <a:grpSpLocks/>
          </p:cNvGrpSpPr>
          <p:nvPr/>
        </p:nvGrpSpPr>
        <p:grpSpPr bwMode="auto">
          <a:xfrm>
            <a:off x="2982513" y="1324361"/>
            <a:ext cx="7447931" cy="2511805"/>
            <a:chOff x="-1573621" y="443030"/>
            <a:chExt cx="7446471" cy="2511787"/>
          </a:xfrm>
        </p:grpSpPr>
        <p:sp>
          <p:nvSpPr>
            <p:cNvPr id="2" name="文本框 27"/>
            <p:cNvSpPr txBox="1">
              <a:spLocks noChangeArrowheads="1"/>
            </p:cNvSpPr>
            <p:nvPr/>
          </p:nvSpPr>
          <p:spPr bwMode="auto">
            <a:xfrm>
              <a:off x="-1573621" y="443030"/>
              <a:ext cx="6091631" cy="193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zh-CN" sz="6000" b="1" dirty="0" err="1">
                  <a:solidFill>
                    <a:schemeClr val="bg1">
                      <a:lumMod val="95000"/>
                    </a:schemeClr>
                  </a:solidFill>
                  <a:latin typeface="Times New Roman" panose="02020603050405020304" pitchFamily="18" charset="0"/>
                  <a:ea typeface="微软雅黑" panose="020B0503020204020204" pitchFamily="34" charset="-122"/>
                  <a:cs typeface="Times New Roman" panose="02020603050405020304" pitchFamily="18" charset="0"/>
                </a:rPr>
                <a:t>Goodgrant</a:t>
              </a:r>
              <a:r>
                <a:rPr lang="zh-CN" altLang="zh-CN" sz="6000" b="1" dirty="0">
                  <a:solidFill>
                    <a:schemeClr val="bg1">
                      <a:lumMod val="95000"/>
                    </a:schemeClr>
                  </a:solidFill>
                  <a:latin typeface="Times New Roman" panose="02020603050405020304" pitchFamily="18" charset="0"/>
                  <a:ea typeface="微软雅黑" panose="020B0503020204020204" pitchFamily="34" charset="-122"/>
                  <a:cs typeface="Times New Roman" panose="02020603050405020304" pitchFamily="18" charset="0"/>
                </a:rPr>
                <a:t>基金</a:t>
              </a:r>
              <a:endParaRPr lang="en-US" altLang="zh-CN" sz="6000" b="1" dirty="0">
                <a:solidFill>
                  <a:schemeClr val="bg1">
                    <a:lumMod val="9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00000"/>
                </a:lnSpc>
                <a:spcBef>
                  <a:spcPct val="0"/>
                </a:spcBef>
                <a:buFont typeface="Arial" panose="020B0604020202020204" pitchFamily="34" charset="0"/>
                <a:buNone/>
                <a:defRPr/>
              </a:pPr>
              <a:r>
                <a:rPr lang="zh-CN" altLang="zh-CN" sz="6000" b="1" dirty="0">
                  <a:solidFill>
                    <a:schemeClr val="bg1">
                      <a:lumMod val="95000"/>
                    </a:schemeClr>
                  </a:solidFill>
                  <a:latin typeface="Times New Roman" panose="02020603050405020304" pitchFamily="18" charset="0"/>
                  <a:ea typeface="微软雅黑" panose="020B0503020204020204" pitchFamily="34" charset="-122"/>
                  <a:cs typeface="Times New Roman" panose="02020603050405020304" pitchFamily="18" charset="0"/>
                </a:rPr>
                <a:t>遇到的挑战</a:t>
              </a:r>
              <a:endParaRPr lang="zh-CN" altLang="en-US" sz="6000" b="1" dirty="0">
                <a:solidFill>
                  <a:schemeClr val="bg1">
                    <a:lumMod val="9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4" name="文本框 34"/>
            <p:cNvSpPr txBox="1">
              <a:spLocks noChangeArrowheads="1"/>
            </p:cNvSpPr>
            <p:nvPr/>
          </p:nvSpPr>
          <p:spPr bwMode="auto">
            <a:xfrm>
              <a:off x="620841" y="2370621"/>
              <a:ext cx="5252009" cy="58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defRPr/>
              </a:pPr>
              <a:r>
                <a:rPr lang="zh-CN" altLang="en-US" sz="3200" b="1" dirty="0">
                  <a:solidFill>
                    <a:schemeClr val="accent3">
                      <a:lumMod val="95000"/>
                    </a:schemeClr>
                  </a:solidFill>
                  <a:latin typeface="Times New Roman" panose="02020603050405020304" pitchFamily="18" charset="0"/>
                  <a:ea typeface="微软雅黑" panose="020B0503020204020204" pitchFamily="34" charset="-122"/>
                  <a:cs typeface="Times New Roman" panose="02020603050405020304" pitchFamily="18" charset="0"/>
                </a:rPr>
                <a:t>运筹学</a:t>
              </a:r>
              <a:r>
                <a:rPr lang="en-US" altLang="zh-CN" sz="3200" b="1" dirty="0">
                  <a:solidFill>
                    <a:schemeClr val="accent3">
                      <a:lumMod val="95000"/>
                    </a:schemeClr>
                  </a:solidFill>
                  <a:latin typeface="Times New Roman" panose="02020603050405020304" pitchFamily="18" charset="0"/>
                  <a:ea typeface="微软雅黑" panose="020B0503020204020204" pitchFamily="34" charset="-122"/>
                  <a:cs typeface="Times New Roman" panose="02020603050405020304" pitchFamily="18" charset="0"/>
                </a:rPr>
                <a:t>PROJECT</a:t>
              </a:r>
              <a:r>
                <a:rPr lang="zh-CN" altLang="en-US" sz="3200" b="1" dirty="0">
                  <a:solidFill>
                    <a:schemeClr val="accent3">
                      <a:lumMod val="95000"/>
                    </a:schemeClr>
                  </a:solidFill>
                  <a:latin typeface="Times New Roman" panose="02020603050405020304" pitchFamily="18" charset="0"/>
                  <a:ea typeface="微软雅黑" panose="020B0503020204020204" pitchFamily="34" charset="-122"/>
                  <a:cs typeface="Times New Roman" panose="02020603050405020304" pitchFamily="18" charset="0"/>
                </a:rPr>
                <a:t>小组汇报</a:t>
              </a:r>
            </a:p>
          </p:txBody>
        </p:sp>
      </p:grpSp>
      <p:sp>
        <p:nvSpPr>
          <p:cNvPr id="15367" name="任意多边形 46"/>
          <p:cNvSpPr>
            <a:spLocks/>
          </p:cNvSpPr>
          <p:nvPr/>
        </p:nvSpPr>
        <p:spPr bwMode="auto">
          <a:xfrm>
            <a:off x="0" y="5734050"/>
            <a:ext cx="1052513" cy="1123950"/>
          </a:xfrm>
          <a:custGeom>
            <a:avLst/>
            <a:gdLst>
              <a:gd name="T0" fmla="*/ 348350 w 1053177"/>
              <a:gd name="T1" fmla="*/ 0 h 1123422"/>
              <a:gd name="T2" fmla="*/ 1048538 w 1053177"/>
              <a:gd name="T3" fmla="*/ 705603 h 1123422"/>
              <a:gd name="T4" fmla="*/ 928957 w 1053177"/>
              <a:gd name="T5" fmla="*/ 1100113 h 1123422"/>
              <a:gd name="T6" fmla="*/ 906842 w 1053177"/>
              <a:gd name="T7" fmla="*/ 1127122 h 1123422"/>
              <a:gd name="T8" fmla="*/ 0 w 1053177"/>
              <a:gd name="T9" fmla="*/ 1127122 h 1123422"/>
              <a:gd name="T10" fmla="*/ 0 w 1053177"/>
              <a:gd name="T11" fmla="*/ 96913 h 1123422"/>
              <a:gd name="T12" fmla="*/ 75804 w 1053177"/>
              <a:gd name="T13" fmla="*/ 55450 h 1123422"/>
              <a:gd name="T14" fmla="*/ 348350 w 1053177"/>
              <a:gd name="T15" fmla="*/ 0 h 1123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3177" h="1123422">
                <a:moveTo>
                  <a:pt x="349891" y="0"/>
                </a:moveTo>
                <a:cubicBezTo>
                  <a:pt x="738305" y="0"/>
                  <a:pt x="1053177" y="314872"/>
                  <a:pt x="1053177" y="703286"/>
                </a:cubicBezTo>
                <a:cubicBezTo>
                  <a:pt x="1053177" y="848942"/>
                  <a:pt x="1008898" y="984255"/>
                  <a:pt x="933067" y="1096500"/>
                </a:cubicBezTo>
                <a:lnTo>
                  <a:pt x="910854" y="1123422"/>
                </a:lnTo>
                <a:lnTo>
                  <a:pt x="0" y="1123422"/>
                </a:lnTo>
                <a:lnTo>
                  <a:pt x="0" y="96596"/>
                </a:lnTo>
                <a:lnTo>
                  <a:pt x="76140" y="55268"/>
                </a:lnTo>
                <a:cubicBezTo>
                  <a:pt x="160280" y="19680"/>
                  <a:pt x="252788" y="0"/>
                  <a:pt x="349891" y="0"/>
                </a:cubicBezTo>
                <a:close/>
              </a:path>
            </a:pathLst>
          </a:cu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68" name="椭圆 37"/>
          <p:cNvSpPr>
            <a:spLocks noChangeArrowheads="1"/>
          </p:cNvSpPr>
          <p:nvPr/>
        </p:nvSpPr>
        <p:spPr bwMode="auto">
          <a:xfrm>
            <a:off x="971550" y="5354638"/>
            <a:ext cx="574675" cy="574675"/>
          </a:xfrm>
          <a:prstGeom prst="ellipse">
            <a:avLst/>
          </a:pr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69" name="椭圆 38"/>
          <p:cNvSpPr>
            <a:spLocks noChangeArrowheads="1"/>
          </p:cNvSpPr>
          <p:nvPr/>
        </p:nvSpPr>
        <p:spPr bwMode="auto">
          <a:xfrm>
            <a:off x="539750" y="4568825"/>
            <a:ext cx="227013" cy="228600"/>
          </a:xfrm>
          <a:prstGeom prst="ellipse">
            <a:avLst/>
          </a:pr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0" name="任意多边形 42"/>
          <p:cNvSpPr>
            <a:spLocks/>
          </p:cNvSpPr>
          <p:nvPr/>
        </p:nvSpPr>
        <p:spPr bwMode="auto">
          <a:xfrm>
            <a:off x="0" y="3692525"/>
            <a:ext cx="409575" cy="1047750"/>
          </a:xfrm>
          <a:custGeom>
            <a:avLst/>
            <a:gdLst>
              <a:gd name="T0" fmla="*/ 0 w 410033"/>
              <a:gd name="T1" fmla="*/ 0 h 1047702"/>
              <a:gd name="T2" fmla="*/ 78455 w 410033"/>
              <a:gd name="T3" fmla="*/ 24552 h 1047702"/>
              <a:gd name="T4" fmla="*/ 406839 w 410033"/>
              <a:gd name="T5" fmla="*/ 524019 h 1047702"/>
              <a:gd name="T6" fmla="*/ 78455 w 410033"/>
              <a:gd name="T7" fmla="*/ 1023486 h 1047702"/>
              <a:gd name="T8" fmla="*/ 0 w 410033"/>
              <a:gd name="T9" fmla="*/ 1048038 h 1047702"/>
              <a:gd name="T10" fmla="*/ 0 w 410033"/>
              <a:gd name="T11" fmla="*/ 0 h 1047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0033" h="1047702">
                <a:moveTo>
                  <a:pt x="0" y="0"/>
                </a:moveTo>
                <a:lnTo>
                  <a:pt x="79071" y="24545"/>
                </a:lnTo>
                <a:cubicBezTo>
                  <a:pt x="273564" y="106809"/>
                  <a:pt x="410033" y="299393"/>
                  <a:pt x="410033" y="523851"/>
                </a:cubicBezTo>
                <a:cubicBezTo>
                  <a:pt x="410033" y="748310"/>
                  <a:pt x="273564" y="940894"/>
                  <a:pt x="79071" y="1023157"/>
                </a:cubicBezTo>
                <a:lnTo>
                  <a:pt x="0" y="1047702"/>
                </a:lnTo>
                <a:lnTo>
                  <a:pt x="0" y="0"/>
                </a:lnTo>
                <a:close/>
              </a:path>
            </a:pathLst>
          </a:cu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1" name="椭圆 40"/>
          <p:cNvSpPr>
            <a:spLocks noChangeArrowheads="1"/>
          </p:cNvSpPr>
          <p:nvPr/>
        </p:nvSpPr>
        <p:spPr bwMode="auto">
          <a:xfrm>
            <a:off x="65088" y="4946650"/>
            <a:ext cx="555625" cy="555625"/>
          </a:xfrm>
          <a:prstGeom prst="ellipse">
            <a:avLst/>
          </a:pr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72" name="文本框 1"/>
          <p:cNvSpPr txBox="1">
            <a:spLocks noChangeArrowheads="1"/>
          </p:cNvSpPr>
          <p:nvPr/>
        </p:nvSpPr>
        <p:spPr bwMode="auto">
          <a:xfrm>
            <a:off x="6375401" y="5746984"/>
            <a:ext cx="5962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小组成员</a:t>
            </a:r>
            <a:r>
              <a:rPr lang="zh-CN" altLang="en-US" sz="1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：黄泽熙、唐佳丞 、刘必辉、张子秋、徐谢宁</a:t>
            </a:r>
          </a:p>
        </p:txBody>
      </p:sp>
      <p:sp>
        <p:nvSpPr>
          <p:cNvPr id="15373" name="文本框 1"/>
          <p:cNvSpPr txBox="1">
            <a:spLocks noChangeArrowheads="1"/>
          </p:cNvSpPr>
          <p:nvPr/>
        </p:nvSpPr>
        <p:spPr bwMode="auto">
          <a:xfrm>
            <a:off x="10811650" y="6128956"/>
            <a:ext cx="1453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2016.12.15</a:t>
            </a:r>
            <a:endParaRPr lang="zh-CN" altLang="en-US" sz="2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5"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6" name="文本框 7"/>
          <p:cNvSpPr txBox="1">
            <a:spLocks noChangeArrowheads="1"/>
          </p:cNvSpPr>
          <p:nvPr/>
        </p:nvSpPr>
        <p:spPr bwMode="auto">
          <a:xfrm>
            <a:off x="609599" y="207963"/>
            <a:ext cx="3234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Step1</a:t>
            </a:r>
            <a:r>
              <a:rPr lang="zh-CN" altLang="en-US" sz="2400" b="1" dirty="0">
                <a:solidFill>
                  <a:srgbClr val="404040"/>
                </a:solidFill>
                <a:latin typeface="微软雅黑" panose="020B0503020204020204" pitchFamily="34" charset="-122"/>
                <a:ea typeface="微软雅黑" panose="020B0503020204020204" pitchFamily="34" charset="-122"/>
              </a:rPr>
              <a:t>：确定学生表现</a:t>
            </a:r>
          </a:p>
        </p:txBody>
      </p:sp>
      <p:sp>
        <p:nvSpPr>
          <p:cNvPr id="23558" name="文本框 2"/>
          <p:cNvSpPr txBox="1">
            <a:spLocks noChangeArrowheads="1"/>
          </p:cNvSpPr>
          <p:nvPr/>
        </p:nvSpPr>
        <p:spPr bwMode="auto">
          <a:xfrm>
            <a:off x="3303588" y="1681163"/>
            <a:ext cx="3894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p>
        </p:txBody>
      </p:sp>
      <p:sp>
        <p:nvSpPr>
          <p:cNvPr id="8"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9" name="Object 8"/>
          <p:cNvGraphicFramePr>
            <a:graphicFrameLocks noChangeAspect="1"/>
          </p:cNvGraphicFramePr>
          <p:nvPr>
            <p:extLst/>
          </p:nvPr>
        </p:nvGraphicFramePr>
        <p:xfrm>
          <a:off x="1090017" y="1131590"/>
          <a:ext cx="1617662" cy="520700"/>
        </p:xfrm>
        <a:graphic>
          <a:graphicData uri="http://schemas.openxmlformats.org/presentationml/2006/ole">
            <mc:AlternateContent xmlns:mc="http://schemas.openxmlformats.org/markup-compatibility/2006">
              <mc:Choice xmlns:v="urn:schemas-microsoft-com:vml" Requires="v">
                <p:oleObj spid="_x0000_s360540" name="Equation" r:id="rId4" imgW="711000" imgH="228600" progId="Equation.DSMT4">
                  <p:embed/>
                </p:oleObj>
              </mc:Choice>
              <mc:Fallback>
                <p:oleObj name="Equation" r:id="rId4" imgW="711000" imgH="228600" progId="Equation.DSMT4">
                  <p:embed/>
                  <p:pic>
                    <p:nvPicPr>
                      <p:cNvPr id="9" name="Object 8"/>
                      <p:cNvPicPr/>
                      <p:nvPr/>
                    </p:nvPicPr>
                    <p:blipFill>
                      <a:blip r:embed="rId5"/>
                      <a:stretch>
                        <a:fillRect/>
                      </a:stretch>
                    </p:blipFill>
                    <p:spPr>
                      <a:xfrm>
                        <a:off x="1090017" y="1131590"/>
                        <a:ext cx="1617662" cy="52070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1061442" y="2115046"/>
          <a:ext cx="1674812" cy="520700"/>
        </p:xfrm>
        <a:graphic>
          <a:graphicData uri="http://schemas.openxmlformats.org/presentationml/2006/ole">
            <mc:AlternateContent xmlns:mc="http://schemas.openxmlformats.org/markup-compatibility/2006">
              <mc:Choice xmlns:v="urn:schemas-microsoft-com:vml" Requires="v">
                <p:oleObj spid="_x0000_s360541" name="Equation" r:id="rId6" imgW="736560" imgH="228600" progId="Equation.DSMT4">
                  <p:embed/>
                </p:oleObj>
              </mc:Choice>
              <mc:Fallback>
                <p:oleObj name="Equation" r:id="rId6" imgW="736560" imgH="228600" progId="Equation.DSMT4">
                  <p:embed/>
                  <p:pic>
                    <p:nvPicPr>
                      <p:cNvPr id="10" name="Object 9"/>
                      <p:cNvPicPr/>
                      <p:nvPr/>
                    </p:nvPicPr>
                    <p:blipFill>
                      <a:blip r:embed="rId7"/>
                      <a:stretch>
                        <a:fillRect/>
                      </a:stretch>
                    </p:blipFill>
                    <p:spPr>
                      <a:xfrm>
                        <a:off x="1061442" y="2115046"/>
                        <a:ext cx="1674812" cy="52070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061442" y="3098502"/>
          <a:ext cx="1674812" cy="520700"/>
        </p:xfrm>
        <a:graphic>
          <a:graphicData uri="http://schemas.openxmlformats.org/presentationml/2006/ole">
            <mc:AlternateContent xmlns:mc="http://schemas.openxmlformats.org/markup-compatibility/2006">
              <mc:Choice xmlns:v="urn:schemas-microsoft-com:vml" Requires="v">
                <p:oleObj spid="_x0000_s360542" name="Equation" r:id="rId8" imgW="736560" imgH="228600" progId="Equation.DSMT4">
                  <p:embed/>
                </p:oleObj>
              </mc:Choice>
              <mc:Fallback>
                <p:oleObj name="Equation" r:id="rId8" imgW="736560" imgH="228600" progId="Equation.DSMT4">
                  <p:embed/>
                  <p:pic>
                    <p:nvPicPr>
                      <p:cNvPr id="11" name="Object 10"/>
                      <p:cNvPicPr/>
                      <p:nvPr/>
                    </p:nvPicPr>
                    <p:blipFill>
                      <a:blip r:embed="rId9"/>
                      <a:stretch>
                        <a:fillRect/>
                      </a:stretch>
                    </p:blipFill>
                    <p:spPr>
                      <a:xfrm>
                        <a:off x="1061442" y="3098502"/>
                        <a:ext cx="1674812" cy="52070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1061442" y="4081959"/>
          <a:ext cx="1674813" cy="520700"/>
        </p:xfrm>
        <a:graphic>
          <a:graphicData uri="http://schemas.openxmlformats.org/presentationml/2006/ole">
            <mc:AlternateContent xmlns:mc="http://schemas.openxmlformats.org/markup-compatibility/2006">
              <mc:Choice xmlns:v="urn:schemas-microsoft-com:vml" Requires="v">
                <p:oleObj spid="_x0000_s360543" name="Equation" r:id="rId10" imgW="736560" imgH="228600" progId="Equation.DSMT4">
                  <p:embed/>
                </p:oleObj>
              </mc:Choice>
              <mc:Fallback>
                <p:oleObj name="Equation" r:id="rId10" imgW="736560" imgH="228600" progId="Equation.DSMT4">
                  <p:embed/>
                  <p:pic>
                    <p:nvPicPr>
                      <p:cNvPr id="12" name="Object 11"/>
                      <p:cNvPicPr/>
                      <p:nvPr/>
                    </p:nvPicPr>
                    <p:blipFill>
                      <a:blip r:embed="rId11"/>
                      <a:stretch>
                        <a:fillRect/>
                      </a:stretch>
                    </p:blipFill>
                    <p:spPr>
                      <a:xfrm>
                        <a:off x="1061442" y="4081959"/>
                        <a:ext cx="1674813" cy="52070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982067" y="5247977"/>
          <a:ext cx="1833562" cy="800100"/>
        </p:xfrm>
        <a:graphic>
          <a:graphicData uri="http://schemas.openxmlformats.org/presentationml/2006/ole">
            <mc:AlternateContent xmlns:mc="http://schemas.openxmlformats.org/markup-compatibility/2006">
              <mc:Choice xmlns:v="urn:schemas-microsoft-com:vml" Requires="v">
                <p:oleObj spid="_x0000_s360544" name="Equation" r:id="rId12" imgW="787320" imgH="342720" progId="Equation.DSMT4">
                  <p:embed/>
                </p:oleObj>
              </mc:Choice>
              <mc:Fallback>
                <p:oleObj name="Equation" r:id="rId12" imgW="787320" imgH="342720" progId="Equation.DSMT4">
                  <p:embed/>
                  <p:pic>
                    <p:nvPicPr>
                      <p:cNvPr id="15" name="Object 14"/>
                      <p:cNvPicPr/>
                      <p:nvPr/>
                    </p:nvPicPr>
                    <p:blipFill>
                      <a:blip r:embed="rId13"/>
                      <a:stretch>
                        <a:fillRect/>
                      </a:stretch>
                    </p:blipFill>
                    <p:spPr>
                      <a:xfrm>
                        <a:off x="982067" y="5247977"/>
                        <a:ext cx="1833562" cy="800100"/>
                      </a:xfrm>
                      <a:prstGeom prst="rect">
                        <a:avLst/>
                      </a:prstGeom>
                    </p:spPr>
                  </p:pic>
                </p:oleObj>
              </mc:Fallback>
            </mc:AlternateContent>
          </a:graphicData>
        </a:graphic>
      </p:graphicFrame>
      <p:graphicFrame>
        <p:nvGraphicFramePr>
          <p:cNvPr id="16" name="表格 1"/>
          <p:cNvGraphicFramePr>
            <a:graphicFrameLocks noGrp="1"/>
          </p:cNvGraphicFramePr>
          <p:nvPr>
            <p:extLst>
              <p:ext uri="{D42A27DB-BD31-4B8C-83A1-F6EECF244321}">
                <p14:modId xmlns:p14="http://schemas.microsoft.com/office/powerpoint/2010/main" val="1548975248"/>
              </p:ext>
            </p:extLst>
          </p:nvPr>
        </p:nvGraphicFramePr>
        <p:xfrm>
          <a:off x="4101039" y="595378"/>
          <a:ext cx="6082178" cy="6054660"/>
        </p:xfrm>
        <a:graphic>
          <a:graphicData uri="http://schemas.openxmlformats.org/drawingml/2006/table">
            <a:tbl>
              <a:tblPr firstRow="1" bandRow="1">
                <a:tableStyleId>{3B4B98B0-60AC-42C2-AFA5-B58CD77FA1E5}</a:tableStyleId>
              </a:tblPr>
              <a:tblGrid>
                <a:gridCol w="3041089">
                  <a:extLst>
                    <a:ext uri="{9D8B030D-6E8A-4147-A177-3AD203B41FA5}">
                      <a16:colId xmlns:a16="http://schemas.microsoft.com/office/drawing/2014/main" val="2291380790"/>
                    </a:ext>
                  </a:extLst>
                </a:gridCol>
                <a:gridCol w="3041089">
                  <a:extLst>
                    <a:ext uri="{9D8B030D-6E8A-4147-A177-3AD203B41FA5}">
                      <a16:colId xmlns:a16="http://schemas.microsoft.com/office/drawing/2014/main" val="807477361"/>
                    </a:ext>
                  </a:extLst>
                </a:gridCol>
              </a:tblGrid>
              <a:tr h="365760">
                <a:tc>
                  <a:txBody>
                    <a:bodyPr/>
                    <a:lstStyle/>
                    <a:p>
                      <a:pPr algn="ctr"/>
                      <a:r>
                        <a:rPr lang="en-US" altLang="zh-CN" dirty="0">
                          <a:latin typeface="Times New Roman" panose="02020603050405020304" pitchFamily="18" charset="0"/>
                          <a:cs typeface="Times New Roman" panose="02020603050405020304" pitchFamily="18" charset="0"/>
                        </a:rPr>
                        <a:t>Name Of</a:t>
                      </a:r>
                      <a:r>
                        <a:rPr lang="en-US" altLang="zh-CN" baseline="0" dirty="0">
                          <a:latin typeface="Times New Roman" panose="02020603050405020304" pitchFamily="18" charset="0"/>
                          <a:cs typeface="Times New Roman" panose="02020603050405020304" pitchFamily="18" charset="0"/>
                        </a:rPr>
                        <a:t> University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Performance</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81742246"/>
                  </a:ext>
                </a:extLst>
              </a:tr>
              <a:tr h="365760">
                <a:tc>
                  <a:txBody>
                    <a:bodyPr/>
                    <a:lstStyle/>
                    <a:p>
                      <a:pPr algn="ctr"/>
                      <a:r>
                        <a:rPr lang="en-US" altLang="zh-CN" dirty="0">
                          <a:latin typeface="Times New Roman" panose="02020603050405020304" pitchFamily="18" charset="0"/>
                          <a:cs typeface="Times New Roman" panose="02020603050405020304" pitchFamily="18" charset="0"/>
                        </a:rPr>
                        <a:t>MCPHS</a:t>
                      </a:r>
                      <a:r>
                        <a:rPr lang="en-US" altLang="zh-CN" baseline="0" dirty="0">
                          <a:latin typeface="Times New Roman" panose="02020603050405020304" pitchFamily="18" charset="0"/>
                          <a:cs typeface="Times New Roman" panose="02020603050405020304" pitchFamily="18" charset="0"/>
                        </a:rPr>
                        <a:t> University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0.90178847</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91550361"/>
                  </a:ext>
                </a:extLst>
              </a:tr>
              <a:tr h="914400">
                <a:tc>
                  <a:txBody>
                    <a:bodyPr/>
                    <a:lstStyle/>
                    <a:p>
                      <a:pPr algn="ctr"/>
                      <a:r>
                        <a:rPr lang="en-US" altLang="zh-CN" dirty="0">
                          <a:latin typeface="Times New Roman" panose="02020603050405020304" pitchFamily="18" charset="0"/>
                          <a:cs typeface="Times New Roman" panose="02020603050405020304" pitchFamily="18" charset="0"/>
                        </a:rPr>
                        <a:t>Massachusetts Institute</a:t>
                      </a:r>
                      <a:r>
                        <a:rPr lang="en-US" altLang="zh-CN" baseline="0" dirty="0">
                          <a:latin typeface="Times New Roman" panose="02020603050405020304" pitchFamily="18" charset="0"/>
                          <a:cs typeface="Times New Roman" panose="02020603050405020304" pitchFamily="18" charset="0"/>
                        </a:rPr>
                        <a:t> of Technology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0.88729161</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13946675"/>
                  </a:ext>
                </a:extLst>
              </a:tr>
              <a:tr h="914400">
                <a:tc>
                  <a:txBody>
                    <a:bodyPr/>
                    <a:lstStyle/>
                    <a:p>
                      <a:pPr algn="ctr"/>
                      <a:r>
                        <a:rPr lang="en-US" altLang="zh-CN" dirty="0">
                          <a:latin typeface="Times New Roman" panose="02020603050405020304" pitchFamily="18" charset="0"/>
                          <a:cs typeface="Times New Roman" panose="02020603050405020304" pitchFamily="18" charset="0"/>
                        </a:rPr>
                        <a:t>Albany</a:t>
                      </a:r>
                      <a:r>
                        <a:rPr lang="en-US" altLang="zh-CN" baseline="0" dirty="0">
                          <a:latin typeface="Times New Roman" panose="02020603050405020304" pitchFamily="18" charset="0"/>
                          <a:cs typeface="Times New Roman" panose="02020603050405020304" pitchFamily="18" charset="0"/>
                        </a:rPr>
                        <a:t> College of Pharmacy and Health Sciences</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0.88644991</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04950550"/>
                  </a:ext>
                </a:extLst>
              </a:tr>
              <a:tr h="365760">
                <a:tc>
                  <a:txBody>
                    <a:bodyPr/>
                    <a:lstStyle/>
                    <a:p>
                      <a:pPr algn="ctr"/>
                      <a:r>
                        <a:rPr lang="en-US" altLang="zh-CN" dirty="0">
                          <a:latin typeface="Times New Roman" panose="02020603050405020304" pitchFamily="18" charset="0"/>
                          <a:cs typeface="Times New Roman" panose="02020603050405020304" pitchFamily="18" charset="0"/>
                        </a:rPr>
                        <a:t>Babson</a:t>
                      </a:r>
                      <a:r>
                        <a:rPr lang="en-US" altLang="zh-CN" baseline="0" dirty="0">
                          <a:latin typeface="Times New Roman" panose="02020603050405020304" pitchFamily="18" charset="0"/>
                          <a:cs typeface="Times New Roman" panose="02020603050405020304" pitchFamily="18" charset="0"/>
                        </a:rPr>
                        <a:t> College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0.87841702</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06328577"/>
                  </a:ext>
                </a:extLst>
              </a:tr>
              <a:tr h="640080">
                <a:tc>
                  <a:txBody>
                    <a:bodyPr/>
                    <a:lstStyle/>
                    <a:p>
                      <a:pPr algn="ctr"/>
                      <a:r>
                        <a:rPr lang="en-US" altLang="zh-CN" dirty="0">
                          <a:latin typeface="Times New Roman" panose="02020603050405020304" pitchFamily="18" charset="0"/>
                          <a:cs typeface="Times New Roman" panose="02020603050405020304" pitchFamily="18" charset="0"/>
                        </a:rPr>
                        <a:t>Georgetown University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0.87576612</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49138390"/>
                  </a:ext>
                </a:extLst>
              </a:tr>
              <a:tr h="640080">
                <a:tc>
                  <a:txBody>
                    <a:bodyPr/>
                    <a:lstStyle/>
                    <a:p>
                      <a:pPr algn="ctr"/>
                      <a:r>
                        <a:rPr lang="en-US" altLang="zh-CN" dirty="0">
                          <a:latin typeface="Times New Roman" panose="02020603050405020304" pitchFamily="18" charset="0"/>
                          <a:cs typeface="Times New Roman" panose="02020603050405020304" pitchFamily="18" charset="0"/>
                        </a:rPr>
                        <a:t>St Louis College of Pharmacy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0.87260234</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42017340"/>
                  </a:ext>
                </a:extLst>
              </a:tr>
              <a:tr h="640080">
                <a:tc>
                  <a:txBody>
                    <a:bodyPr/>
                    <a:lstStyle/>
                    <a:p>
                      <a:pPr algn="ctr"/>
                      <a:r>
                        <a:rPr lang="en-US" altLang="zh-CN" dirty="0">
                          <a:latin typeface="Times New Roman" panose="02020603050405020304" pitchFamily="18" charset="0"/>
                          <a:cs typeface="Times New Roman" panose="02020603050405020304" pitchFamily="18" charset="0"/>
                        </a:rPr>
                        <a:t>University of Pennsylvania</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0.87188395</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55080503"/>
                  </a:ext>
                </a:extLst>
              </a:tr>
              <a:tr h="365760">
                <a:tc>
                  <a:txBody>
                    <a:bodyPr/>
                    <a:lstStyle/>
                    <a:p>
                      <a:pPr algn="ctr"/>
                      <a:r>
                        <a:rPr lang="en-US" altLang="zh-CN" dirty="0">
                          <a:latin typeface="Times New Roman" panose="02020603050405020304" pitchFamily="18" charset="0"/>
                          <a:cs typeface="Times New Roman" panose="02020603050405020304" pitchFamily="18" charset="0"/>
                        </a:rPr>
                        <a:t>Stanford University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0.87134559</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22010892"/>
                  </a:ext>
                </a:extLst>
              </a:tr>
              <a:tr h="476820">
                <a:tc>
                  <a:txBody>
                    <a:bodyPr/>
                    <a:lstStyle/>
                    <a:p>
                      <a:pPr algn="ctr"/>
                      <a:r>
                        <a:rPr lang="en-US" altLang="zh-CN" dirty="0">
                          <a:latin typeface="Times New Roman" panose="02020603050405020304" pitchFamily="18" charset="0"/>
                          <a:cs typeface="Times New Roman" panose="02020603050405020304" pitchFamily="18" charset="0"/>
                        </a:rPr>
                        <a:t>Harvard University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0.86186770</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84589444"/>
                  </a:ext>
                </a:extLst>
              </a:tr>
              <a:tr h="365760">
                <a:tc>
                  <a:txBody>
                    <a:bodyPr/>
                    <a:lstStyle/>
                    <a:p>
                      <a:pPr algn="ctr"/>
                      <a:r>
                        <a:rPr lang="en-US" altLang="zh-CN" dirty="0">
                          <a:latin typeface="Times New Roman" panose="02020603050405020304" pitchFamily="18" charset="0"/>
                          <a:cs typeface="Times New Roman" panose="02020603050405020304" pitchFamily="18" charset="0"/>
                        </a:rPr>
                        <a:t>Duke</a:t>
                      </a:r>
                      <a:r>
                        <a:rPr lang="en-US" altLang="zh-CN" baseline="0" dirty="0">
                          <a:latin typeface="Times New Roman" panose="02020603050405020304" pitchFamily="18" charset="0"/>
                          <a:cs typeface="Times New Roman" panose="02020603050405020304" pitchFamily="18" charset="0"/>
                        </a:rPr>
                        <a:t> University</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0.86153742</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78796752"/>
                  </a:ext>
                </a:extLst>
              </a:tr>
            </a:tbl>
          </a:graphicData>
        </a:graphic>
      </p:graphicFrame>
    </p:spTree>
    <p:extLst>
      <p:ext uri="{BB962C8B-B14F-4D97-AF65-F5344CB8AC3E}">
        <p14:creationId xmlns:p14="http://schemas.microsoft.com/office/powerpoint/2010/main" val="12864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367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rgbClr val="404040"/>
                </a:solidFill>
                <a:latin typeface="微软雅黑" panose="020B0503020204020204" pitchFamily="34" charset="-122"/>
                <a:ea typeface="微软雅黑" panose="020B0503020204020204" pitchFamily="34" charset="-122"/>
              </a:rPr>
              <a:t>Step2</a:t>
            </a:r>
            <a:r>
              <a:rPr lang="zh-CN" altLang="en-US" sz="2400" b="1" dirty="0">
                <a:solidFill>
                  <a:srgbClr val="404040"/>
                </a:solidFill>
                <a:latin typeface="微软雅黑" panose="020B0503020204020204" pitchFamily="34" charset="-122"/>
                <a:ea typeface="微软雅黑" panose="020B0503020204020204" pitchFamily="34" charset="-122"/>
              </a:rPr>
              <a:t>：确定学生表现与资助的趋势</a:t>
            </a:r>
          </a:p>
        </p:txBody>
      </p:sp>
      <p:sp>
        <p:nvSpPr>
          <p:cNvPr id="9" name="文本框 1"/>
          <p:cNvSpPr txBox="1">
            <a:spLocks noChangeArrowheads="1"/>
          </p:cNvSpPr>
          <p:nvPr/>
        </p:nvSpPr>
        <p:spPr bwMode="auto">
          <a:xfrm>
            <a:off x="933713" y="916081"/>
            <a:ext cx="10708159"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对于不同学校，学生表现与资助的趋势是相同的。根据所有学校的学生表现与资助的关系，可以拟合得到这一趋势，从而在之后确定我们的投入会给学生表现带来的变化</a:t>
            </a:r>
            <a:r>
              <a:rPr lang="en-US" altLang="zh-CN" sz="2000" dirty="0">
                <a:ea typeface="等线" panose="02010600030101010101" pitchFamily="2" charset="-122"/>
                <a:cs typeface="Times New Roman" panose="02020603050405020304" pitchFamily="18" charset="0"/>
              </a:rPr>
              <a:t>.</a:t>
            </a:r>
            <a:endParaRPr lang="zh-CN" altLang="zh-CN" sz="2000" dirty="0">
              <a:ea typeface="等线" panose="02010600030101010101" pitchFamily="2" charset="-122"/>
              <a:cs typeface="Times New Roman" panose="02020603050405020304" pitchFamily="18" charset="0"/>
            </a:endParaRP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9196"/>
            <a:ext cx="4298068" cy="32235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175" y="2239196"/>
            <a:ext cx="4298068" cy="32235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3776" y="2239196"/>
            <a:ext cx="4298068" cy="3223551"/>
          </a:xfrm>
          <a:prstGeom prst="rect">
            <a:avLst/>
          </a:prstGeom>
        </p:spPr>
      </p:pic>
    </p:spTree>
    <p:extLst>
      <p:ext uri="{BB962C8B-B14F-4D97-AF65-F5344CB8AC3E}">
        <p14:creationId xmlns:p14="http://schemas.microsoft.com/office/powerpoint/2010/main" val="272571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367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rgbClr val="404040"/>
                </a:solidFill>
                <a:latin typeface="微软雅黑" panose="020B0503020204020204" pitchFamily="34" charset="-122"/>
                <a:ea typeface="微软雅黑" panose="020B0503020204020204" pitchFamily="34" charset="-122"/>
              </a:rPr>
              <a:t>Step2</a:t>
            </a:r>
            <a:r>
              <a:rPr lang="zh-CN" altLang="en-US" sz="2400" b="1" dirty="0">
                <a:solidFill>
                  <a:srgbClr val="404040"/>
                </a:solidFill>
                <a:latin typeface="微软雅黑" panose="020B0503020204020204" pitchFamily="34" charset="-122"/>
                <a:ea typeface="微软雅黑" panose="020B0503020204020204" pitchFamily="34" charset="-122"/>
              </a:rPr>
              <a:t>：确定学生表现与资助的趋势</a:t>
            </a: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8" name="对象 4"/>
          <p:cNvGraphicFramePr>
            <a:graphicFrameLocks noChangeAspect="1"/>
          </p:cNvGraphicFramePr>
          <p:nvPr>
            <p:extLst/>
          </p:nvPr>
        </p:nvGraphicFramePr>
        <p:xfrm>
          <a:off x="7231063" y="3036888"/>
          <a:ext cx="1238250" cy="2552700"/>
        </p:xfrm>
        <a:graphic>
          <a:graphicData uri="http://schemas.openxmlformats.org/presentationml/2006/ole">
            <mc:AlternateContent xmlns:mc="http://schemas.openxmlformats.org/markup-compatibility/2006">
              <mc:Choice xmlns:v="urn:schemas-microsoft-com:vml" Requires="v">
                <p:oleObj spid="_x0000_s362517" name="Equation" r:id="rId4" imgW="787320" imgH="1625400" progId="Equation.DSMT4">
                  <p:embed/>
                </p:oleObj>
              </mc:Choice>
              <mc:Fallback>
                <p:oleObj name="Equation" r:id="rId4" imgW="787320" imgH="1625400" progId="Equation.DSMT4">
                  <p:embed/>
                  <p:pic>
                    <p:nvPicPr>
                      <p:cNvPr id="18" name="对象 4"/>
                      <p:cNvPicPr/>
                      <p:nvPr/>
                    </p:nvPicPr>
                    <p:blipFill>
                      <a:blip r:embed="rId5"/>
                      <a:stretch>
                        <a:fillRect/>
                      </a:stretch>
                    </p:blipFill>
                    <p:spPr>
                      <a:xfrm>
                        <a:off x="7231063" y="3036888"/>
                        <a:ext cx="1238250" cy="25527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9" name="Rectangle 18"/>
              <p:cNvSpPr/>
              <p:nvPr/>
            </p:nvSpPr>
            <p:spPr>
              <a:xfrm>
                <a:off x="8930605" y="3746870"/>
                <a:ext cx="2259080" cy="871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𝑃</m:t>
                          </m:r>
                        </m:e>
                      </m:acc>
                      <m:r>
                        <a:rPr lang="en-US" i="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𝐷</m:t>
                          </m:r>
                        </m:e>
                      </m:d>
                      <m:r>
                        <a:rPr lang="en-US" altLang="zh-CN" b="0" i="1" smtClean="0">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=0</m:t>
                          </m:r>
                        </m:sub>
                        <m:sup>
                          <m:r>
                            <a:rPr lang="en-US" b="0" i="0" smtClean="0">
                              <a:latin typeface="Cambria Math" panose="02040503050406030204" pitchFamily="18" charset="0"/>
                            </a:rPr>
                            <m:t>6</m:t>
                          </m:r>
                        </m:sup>
                        <m:e>
                          <m:sSub>
                            <m:sSubPr>
                              <m:ctrlPr>
                                <a:rPr lang="en-US" i="1">
                                  <a:latin typeface="Cambria Math" panose="02040503050406030204" pitchFamily="18" charset="0"/>
                                </a:rPr>
                              </m:ctrlPr>
                            </m:sSubPr>
                            <m:e>
                              <m:r>
                                <a:rPr lang="en-US" altLang="zh-CN" b="0" i="1" smtClean="0">
                                  <a:latin typeface="Cambria Math" panose="02040503050406030204" pitchFamily="18" charset="0"/>
                                </a:rPr>
                                <m:t>𝑏</m:t>
                              </m:r>
                            </m:e>
                            <m:sub>
                              <m:r>
                                <a:rPr lang="en-US" i="1" smtClean="0">
                                  <a:latin typeface="Cambria Math" panose="02040503050406030204" pitchFamily="18" charset="0"/>
                                </a:rPr>
                                <m:t>𝑖</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𝑖</m:t>
                              </m:r>
                            </m:sup>
                          </m:sSup>
                        </m:e>
                      </m:nary>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8930605" y="3746870"/>
                <a:ext cx="2259080" cy="871329"/>
              </a:xfrm>
              <a:prstGeom prst="rect">
                <a:avLst/>
              </a:prstGeom>
              <a:blipFill>
                <a:blip r:embed="rId6"/>
                <a:stretch>
                  <a:fillRect/>
                </a:stretch>
              </a:blipFill>
            </p:spPr>
            <p:txBody>
              <a:bodyPr/>
              <a:lstStyle/>
              <a:p>
                <a:r>
                  <a:rPr lang="zh-CN" alt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382" y="2106613"/>
            <a:ext cx="5981700" cy="4543425"/>
          </a:xfrm>
          <a:prstGeom prst="rect">
            <a:avLst/>
          </a:prstGeom>
        </p:spPr>
      </p:pic>
      <p:sp>
        <p:nvSpPr>
          <p:cNvPr id="10" name="文本框 1"/>
          <p:cNvSpPr txBox="1">
            <a:spLocks noChangeArrowheads="1"/>
          </p:cNvSpPr>
          <p:nvPr/>
        </p:nvSpPr>
        <p:spPr bwMode="auto">
          <a:xfrm>
            <a:off x="933713" y="916081"/>
            <a:ext cx="10708159"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对于不同学校，学生表现与资助的趋势是相同的。根据所有学校的学生表现与资助的关系，可以拟合得到这一趋势，从而在之后确定我们的投入会给学生表现带来的变化</a:t>
            </a:r>
            <a:r>
              <a:rPr lang="en-US" altLang="zh-CN" sz="2000" dirty="0">
                <a:ea typeface="等线" panose="02010600030101010101" pitchFamily="2" charset="-122"/>
                <a:cs typeface="Times New Roman" panose="02020603050405020304" pitchFamily="18" charset="0"/>
              </a:rPr>
              <a:t>.</a:t>
            </a:r>
            <a:endParaRPr lang="zh-CN" altLang="zh-CN" sz="2000" dirty="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7862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926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Step3</a:t>
            </a:r>
            <a:r>
              <a:rPr lang="zh-CN" altLang="en-US" sz="2400" b="1" dirty="0">
                <a:solidFill>
                  <a:srgbClr val="404040"/>
                </a:solidFill>
                <a:latin typeface="微软雅黑" panose="020B0503020204020204" pitchFamily="34" charset="-122"/>
                <a:ea typeface="微软雅黑" panose="020B0503020204020204" pitchFamily="34" charset="-122"/>
              </a:rPr>
              <a:t>：确定投入与学生表现增量的关系</a:t>
            </a:r>
          </a:p>
        </p:txBody>
      </p:sp>
      <mc:AlternateContent xmlns:mc="http://schemas.openxmlformats.org/markup-compatibility/2006" xmlns:a14="http://schemas.microsoft.com/office/drawing/2010/main">
        <mc:Choice Requires="a14">
          <p:sp>
            <p:nvSpPr>
              <p:cNvPr id="9" name="文本框 1"/>
              <p:cNvSpPr txBox="1">
                <a:spLocks noChangeArrowheads="1"/>
              </p:cNvSpPr>
              <p:nvPr/>
            </p:nvSpPr>
            <p:spPr bwMode="auto">
              <a:xfrm>
                <a:off x="992981" y="815380"/>
                <a:ext cx="11749351" cy="1283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在增加我们的投入后，学生表现的增加由两个方面衡量：</a:t>
                </a:r>
                <a:endParaRPr lang="en-US" altLang="zh-CN" sz="2000" dirty="0">
                  <a:ea typeface="等线" panose="02010600030101010101" pitchFamily="2" charset="-122"/>
                  <a:cs typeface="Times New Roman" panose="02020603050405020304" pitchFamily="18" charset="0"/>
                </a:endParaRPr>
              </a:p>
              <a:p>
                <a:pPr lvl="1" indent="0">
                  <a:lnSpc>
                    <a:spcPct val="107000"/>
                  </a:lnSpc>
                  <a:spcBef>
                    <a:spcPct val="0"/>
                  </a:spcBef>
                  <a:spcAft>
                    <a:spcPts val="800"/>
                  </a:spcAft>
                  <a:buNone/>
                </a:pPr>
                <a:r>
                  <a:rPr lang="en-US" altLang="zh-CN" sz="1800" dirty="0">
                    <a:ea typeface="等线" panose="02010600030101010101" pitchFamily="2" charset="-122"/>
                    <a:cs typeface="Times New Roman" panose="02020603050405020304" pitchFamily="18" charset="0"/>
                  </a:rPr>
                  <a:t>1. </a:t>
                </a:r>
                <a:r>
                  <a:rPr lang="zh-CN" altLang="en-US" sz="1800" dirty="0">
                    <a:ea typeface="等线" panose="02010600030101010101" pitchFamily="2" charset="-122"/>
                    <a:cs typeface="Times New Roman" panose="02020603050405020304" pitchFamily="18" charset="0"/>
                  </a:rPr>
                  <a:t>与学校无关的共性部分：体现为拟合曲线上点的移动带来的表现的增量</a:t>
                </a: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𝑗</m:t>
                            </m:r>
                          </m:sub>
                        </m:sSub>
                        <m:r>
                          <a:rPr lang="en-US" sz="1800">
                            <a:latin typeface="Cambria Math" panose="02040503050406030204" pitchFamily="18" charset="0"/>
                          </a:rPr>
                          <m:t>+</m:t>
                        </m:r>
                        <m:r>
                          <a:rPr lang="en-US" sz="1800" i="1">
                            <a:latin typeface="Cambria Math" panose="02040503050406030204" pitchFamily="18" charset="0"/>
                          </a:rPr>
                          <m:t>𝛥</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𝑗</m:t>
                            </m:r>
                          </m:sub>
                        </m:sSub>
                      </m:e>
                    </m:d>
                    <m:r>
                      <a:rPr lang="en-US" sz="1800">
                        <a:latin typeface="Cambria Math" panose="02040503050406030204" pitchFamily="18" charset="0"/>
                      </a:rPr>
                      <m:t>−</m:t>
                    </m:r>
                    <m:r>
                      <a:rPr lang="en-US" sz="1800" i="1">
                        <a:latin typeface="Cambria Math" panose="02040503050406030204" pitchFamily="18" charset="0"/>
                      </a:rPr>
                      <m:t>𝑓</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𝑖</m:t>
                            </m:r>
                          </m:sub>
                        </m:sSub>
                      </m:e>
                    </m:d>
                    <m:r>
                      <a:rPr lang="en-US" sz="1800" b="0" i="1" smtClean="0">
                        <a:latin typeface="Cambria Math" panose="02040503050406030204" pitchFamily="18" charset="0"/>
                      </a:rPr>
                      <m:t>.</m:t>
                    </m:r>
                  </m:oMath>
                </a14:m>
                <a:endParaRPr lang="en-US" altLang="zh-CN" sz="1800" dirty="0">
                  <a:ea typeface="等线" panose="02010600030101010101" pitchFamily="2" charset="-122"/>
                  <a:cs typeface="Times New Roman" panose="02020603050405020304" pitchFamily="18" charset="0"/>
                </a:endParaRPr>
              </a:p>
              <a:p>
                <a:pPr lvl="1" indent="0">
                  <a:lnSpc>
                    <a:spcPct val="107000"/>
                  </a:lnSpc>
                  <a:spcBef>
                    <a:spcPct val="0"/>
                  </a:spcBef>
                  <a:spcAft>
                    <a:spcPts val="800"/>
                  </a:spcAft>
                  <a:buNone/>
                </a:pPr>
                <a:r>
                  <a:rPr lang="en-US" altLang="zh-CN" sz="1800" dirty="0">
                    <a:ea typeface="等线" panose="02010600030101010101" pitchFamily="2" charset="-122"/>
                    <a:cs typeface="Times New Roman" panose="02020603050405020304" pitchFamily="18" charset="0"/>
                  </a:rPr>
                  <a:t>2. </a:t>
                </a:r>
                <a:r>
                  <a:rPr lang="zh-CN" altLang="en-US" sz="1800" dirty="0">
                    <a:ea typeface="等线" panose="02010600030101010101" pitchFamily="2" charset="-122"/>
                    <a:cs typeface="Times New Roman" panose="02020603050405020304" pitchFamily="18" charset="0"/>
                  </a:rPr>
                  <a:t>与学校有关的特性部分：体现当前表现值与对应资助下拟合表现值的比值</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rPr>
                          <m:t>𝑗</m:t>
                        </m:r>
                      </m:sub>
                    </m:sSub>
                    <m:r>
                      <a:rPr lang="en-US" sz="1800" b="0" i="0" smtClean="0">
                        <a:latin typeface="Cambria Math" panose="02040503050406030204" pitchFamily="18" charset="0"/>
                      </a:rPr>
                      <m:t>/</m:t>
                    </m:r>
                    <m:r>
                      <a:rPr lang="en-US" altLang="zh-CN" sz="1800" b="0" i="1" smtClean="0">
                        <a:latin typeface="Cambria Math" panose="02040503050406030204" pitchFamily="18" charset="0"/>
                      </a:rPr>
                      <m:t>𝑓</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𝑗</m:t>
                        </m:r>
                      </m:sub>
                    </m:sSub>
                    <m:r>
                      <a:rPr lang="en-US" altLang="zh-CN" sz="1800" b="0" i="1" smtClean="0">
                        <a:latin typeface="Cambria Math" panose="02040503050406030204" pitchFamily="18" charset="0"/>
                      </a:rPr>
                      <m:t>)</m:t>
                    </m:r>
                  </m:oMath>
                </a14:m>
                <a:r>
                  <a:rPr lang="en-US" altLang="zh-CN" sz="1800" dirty="0">
                    <a:ea typeface="等线" panose="02010600030101010101" pitchFamily="2" charset="-122"/>
                    <a:cs typeface="Times New Roman" panose="02020603050405020304" pitchFamily="18" charset="0"/>
                  </a:rPr>
                  <a:t>.</a:t>
                </a:r>
                <a:r>
                  <a:rPr lang="zh-CN" altLang="en-US" sz="1800" dirty="0">
                    <a:ea typeface="等线" panose="02010600030101010101" pitchFamily="2" charset="-122"/>
                    <a:cs typeface="Times New Roman" panose="02020603050405020304" pitchFamily="18" charset="0"/>
                  </a:rPr>
                  <a:t> </a:t>
                </a:r>
                <a:endParaRPr lang="zh-CN" altLang="zh-CN" sz="1800" dirty="0">
                  <a:ea typeface="等线" panose="02010600030101010101" pitchFamily="2" charset="-122"/>
                  <a:cs typeface="Times New Roman" panose="02020603050405020304" pitchFamily="18" charset="0"/>
                </a:endParaRPr>
              </a:p>
            </p:txBody>
          </p:sp>
        </mc:Choice>
        <mc:Fallback xmlns="">
          <p:sp>
            <p:nvSpPr>
              <p:cNvPr id="9" name="文本框 1"/>
              <p:cNvSpPr txBox="1">
                <a:spLocks noRot="1" noChangeAspect="1" noMove="1" noResize="1" noEditPoints="1" noAdjustHandles="1" noChangeArrowheads="1" noChangeShapeType="1" noTextEdit="1"/>
              </p:cNvSpPr>
              <p:nvPr/>
            </p:nvSpPr>
            <p:spPr bwMode="auto">
              <a:xfrm>
                <a:off x="992981" y="815380"/>
                <a:ext cx="11749351" cy="1283300"/>
              </a:xfrm>
              <a:prstGeom prst="rect">
                <a:avLst/>
              </a:prstGeom>
              <a:blipFill>
                <a:blip r:embed="rId4"/>
                <a:stretch>
                  <a:fillRect l="-467" t="-2381" b="-52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510029454"/>
              </p:ext>
            </p:extLst>
          </p:nvPr>
        </p:nvGraphicFramePr>
        <p:xfrm>
          <a:off x="7254130" y="3691995"/>
          <a:ext cx="3622560" cy="753004"/>
        </p:xfrm>
        <a:graphic>
          <a:graphicData uri="http://schemas.openxmlformats.org/presentationml/2006/ole">
            <mc:AlternateContent xmlns:mc="http://schemas.openxmlformats.org/markup-compatibility/2006">
              <mc:Choice xmlns:v="urn:schemas-microsoft-com:vml" Requires="v">
                <p:oleObj spid="_x0000_s357403" name="Equation" r:id="rId5" imgW="2260440" imgH="469800" progId="Equation.DSMT4">
                  <p:embed/>
                </p:oleObj>
              </mc:Choice>
              <mc:Fallback>
                <p:oleObj name="Equation" r:id="rId5" imgW="2260440" imgH="469800" progId="Equation.DSMT4">
                  <p:embed/>
                  <p:pic>
                    <p:nvPicPr>
                      <p:cNvPr id="0" name=""/>
                      <p:cNvPicPr/>
                      <p:nvPr/>
                    </p:nvPicPr>
                    <p:blipFill>
                      <a:blip r:embed="rId6"/>
                      <a:stretch>
                        <a:fillRect/>
                      </a:stretch>
                    </p:blipFill>
                    <p:spPr>
                      <a:xfrm>
                        <a:off x="7254130" y="3691995"/>
                        <a:ext cx="3622560" cy="753004"/>
                      </a:xfrm>
                      <a:prstGeom prst="rect">
                        <a:avLst/>
                      </a:prstGeom>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 y="2132693"/>
            <a:ext cx="6088046" cy="4624612"/>
          </a:xfrm>
          <a:prstGeom prst="rect">
            <a:avLst/>
          </a:prstGeom>
        </p:spPr>
      </p:pic>
      <p:sp>
        <p:nvSpPr>
          <p:cNvPr id="6" name="Rectangle 5"/>
          <p:cNvSpPr/>
          <p:nvPr/>
        </p:nvSpPr>
        <p:spPr>
          <a:xfrm>
            <a:off x="5700539" y="3069607"/>
            <a:ext cx="184731" cy="369332"/>
          </a:xfrm>
          <a:prstGeom prst="rect">
            <a:avLst/>
          </a:prstGeom>
        </p:spPr>
        <p:txBody>
          <a:bodyPr wrap="none">
            <a:spAutoFit/>
          </a:bodyPr>
          <a:lstStyle/>
          <a:p>
            <a:endParaRPr lang="en-US" dirty="0"/>
          </a:p>
        </p:txBody>
      </p:sp>
      <p:sp>
        <p:nvSpPr>
          <p:cNvPr id="7" name="Rectangle 6"/>
          <p:cNvSpPr/>
          <p:nvPr/>
        </p:nvSpPr>
        <p:spPr>
          <a:xfrm>
            <a:off x="9289471" y="233829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7729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190378"/>
            <a:ext cx="3645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Step4</a:t>
            </a:r>
            <a:r>
              <a:rPr lang="zh-CN" altLang="en-US" sz="2400" b="1" dirty="0">
                <a:solidFill>
                  <a:srgbClr val="404040"/>
                </a:solidFill>
                <a:latin typeface="微软雅黑" panose="020B0503020204020204" pitchFamily="34" charset="-122"/>
                <a:ea typeface="微软雅黑" panose="020B0503020204020204" pitchFamily="34" charset="-122"/>
              </a:rPr>
              <a:t>：确定最优分配</a:t>
            </a: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914808" y="1505724"/>
                <a:ext cx="3508413" cy="7958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𝑀𝑎𝑥𝑖𝑚𝑖𝑧𝑒</m:t>
                      </m:r>
                      <m:r>
                        <m:rPr>
                          <m:nor/>
                        </m:rPr>
                        <a:rPr lang="en-US" i="1">
                          <a:latin typeface="Cambria Math" panose="02040503050406030204" pitchFamily="18" charset="0"/>
                        </a:rPr>
                        <m:t>  </m:t>
                      </m:r>
                      <m:r>
                        <m:rPr>
                          <m:nor/>
                        </m:rPr>
                        <a:rPr lang="en-US" b="0" i="1" smtClean="0">
                          <a:latin typeface="Cambria Math" panose="02040503050406030204" pitchFamily="18" charset="0"/>
                        </a:rPr>
                        <m:t>         </m:t>
                      </m:r>
                      <m:r>
                        <a:rPr lang="en-US" i="1">
                          <a:latin typeface="Cambria Math" panose="02040503050406030204" pitchFamily="18" charset="0"/>
                        </a:rPr>
                        <m:t>𝑍</m:t>
                      </m:r>
                      <m:r>
                        <a:rPr lang="en-US" i="0">
                          <a:latin typeface="Cambria Math" panose="02040503050406030204" pitchFamily="18" charset="0"/>
                        </a:rPr>
                        <m:t>=</m:t>
                      </m:r>
                      <m:nary>
                        <m:naryPr>
                          <m:chr m:val="∑"/>
                          <m:limLoc m:val="undOvr"/>
                          <m:grow m:val="on"/>
                          <m:supHide m:val="on"/>
                          <m:ctrlPr>
                            <a:rPr lang="en-US" i="1">
                              <a:latin typeface="Cambria Math" panose="02040503050406030204" pitchFamily="18" charset="0"/>
                            </a:rPr>
                          </m:ctrlPr>
                        </m:naryPr>
                        <m:sub>
                          <m:r>
                            <a:rPr lang="en-US" i="1">
                              <a:latin typeface="Cambria Math" panose="02040503050406030204" pitchFamily="18" charset="0"/>
                            </a:rPr>
                            <m:t>𝑗</m:t>
                          </m:r>
                        </m:sub>
                        <m:sup/>
                        <m:e>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914808" y="1505724"/>
                <a:ext cx="3508413" cy="79585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076870" y="4272989"/>
                <a:ext cx="3520964" cy="1926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                  </m:t>
                      </m:r>
                      <m:nary>
                        <m:naryPr>
                          <m:chr m:val="∑"/>
                          <m:limLoc m:val="undOvr"/>
                          <m:grow m:val="on"/>
                          <m:supHide m:val="on"/>
                          <m:ctrlPr>
                            <a:rPr lang="en-US" i="1" smtClean="0">
                              <a:latin typeface="Cambria Math" panose="02040503050406030204" pitchFamily="18" charset="0"/>
                            </a:rPr>
                          </m:ctrlPr>
                        </m:naryPr>
                        <m:sub>
                          <m:r>
                            <a:rPr lang="en-US" i="1">
                              <a:latin typeface="Cambria Math" panose="02040503050406030204" pitchFamily="18" charset="0"/>
                            </a:rPr>
                            <m:t>𝑗</m:t>
                          </m:r>
                        </m:sub>
                        <m:sup/>
                        <m:e>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𝑗</m:t>
                              </m:r>
                            </m:sub>
                          </m:sSub>
                        </m:e>
                      </m:nary>
                      <m:r>
                        <a:rPr lang="en-US" i="0">
                          <a:latin typeface="Cambria Math" panose="02040503050406030204" pitchFamily="18" charset="0"/>
                        </a:rPr>
                        <m:t>=</m:t>
                      </m:r>
                      <m:r>
                        <a:rPr lang="en-US" i="1">
                          <a:latin typeface="Cambria Math" panose="02040503050406030204" pitchFamily="18" charset="0"/>
                        </a:rPr>
                        <m:t>𝑀</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endParaRPr lang="en-US" i="1" dirty="0">
                  <a:latin typeface="Cambria Math" panose="02040503050406030204" pitchFamily="18" charset="0"/>
                </a:endParaRPr>
              </a:p>
              <a:p>
                <a:r>
                  <a:rPr lang="en-US" dirty="0"/>
                  <a:t>                          </a:t>
                </a:r>
                <a14:m>
                  <m:oMath xmlns:m="http://schemas.openxmlformats.org/officeDocument/2006/math">
                    <m:r>
                      <a:rPr lang="en-US" i="1" smtClean="0">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𝑗</m:t>
                        </m:r>
                      </m:sub>
                    </m:sSub>
                    <m:r>
                      <a:rPr lang="en-US" smtClean="0">
                        <a:latin typeface="Cambria Math" panose="02040503050406030204" pitchFamily="18" charset="0"/>
                      </a:rPr>
                      <m:t>≥</m:t>
                    </m:r>
                    <m:r>
                      <a:rPr lang="en-US" b="0" i="0" smtClean="0">
                        <a:latin typeface="Cambria Math" panose="02040503050406030204" pitchFamily="18" charset="0"/>
                      </a:rPr>
                      <m:t>0, </m:t>
                    </m:r>
                    <m:r>
                      <a:rPr lang="en-US"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𝑁</m:t>
                    </m:r>
                  </m:oMath>
                </a14:m>
                <a:endParaRPr lang="en-US" dirty="0"/>
              </a:p>
              <a:p>
                <a:endParaRPr lang="en-US" dirty="0"/>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76870" y="4272989"/>
                <a:ext cx="3520964" cy="1926168"/>
              </a:xfrm>
              <a:prstGeom prst="rect">
                <a:avLst/>
              </a:prstGeom>
              <a:blipFill>
                <a:blip r:embed="rId4"/>
                <a:stretch>
                  <a:fillRect/>
                </a:stretch>
              </a:blipFill>
            </p:spPr>
            <p:txBody>
              <a:bodyPr/>
              <a:lstStyle/>
              <a:p>
                <a:r>
                  <a:rPr lang="en-US">
                    <a:noFill/>
                  </a:rPr>
                  <a:t> </a:t>
                </a:r>
              </a:p>
            </p:txBody>
          </p:sp>
        </mc:Fallback>
      </mc:AlternateContent>
      <p:sp>
        <p:nvSpPr>
          <p:cNvPr id="12" name="文本框 1"/>
          <p:cNvSpPr txBox="1">
            <a:spLocks noChangeArrowheads="1"/>
          </p:cNvSpPr>
          <p:nvPr/>
        </p:nvSpPr>
        <p:spPr bwMode="auto">
          <a:xfrm>
            <a:off x="6351190" y="772378"/>
            <a:ext cx="5754952" cy="4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方法一：</a:t>
            </a:r>
            <a:r>
              <a:rPr lang="en-US" altLang="zh-CN" sz="2000" dirty="0">
                <a:ea typeface="等线" panose="02010600030101010101" pitchFamily="2" charset="-122"/>
                <a:cs typeface="Times New Roman" panose="02020603050405020304" pitchFamily="18" charset="0"/>
              </a:rPr>
              <a:t>Lingo, Global Solver</a:t>
            </a:r>
            <a:endParaRPr lang="zh-CN" altLang="zh-CN" sz="2000" dirty="0">
              <a:ea typeface="等线" panose="02010600030101010101" pitchFamily="2" charset="-122"/>
              <a:cs typeface="Times New Roman" panose="02020603050405020304" pitchFamily="18" charset="0"/>
            </a:endParaRPr>
          </a:p>
        </p:txBody>
      </p:sp>
      <p:sp>
        <p:nvSpPr>
          <p:cNvPr id="4" name="Rectangle 3"/>
          <p:cNvSpPr/>
          <p:nvPr/>
        </p:nvSpPr>
        <p:spPr>
          <a:xfrm>
            <a:off x="6034521" y="1671712"/>
            <a:ext cx="5698996" cy="369332"/>
          </a:xfrm>
          <a:prstGeom prst="rect">
            <a:avLst/>
          </a:prstGeom>
        </p:spPr>
        <p:txBody>
          <a:bodyPr wrap="none">
            <a:spAutoFit/>
          </a:bodyPr>
          <a:lstStyle/>
          <a:p>
            <a:r>
              <a:rPr lang="en-US" altLang="zh-CN">
                <a:solidFill>
                  <a:srgbClr val="0000FF"/>
                </a:solidFill>
                <a:latin typeface="Courier New" panose="02070309020205020404" pitchFamily="49" charset="0"/>
              </a:rPr>
              <a:t>MAX</a:t>
            </a:r>
            <a:r>
              <a:rPr lang="en-US" altLang="zh-CN">
                <a:solidFill>
                  <a:srgbClr val="000000"/>
                </a:solidFill>
                <a:latin typeface="Courier New" panose="02070309020205020404" pitchFamily="49" charset="0"/>
              </a:rPr>
              <a:t>=</a:t>
            </a:r>
            <a:r>
              <a:rPr lang="en-US" altLang="zh-CN">
                <a:solidFill>
                  <a:srgbClr val="0000FF"/>
                </a:solidFill>
                <a:latin typeface="Courier New" panose="02070309020205020404" pitchFamily="49" charset="0"/>
              </a:rPr>
              <a:t>@SUM</a:t>
            </a:r>
            <a:r>
              <a:rPr lang="en-US" altLang="zh-CN">
                <a:solidFill>
                  <a:srgbClr val="000000"/>
                </a:solidFill>
                <a:latin typeface="Courier New" panose="02070309020205020404" pitchFamily="49" charset="0"/>
              </a:rPr>
              <a:t>(school(i):extraPerformance(i));</a:t>
            </a:r>
            <a:endParaRPr lang="zh-CN" altLang="en-US" dirty="0">
              <a:solidFill>
                <a:srgbClr val="000000"/>
              </a:solidFill>
              <a:latin typeface="Courier New" panose="02070309020205020404" pitchFamily="49" charset="0"/>
            </a:endParaRPr>
          </a:p>
        </p:txBody>
      </p:sp>
      <p:sp>
        <p:nvSpPr>
          <p:cNvPr id="5" name="Rectangle 4"/>
          <p:cNvSpPr/>
          <p:nvPr/>
        </p:nvSpPr>
        <p:spPr>
          <a:xfrm>
            <a:off x="6034521" y="4669696"/>
            <a:ext cx="5009705" cy="369332"/>
          </a:xfrm>
          <a:prstGeom prst="rect">
            <a:avLst/>
          </a:prstGeom>
        </p:spPr>
        <p:txBody>
          <a:bodyPr wrap="none">
            <a:spAutoFit/>
          </a:bodyPr>
          <a:lstStyle/>
          <a:p>
            <a:r>
              <a:rPr lang="en-US" altLang="zh-CN" dirty="0">
                <a:solidFill>
                  <a:srgbClr val="0000FF"/>
                </a:solidFill>
                <a:latin typeface="Courier New" panose="02070309020205020404" pitchFamily="49" charset="0"/>
              </a:rPr>
              <a:t>@SUM</a:t>
            </a:r>
            <a:r>
              <a:rPr lang="en-US" altLang="zh-CN" dirty="0">
                <a:solidFill>
                  <a:srgbClr val="000000"/>
                </a:solidFill>
                <a:latin typeface="Courier New" panose="02070309020205020404" pitchFamily="49" charset="0"/>
              </a:rPr>
              <a:t>(school(</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r>
              <a:rPr lang="en-US" altLang="zh-CN" dirty="0" err="1">
                <a:solidFill>
                  <a:srgbClr val="000000"/>
                </a:solidFill>
                <a:latin typeface="Courier New" panose="02070309020205020404" pitchFamily="49" charset="0"/>
              </a:rPr>
              <a:t>extraDonation</a:t>
            </a:r>
            <a:r>
              <a:rPr lang="en-US" altLang="zh-CN" dirty="0">
                <a:solidFill>
                  <a:srgbClr val="000000"/>
                </a:solidFill>
                <a:latin typeface="Courier New" panose="02070309020205020404" pitchFamily="49" charset="0"/>
              </a:rPr>
              <a:t>(</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))=M;</a:t>
            </a:r>
            <a:endParaRPr lang="en-US" dirty="0"/>
          </a:p>
        </p:txBody>
      </p:sp>
      <p:sp>
        <p:nvSpPr>
          <p:cNvPr id="6" name="Rectangle 5"/>
          <p:cNvSpPr/>
          <p:nvPr/>
        </p:nvSpPr>
        <p:spPr>
          <a:xfrm>
            <a:off x="6034521" y="2709039"/>
            <a:ext cx="5698996" cy="1477328"/>
          </a:xfrm>
          <a:prstGeom prst="rect">
            <a:avLst/>
          </a:prstGeom>
        </p:spPr>
        <p:txBody>
          <a:bodyPr wrap="none">
            <a:spAutoFit/>
          </a:bodyPr>
          <a:lstStyle/>
          <a:p>
            <a:r>
              <a:rPr lang="en-US" altLang="zh-CN" dirty="0">
                <a:solidFill>
                  <a:srgbClr val="0000FF"/>
                </a:solidFill>
                <a:latin typeface="Courier New" panose="02070309020205020404" pitchFamily="49" charset="0"/>
              </a:rPr>
              <a:t>@FOR</a:t>
            </a:r>
            <a:r>
              <a:rPr lang="en-US" altLang="zh-CN" dirty="0">
                <a:solidFill>
                  <a:srgbClr val="000000"/>
                </a:solidFill>
                <a:latin typeface="Courier New" panose="02070309020205020404" pitchFamily="49" charset="0"/>
              </a:rPr>
              <a:t>(school(</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r>
              <a:rPr lang="en-US" altLang="zh-CN" dirty="0" err="1">
                <a:solidFill>
                  <a:srgbClr val="000000"/>
                </a:solidFill>
                <a:latin typeface="Courier New" panose="02070309020205020404" pitchFamily="49" charset="0"/>
              </a:rPr>
              <a:t>extraPerformance</a:t>
            </a:r>
            <a:r>
              <a:rPr lang="en-US" altLang="zh-CN" dirty="0">
                <a:solidFill>
                  <a:srgbClr val="000000"/>
                </a:solidFill>
                <a:latin typeface="Courier New" panose="02070309020205020404" pitchFamily="49" charset="0"/>
              </a:rPr>
              <a:t>(</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p>
          <a:p>
            <a:r>
              <a:rPr lang="en-US" altLang="zh-CN" dirty="0">
                <a:solidFill>
                  <a:srgbClr val="000000"/>
                </a:solidFill>
                <a:latin typeface="Courier New" panose="02070309020205020404" pitchFamily="49" charset="0"/>
              </a:rPr>
              <a:t>performance(</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)/function(donation(</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p>
          <a:p>
            <a:r>
              <a:rPr lang="en-US" altLang="zh-CN" dirty="0">
                <a:solidFill>
                  <a:srgbClr val="000000"/>
                </a:solidFill>
                <a:latin typeface="Courier New" panose="02070309020205020404" pitchFamily="49" charset="0"/>
              </a:rPr>
              <a:t>*(function(donation(</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r>
              <a:rPr lang="en-US" altLang="zh-CN" dirty="0" err="1">
                <a:solidFill>
                  <a:srgbClr val="000000"/>
                </a:solidFill>
                <a:latin typeface="Courier New" panose="02070309020205020404" pitchFamily="49" charset="0"/>
              </a:rPr>
              <a:t>extraDonation</a:t>
            </a:r>
            <a:r>
              <a:rPr lang="en-US" altLang="zh-CN" dirty="0">
                <a:solidFill>
                  <a:srgbClr val="000000"/>
                </a:solidFill>
                <a:latin typeface="Courier New" panose="02070309020205020404" pitchFamily="49" charset="0"/>
              </a:rPr>
              <a:t>(</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p>
          <a:p>
            <a:r>
              <a:rPr lang="en-US" altLang="zh-CN" dirty="0">
                <a:solidFill>
                  <a:srgbClr val="000000"/>
                </a:solidFill>
                <a:latin typeface="Courier New" panose="02070309020205020404" pitchFamily="49" charset="0"/>
              </a:rPr>
              <a:t>-function(donation(</a:t>
            </a:r>
            <a:r>
              <a:rPr lang="en-US" altLang="zh-CN" dirty="0" err="1">
                <a:solidFill>
                  <a:srgbClr val="000000"/>
                </a:solidFill>
                <a:latin typeface="Courier New" panose="02070309020205020404" pitchFamily="49" charset="0"/>
              </a:rPr>
              <a:t>i</a:t>
            </a:r>
            <a:r>
              <a:rPr lang="en-US" altLang="zh-CN" dirty="0">
                <a:solidFill>
                  <a:srgbClr val="000000"/>
                </a:solidFill>
                <a:latin typeface="Courier New" panose="02070309020205020404" pitchFamily="49" charset="0"/>
              </a:rPr>
              <a:t>))));</a:t>
            </a:r>
          </a:p>
          <a:p>
            <a:endParaRPr lang="en-US" dirty="0"/>
          </a:p>
        </p:txBody>
      </p:sp>
      <mc:AlternateContent xmlns:mc="http://schemas.openxmlformats.org/markup-compatibility/2006" xmlns:a14="http://schemas.microsoft.com/office/drawing/2010/main">
        <mc:Choice Requires="a14">
          <p:sp>
            <p:nvSpPr>
              <p:cNvPr id="8" name="Rectangle 7"/>
              <p:cNvSpPr/>
              <p:nvPr/>
            </p:nvSpPr>
            <p:spPr>
              <a:xfrm>
                <a:off x="1187497" y="2853466"/>
                <a:ext cx="4132914" cy="568425"/>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num>
                      <m:den>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𝑗</m:t>
                                </m:r>
                              </m:sub>
                            </m:sSub>
                          </m:e>
                        </m:d>
                      </m:den>
                    </m:f>
                  </m:oMath>
                </a14:m>
                <a:r>
                  <a:rPr lang="en-US" dirty="0"/>
                  <a:t>(</a:t>
                </a:r>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𝑗</m:t>
                        </m:r>
                      </m:sub>
                    </m:sSub>
                    <m:r>
                      <a:rPr lang="en-US">
                        <a:latin typeface="Cambria Math" panose="02040503050406030204" pitchFamily="18" charset="0"/>
                      </a:rPr>
                      <m:t>+</m:t>
                    </m:r>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𝑗</m:t>
                        </m:r>
                      </m:sub>
                    </m:sSub>
                    <m:r>
                      <a:rPr lang="en-US">
                        <a:latin typeface="Cambria Math" panose="02040503050406030204" pitchFamily="18" charset="0"/>
                      </a:rPr>
                      <m:t>)−</m:t>
                    </m:r>
                    <m:r>
                      <a:rPr lang="en-US" i="1">
                        <a:latin typeface="Cambria Math" panose="02040503050406030204" pitchFamily="18" charset="0"/>
                      </a:rPr>
                      <m:t>𝑓</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𝑗</m:t>
                        </m:r>
                      </m:sub>
                    </m:sSub>
                    <m:r>
                      <a:rPr lang="en-US">
                        <a:latin typeface="Cambria Math" panose="02040503050406030204" pitchFamily="18" charset="0"/>
                      </a:rPr>
                      <m:t>)</m:t>
                    </m:r>
                  </m:oMath>
                </a14:m>
                <a:r>
                  <a:rPr lang="en-US" dirty="0"/>
                  <a:t>)</a:t>
                </a:r>
              </a:p>
            </p:txBody>
          </p:sp>
        </mc:Choice>
        <mc:Fallback xmlns="">
          <p:sp>
            <p:nvSpPr>
              <p:cNvPr id="8" name="Rectangle 7"/>
              <p:cNvSpPr>
                <a:spLocks noRot="1" noChangeAspect="1" noMove="1" noResize="1" noEditPoints="1" noAdjustHandles="1" noChangeArrowheads="1" noChangeShapeType="1" noTextEdit="1"/>
              </p:cNvSpPr>
              <p:nvPr/>
            </p:nvSpPr>
            <p:spPr>
              <a:xfrm>
                <a:off x="1187497" y="2853466"/>
                <a:ext cx="4132914" cy="568425"/>
              </a:xfrm>
              <a:prstGeom prst="rect">
                <a:avLst/>
              </a:prstGeom>
              <a:blipFill>
                <a:blip r:embed="rId5"/>
                <a:stretch>
                  <a:fillRect t="-38710" r="-885" b="-118280"/>
                </a:stretch>
              </a:blipFill>
            </p:spPr>
            <p:txBody>
              <a:bodyPr/>
              <a:lstStyle/>
              <a:p>
                <a:r>
                  <a:rPr lang="en-US">
                    <a:noFill/>
                  </a:rPr>
                  <a:t> </a:t>
                </a:r>
              </a:p>
            </p:txBody>
          </p:sp>
        </mc:Fallback>
      </mc:AlternateContent>
    </p:spTree>
    <p:extLst>
      <p:ext uri="{BB962C8B-B14F-4D97-AF65-F5344CB8AC3E}">
        <p14:creationId xmlns:p14="http://schemas.microsoft.com/office/powerpoint/2010/main" val="312613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926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Step4</a:t>
            </a:r>
            <a:r>
              <a:rPr lang="zh-CN" altLang="en-US" sz="2400" b="1" dirty="0">
                <a:solidFill>
                  <a:srgbClr val="404040"/>
                </a:solidFill>
                <a:latin typeface="微软雅黑" panose="020B0503020204020204" pitchFamily="34" charset="-122"/>
                <a:ea typeface="微软雅黑" panose="020B0503020204020204" pitchFamily="34" charset="-122"/>
              </a:rPr>
              <a:t>：确定最优分配</a:t>
            </a: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文本框 1"/>
          <p:cNvSpPr txBox="1">
            <a:spLocks noChangeArrowheads="1"/>
          </p:cNvSpPr>
          <p:nvPr/>
        </p:nvSpPr>
        <p:spPr bwMode="auto">
          <a:xfrm>
            <a:off x="872331" y="1012436"/>
            <a:ext cx="6891601" cy="4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方法二：多元函数最大值，拉格朗日乘数法</a:t>
            </a:r>
            <a:endParaRPr lang="zh-CN" altLang="zh-CN" sz="2000" dirty="0">
              <a:ea typeface="等线" panose="02010600030101010101" pitchFamily="2" charset="-122"/>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27902048"/>
              </p:ext>
            </p:extLst>
          </p:nvPr>
        </p:nvGraphicFramePr>
        <p:xfrm>
          <a:off x="1219464" y="1621742"/>
          <a:ext cx="7543536" cy="737849"/>
        </p:xfrm>
        <a:graphic>
          <a:graphicData uri="http://schemas.openxmlformats.org/presentationml/2006/ole">
            <mc:AlternateContent xmlns:mc="http://schemas.openxmlformats.org/markup-compatibility/2006">
              <mc:Choice xmlns:v="urn:schemas-microsoft-com:vml" Requires="v">
                <p:oleObj spid="_x0000_s359547" name="Equation" r:id="rId4" imgW="4800600" imgH="469800" progId="Equation.DSMT4">
                  <p:embed/>
                </p:oleObj>
              </mc:Choice>
              <mc:Fallback>
                <p:oleObj name="Equation" r:id="rId4" imgW="4800600" imgH="469800" progId="Equation.DSMT4">
                  <p:embed/>
                  <p:pic>
                    <p:nvPicPr>
                      <p:cNvPr id="0" name=""/>
                      <p:cNvPicPr/>
                      <p:nvPr/>
                    </p:nvPicPr>
                    <p:blipFill>
                      <a:blip r:embed="rId5"/>
                      <a:stretch>
                        <a:fillRect/>
                      </a:stretch>
                    </p:blipFill>
                    <p:spPr>
                      <a:xfrm>
                        <a:off x="1219464" y="1621742"/>
                        <a:ext cx="7543536" cy="737849"/>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41310409"/>
              </p:ext>
            </p:extLst>
          </p:nvPr>
        </p:nvGraphicFramePr>
        <p:xfrm>
          <a:off x="3994149" y="2668337"/>
          <a:ext cx="3067051" cy="617823"/>
        </p:xfrm>
        <a:graphic>
          <a:graphicData uri="http://schemas.openxmlformats.org/presentationml/2006/ole">
            <mc:AlternateContent xmlns:mc="http://schemas.openxmlformats.org/markup-compatibility/2006">
              <mc:Choice xmlns:v="urn:schemas-microsoft-com:vml" Requires="v">
                <p:oleObj spid="_x0000_s359548" name="Equation" r:id="rId6" imgW="1765080" imgH="355320" progId="Equation.DSMT4">
                  <p:embed/>
                </p:oleObj>
              </mc:Choice>
              <mc:Fallback>
                <p:oleObj name="Equation" r:id="rId6" imgW="1765080" imgH="355320" progId="Equation.DSMT4">
                  <p:embed/>
                  <p:pic>
                    <p:nvPicPr>
                      <p:cNvPr id="0" name=""/>
                      <p:cNvPicPr/>
                      <p:nvPr/>
                    </p:nvPicPr>
                    <p:blipFill>
                      <a:blip r:embed="rId7"/>
                      <a:stretch>
                        <a:fillRect/>
                      </a:stretch>
                    </p:blipFill>
                    <p:spPr>
                      <a:xfrm>
                        <a:off x="3994149" y="2668337"/>
                        <a:ext cx="3067051" cy="61782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69490319"/>
              </p:ext>
            </p:extLst>
          </p:nvPr>
        </p:nvGraphicFramePr>
        <p:xfrm>
          <a:off x="667081" y="3721100"/>
          <a:ext cx="5976938" cy="1773238"/>
        </p:xfrm>
        <a:graphic>
          <a:graphicData uri="http://schemas.openxmlformats.org/presentationml/2006/ole">
            <mc:AlternateContent xmlns:mc="http://schemas.openxmlformats.org/markup-compatibility/2006">
              <mc:Choice xmlns:v="urn:schemas-microsoft-com:vml" Requires="v">
                <p:oleObj spid="_x0000_s359549" name="Equation" r:id="rId8" imgW="4025880" imgH="1193760" progId="Equation.DSMT4">
                  <p:embed/>
                </p:oleObj>
              </mc:Choice>
              <mc:Fallback>
                <p:oleObj name="Equation" r:id="rId8" imgW="4025880" imgH="1193760" progId="Equation.DSMT4">
                  <p:embed/>
                  <p:pic>
                    <p:nvPicPr>
                      <p:cNvPr id="0" name=""/>
                      <p:cNvPicPr/>
                      <p:nvPr/>
                    </p:nvPicPr>
                    <p:blipFill>
                      <a:blip r:embed="rId9"/>
                      <a:stretch>
                        <a:fillRect/>
                      </a:stretch>
                    </p:blipFill>
                    <p:spPr>
                      <a:xfrm>
                        <a:off x="667081" y="3721100"/>
                        <a:ext cx="5976938" cy="17732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05614091"/>
              </p:ext>
            </p:extLst>
          </p:nvPr>
        </p:nvGraphicFramePr>
        <p:xfrm>
          <a:off x="7669213" y="3879850"/>
          <a:ext cx="3963987" cy="1455738"/>
        </p:xfrm>
        <a:graphic>
          <a:graphicData uri="http://schemas.openxmlformats.org/presentationml/2006/ole">
            <mc:AlternateContent xmlns:mc="http://schemas.openxmlformats.org/markup-compatibility/2006">
              <mc:Choice xmlns:v="urn:schemas-microsoft-com:vml" Requires="v">
                <p:oleObj spid="_x0000_s359550" name="Equation" r:id="rId10" imgW="2349360" imgH="863280" progId="Equation.DSMT4">
                  <p:embed/>
                </p:oleObj>
              </mc:Choice>
              <mc:Fallback>
                <p:oleObj name="Equation" r:id="rId10" imgW="2349360" imgH="863280" progId="Equation.DSMT4">
                  <p:embed/>
                  <p:pic>
                    <p:nvPicPr>
                      <p:cNvPr id="0" name=""/>
                      <p:cNvPicPr/>
                      <p:nvPr/>
                    </p:nvPicPr>
                    <p:blipFill>
                      <a:blip r:embed="rId11"/>
                      <a:stretch>
                        <a:fillRect/>
                      </a:stretch>
                    </p:blipFill>
                    <p:spPr>
                      <a:xfrm>
                        <a:off x="7669213" y="3879850"/>
                        <a:ext cx="3963987" cy="14557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18446233"/>
              </p:ext>
            </p:extLst>
          </p:nvPr>
        </p:nvGraphicFramePr>
        <p:xfrm>
          <a:off x="6927652" y="4216400"/>
          <a:ext cx="671180" cy="536944"/>
        </p:xfrm>
        <a:graphic>
          <a:graphicData uri="http://schemas.openxmlformats.org/presentationml/2006/ole">
            <mc:AlternateContent xmlns:mc="http://schemas.openxmlformats.org/markup-compatibility/2006">
              <mc:Choice xmlns:v="urn:schemas-microsoft-com:vml" Requires="v">
                <p:oleObj spid="_x0000_s359551" name="Equation" r:id="rId12" imgW="190440" imgH="152280" progId="Equation.DSMT4">
                  <p:embed/>
                </p:oleObj>
              </mc:Choice>
              <mc:Fallback>
                <p:oleObj name="Equation" r:id="rId12" imgW="190440" imgH="152280" progId="Equation.DSMT4">
                  <p:embed/>
                  <p:pic>
                    <p:nvPicPr>
                      <p:cNvPr id="0" name=""/>
                      <p:cNvPicPr/>
                      <p:nvPr/>
                    </p:nvPicPr>
                    <p:blipFill>
                      <a:blip r:embed="rId13"/>
                      <a:stretch>
                        <a:fillRect/>
                      </a:stretch>
                    </p:blipFill>
                    <p:spPr>
                      <a:xfrm>
                        <a:off x="6927652" y="4216400"/>
                        <a:ext cx="671180" cy="53694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93346"/>
              </p:ext>
            </p:extLst>
          </p:nvPr>
        </p:nvGraphicFramePr>
        <p:xfrm>
          <a:off x="4993877" y="5910595"/>
          <a:ext cx="1067593" cy="427037"/>
        </p:xfrm>
        <a:graphic>
          <a:graphicData uri="http://schemas.openxmlformats.org/presentationml/2006/ole">
            <mc:AlternateContent xmlns:mc="http://schemas.openxmlformats.org/markup-compatibility/2006">
              <mc:Choice xmlns:v="urn:schemas-microsoft-com:vml" Requires="v">
                <p:oleObj spid="_x0000_s359552" name="Equation" r:id="rId14" imgW="634680" imgH="253800" progId="Equation.DSMT4">
                  <p:embed/>
                </p:oleObj>
              </mc:Choice>
              <mc:Fallback>
                <p:oleObj name="Equation" r:id="rId14" imgW="634680" imgH="253800" progId="Equation.DSMT4">
                  <p:embed/>
                  <p:pic>
                    <p:nvPicPr>
                      <p:cNvPr id="0" name=""/>
                      <p:cNvPicPr/>
                      <p:nvPr/>
                    </p:nvPicPr>
                    <p:blipFill>
                      <a:blip r:embed="rId15"/>
                      <a:stretch>
                        <a:fillRect/>
                      </a:stretch>
                    </p:blipFill>
                    <p:spPr>
                      <a:xfrm>
                        <a:off x="4993877" y="5910595"/>
                        <a:ext cx="1067593" cy="427037"/>
                      </a:xfrm>
                      <a:prstGeom prst="rect">
                        <a:avLst/>
                      </a:prstGeom>
                    </p:spPr>
                  </p:pic>
                </p:oleObj>
              </mc:Fallback>
            </mc:AlternateContent>
          </a:graphicData>
        </a:graphic>
      </p:graphicFrame>
    </p:spTree>
    <p:extLst>
      <p:ext uri="{BB962C8B-B14F-4D97-AF65-F5344CB8AC3E}">
        <p14:creationId xmlns:p14="http://schemas.microsoft.com/office/powerpoint/2010/main" val="361932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926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Step4</a:t>
            </a:r>
            <a:r>
              <a:rPr lang="zh-CN" altLang="en-US" sz="2400" b="1" dirty="0">
                <a:solidFill>
                  <a:srgbClr val="404040"/>
                </a:solidFill>
                <a:latin typeface="微软雅黑" panose="020B0503020204020204" pitchFamily="34" charset="-122"/>
                <a:ea typeface="微软雅黑" panose="020B0503020204020204" pitchFamily="34" charset="-122"/>
              </a:rPr>
              <a:t>：确定最优分配</a:t>
            </a:r>
          </a:p>
        </p:txBody>
      </p:sp>
      <p:sp>
        <p:nvSpPr>
          <p:cNvPr id="9" name="文本框 1"/>
          <p:cNvSpPr txBox="1">
            <a:spLocks noChangeArrowheads="1"/>
          </p:cNvSpPr>
          <p:nvPr/>
        </p:nvSpPr>
        <p:spPr bwMode="auto">
          <a:xfrm>
            <a:off x="1170781" y="1035089"/>
            <a:ext cx="10440194"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数值求解时，由于是非线性规划，求解本质上是定步长分支限界法，因此对问题规模敏感，取</a:t>
            </a:r>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US News[2]</a:t>
            </a:r>
            <a:r>
              <a:rPr lang="zh-CN" altLang="en-US" sz="2000" dirty="0">
                <a:ea typeface="等线" panose="02010600030101010101" pitchFamily="2" charset="-122"/>
                <a:cs typeface="Times New Roman" panose="02020603050405020304" pitchFamily="18" charset="0"/>
              </a:rPr>
              <a:t>前五十名进行演示</a:t>
            </a:r>
            <a:r>
              <a:rPr lang="en-US" altLang="zh-CN" sz="2000" dirty="0">
                <a:ea typeface="等线" panose="02010600030101010101" pitchFamily="2" charset="-122"/>
                <a:cs typeface="Times New Roman" panose="02020603050405020304" pitchFamily="18" charset="0"/>
              </a:rPr>
              <a:t>.</a:t>
            </a:r>
            <a:endParaRPr lang="zh-CN" altLang="zh-CN" sz="2000" dirty="0">
              <a:ea typeface="等线" panose="02010600030101010101" pitchFamily="2" charset="-122"/>
              <a:cs typeface="Times New Roman" panose="02020603050405020304" pitchFamily="18" charset="0"/>
            </a:endParaRP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0" name="表格 2"/>
          <p:cNvGraphicFramePr>
            <a:graphicFrameLocks noGrp="1"/>
          </p:cNvGraphicFramePr>
          <p:nvPr>
            <p:extLst>
              <p:ext uri="{D42A27DB-BD31-4B8C-83A1-F6EECF244321}">
                <p14:modId xmlns:p14="http://schemas.microsoft.com/office/powerpoint/2010/main" val="1508673765"/>
              </p:ext>
            </p:extLst>
          </p:nvPr>
        </p:nvGraphicFramePr>
        <p:xfrm>
          <a:off x="2175584" y="2147282"/>
          <a:ext cx="7596000" cy="4079240"/>
        </p:xfrm>
        <a:graphic>
          <a:graphicData uri="http://schemas.openxmlformats.org/drawingml/2006/table">
            <a:tbl>
              <a:tblPr firstRow="1" bandRow="1">
                <a:tableStyleId>{3B4B98B0-60AC-42C2-AFA5-B58CD77FA1E5}</a:tableStyleId>
              </a:tblPr>
              <a:tblGrid>
                <a:gridCol w="900000">
                  <a:extLst>
                    <a:ext uri="{9D8B030D-6E8A-4147-A177-3AD203B41FA5}">
                      <a16:colId xmlns:a16="http://schemas.microsoft.com/office/drawing/2014/main" val="1802587683"/>
                    </a:ext>
                  </a:extLst>
                </a:gridCol>
                <a:gridCol w="3816000">
                  <a:extLst>
                    <a:ext uri="{9D8B030D-6E8A-4147-A177-3AD203B41FA5}">
                      <a16:colId xmlns:a16="http://schemas.microsoft.com/office/drawing/2014/main" val="3406022487"/>
                    </a:ext>
                  </a:extLst>
                </a:gridCol>
                <a:gridCol w="1440000">
                  <a:extLst>
                    <a:ext uri="{9D8B030D-6E8A-4147-A177-3AD203B41FA5}">
                      <a16:colId xmlns:a16="http://schemas.microsoft.com/office/drawing/2014/main" val="2487852570"/>
                    </a:ext>
                  </a:extLst>
                </a:gridCol>
                <a:gridCol w="1440000">
                  <a:extLst>
                    <a:ext uri="{9D8B030D-6E8A-4147-A177-3AD203B41FA5}">
                      <a16:colId xmlns:a16="http://schemas.microsoft.com/office/drawing/2014/main" val="355534087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dirty="0">
                          <a:effectLst/>
                          <a:latin typeface="Times New Roman" panose="02020603050405020304" pitchFamily="18" charset="0"/>
                          <a:cs typeface="Times New Roman" panose="02020603050405020304" pitchFamily="18" charset="0"/>
                        </a:rPr>
                        <a:t>Order</a:t>
                      </a:r>
                      <a:endParaRPr lang="en-US" altLang="zh-CN" sz="1800" b="1"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dirty="0">
                          <a:effectLst/>
                          <a:latin typeface="Times New Roman" panose="02020603050405020304" pitchFamily="18" charset="0"/>
                          <a:cs typeface="Times New Roman" panose="02020603050405020304" pitchFamily="18" charset="0"/>
                        </a:rPr>
                        <a:t>Name</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Donation</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Performance</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2094409900"/>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1</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Princeton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1.351224</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0.826894</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809111908"/>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Harvard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2.774095</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0.861868</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4005905080"/>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3</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University of Chicago</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1.938896</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0.800037</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2739229265"/>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4</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Yale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1.861161</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0.828146</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3107927724"/>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5</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Columbia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1.921616</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0.824846</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2967043429"/>
                  </a:ext>
                </a:extLst>
              </a:tr>
              <a:tr h="370840">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6</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Stanford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2.000326</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0.871357</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3375650804"/>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7</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Massachusetts Institute of Technology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1.616044</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0.887292</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1941092386"/>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8</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Duke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1.724403</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0.861537</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3117251428"/>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9</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University of Pennsylvania</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1.717098</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0.871884</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1104851684"/>
                  </a:ext>
                </a:extLst>
              </a:tr>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10</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Johns Hopkins University</a:t>
                      </a:r>
                      <a:endParaRPr lang="en-US"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1.595962</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0.828458</a:t>
                      </a:r>
                      <a:endParaRPr lang="en-US" altLang="zh-CN" sz="18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1838159560"/>
                  </a:ext>
                </a:extLst>
              </a:tr>
            </a:tbl>
          </a:graphicData>
        </a:graphic>
      </p:graphicFrame>
    </p:spTree>
    <p:extLst>
      <p:ext uri="{BB962C8B-B14F-4D97-AF65-F5344CB8AC3E}">
        <p14:creationId xmlns:p14="http://schemas.microsoft.com/office/powerpoint/2010/main" val="36893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926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Step4</a:t>
            </a:r>
            <a:r>
              <a:rPr lang="zh-CN" altLang="en-US" sz="2400" b="1" dirty="0">
                <a:solidFill>
                  <a:srgbClr val="404040"/>
                </a:solidFill>
                <a:latin typeface="微软雅黑" panose="020B0503020204020204" pitchFamily="34" charset="-122"/>
                <a:ea typeface="微软雅黑" panose="020B0503020204020204" pitchFamily="34" charset="-122"/>
              </a:rPr>
              <a:t>：确定最优分配</a:t>
            </a: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 name="Picture 1" descr="LINGO 11.0 Solver Status [GoodGra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67" y="1215016"/>
            <a:ext cx="4425011" cy="43306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865" y="1035814"/>
            <a:ext cx="5845319" cy="4339461"/>
          </a:xfrm>
          <a:prstGeom prst="rect">
            <a:avLst/>
          </a:prstGeom>
        </p:spPr>
      </p:pic>
    </p:spTree>
    <p:extLst>
      <p:ext uri="{BB962C8B-B14F-4D97-AF65-F5344CB8AC3E}">
        <p14:creationId xmlns:p14="http://schemas.microsoft.com/office/powerpoint/2010/main" val="29239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926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Step4</a:t>
            </a:r>
            <a:r>
              <a:rPr lang="zh-CN" altLang="en-US" sz="2400" b="1" dirty="0">
                <a:solidFill>
                  <a:srgbClr val="404040"/>
                </a:solidFill>
                <a:latin typeface="微软雅黑" panose="020B0503020204020204" pitchFamily="34" charset="-122"/>
                <a:ea typeface="微软雅黑" panose="020B0503020204020204" pitchFamily="34" charset="-122"/>
              </a:rPr>
              <a:t>：确定最优分配</a:t>
            </a: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8" name="表格 2"/>
          <p:cNvGraphicFramePr>
            <a:graphicFrameLocks noGrp="1"/>
          </p:cNvGraphicFramePr>
          <p:nvPr>
            <p:extLst>
              <p:ext uri="{D42A27DB-BD31-4B8C-83A1-F6EECF244321}">
                <p14:modId xmlns:p14="http://schemas.microsoft.com/office/powerpoint/2010/main" val="334979691"/>
              </p:ext>
            </p:extLst>
          </p:nvPr>
        </p:nvGraphicFramePr>
        <p:xfrm>
          <a:off x="481012" y="1481166"/>
          <a:ext cx="11016000" cy="3337560"/>
        </p:xfrm>
        <a:graphic>
          <a:graphicData uri="http://schemas.openxmlformats.org/drawingml/2006/table">
            <a:tbl>
              <a:tblPr firstRow="1" bandRow="1">
                <a:tableStyleId>{3B4B98B0-60AC-42C2-AFA5-B58CD77FA1E5}</a:tableStyleId>
              </a:tblPr>
              <a:tblGrid>
                <a:gridCol w="4212000">
                  <a:extLst>
                    <a:ext uri="{9D8B030D-6E8A-4147-A177-3AD203B41FA5}">
                      <a16:colId xmlns:a16="http://schemas.microsoft.com/office/drawing/2014/main" val="3112859594"/>
                    </a:ext>
                  </a:extLst>
                </a:gridCol>
                <a:gridCol w="1404000">
                  <a:extLst>
                    <a:ext uri="{9D8B030D-6E8A-4147-A177-3AD203B41FA5}">
                      <a16:colId xmlns:a16="http://schemas.microsoft.com/office/drawing/2014/main" val="606281526"/>
                    </a:ext>
                  </a:extLst>
                </a:gridCol>
                <a:gridCol w="1548000">
                  <a:extLst>
                    <a:ext uri="{9D8B030D-6E8A-4147-A177-3AD203B41FA5}">
                      <a16:colId xmlns:a16="http://schemas.microsoft.com/office/drawing/2014/main" val="2160713394"/>
                    </a:ext>
                  </a:extLst>
                </a:gridCol>
                <a:gridCol w="1800000">
                  <a:extLst>
                    <a:ext uri="{9D8B030D-6E8A-4147-A177-3AD203B41FA5}">
                      <a16:colId xmlns:a16="http://schemas.microsoft.com/office/drawing/2014/main" val="3697545542"/>
                    </a:ext>
                  </a:extLst>
                </a:gridCol>
                <a:gridCol w="2052000">
                  <a:extLst>
                    <a:ext uri="{9D8B030D-6E8A-4147-A177-3AD203B41FA5}">
                      <a16:colId xmlns:a16="http://schemas.microsoft.com/office/drawing/2014/main" val="712475776"/>
                    </a:ext>
                  </a:extLst>
                </a:gridCol>
              </a:tblGrid>
              <a:tr h="370840">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Name</a:t>
                      </a:r>
                      <a:endParaRPr lang="en-US" sz="18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Donation</a:t>
                      </a:r>
                      <a:endParaRPr lang="en-US" sz="18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Performance</a:t>
                      </a:r>
                      <a:endParaRPr lang="en-US" sz="18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Extra Donation</a:t>
                      </a:r>
                      <a:endParaRPr lang="en-US" sz="18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Extra Performance</a:t>
                      </a:r>
                      <a:endParaRPr lang="en-US" sz="18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353631053"/>
                  </a:ext>
                </a:extLst>
              </a:tr>
              <a:tr h="370840">
                <a:tc>
                  <a:txBody>
                    <a:bodyPr/>
                    <a:lstStyle/>
                    <a:p>
                      <a:pPr algn="ctr" rtl="0" fontAlgn="ctr"/>
                      <a:r>
                        <a:rPr lang="en-US" sz="1800" u="none" strike="noStrike">
                          <a:effectLst/>
                          <a:latin typeface="Times New Roman" panose="02020603050405020304" pitchFamily="18" charset="0"/>
                          <a:cs typeface="Times New Roman" panose="02020603050405020304" pitchFamily="18" charset="0"/>
                        </a:rPr>
                        <a:t>College of William &amp; Mary</a:t>
                      </a:r>
                      <a:endParaRPr lang="en-US" sz="18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0.0512</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0.7800</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0.2203</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0.2361</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793996156"/>
                  </a:ext>
                </a:extLst>
              </a:tr>
              <a:tr h="370840">
                <a:tc>
                  <a:txBody>
                    <a:bodyPr/>
                    <a:lstStyle/>
                    <a:p>
                      <a:pPr algn="ctr" rtl="0" fontAlgn="ctr"/>
                      <a:r>
                        <a:rPr lang="en-US" sz="1800" u="none" strike="noStrike" dirty="0">
                          <a:effectLst/>
                          <a:latin typeface="Times New Roman" panose="02020603050405020304" pitchFamily="18" charset="0"/>
                          <a:cs typeface="Times New Roman" panose="02020603050405020304" pitchFamily="18" charset="0"/>
                        </a:rPr>
                        <a:t>Georgia Institute of Technology</a:t>
                      </a:r>
                      <a:endParaRPr 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0.0645</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0.8119</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0.2081</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0.2140</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4268961153"/>
                  </a:ext>
                </a:extLst>
              </a:tr>
              <a:tr h="370840">
                <a:tc>
                  <a:txBody>
                    <a:bodyPr/>
                    <a:lstStyle/>
                    <a:p>
                      <a:pPr algn="ctr" rtl="0" fontAlgn="ctr"/>
                      <a:r>
                        <a:rPr lang="en-US" sz="1800" u="none" strike="noStrike">
                          <a:effectLst/>
                          <a:latin typeface="Times New Roman" panose="02020603050405020304" pitchFamily="18" charset="0"/>
                          <a:cs typeface="Times New Roman" panose="02020603050405020304" pitchFamily="18" charset="0"/>
                        </a:rPr>
                        <a:t>University of California--Irvine</a:t>
                      </a:r>
                      <a:endParaRPr lang="en-US" sz="18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0.0794</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0.7376</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0.1772</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0.1588</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133181078"/>
                  </a:ext>
                </a:extLst>
              </a:tr>
              <a:tr h="370840">
                <a:tc>
                  <a:txBody>
                    <a:bodyPr/>
                    <a:lstStyle/>
                    <a:p>
                      <a:pPr algn="ctr" rtl="0" fontAlgn="ctr"/>
                      <a:r>
                        <a:rPr lang="en-US" sz="1800" u="none" strike="noStrike" dirty="0">
                          <a:effectLst/>
                          <a:latin typeface="Times New Roman" panose="02020603050405020304" pitchFamily="18" charset="0"/>
                          <a:cs typeface="Times New Roman" panose="02020603050405020304" pitchFamily="18" charset="0"/>
                        </a:rPr>
                        <a:t>University of California--Davis</a:t>
                      </a:r>
                      <a:endParaRPr 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0.1224</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0.7319</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0.1236</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0.0903</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1074644865"/>
                  </a:ext>
                </a:extLst>
              </a:tr>
              <a:tr h="370840">
                <a:tc>
                  <a:txBody>
                    <a:bodyPr/>
                    <a:lstStyle/>
                    <a:p>
                      <a:pPr algn="ctr" rtl="0" fontAlgn="ctr"/>
                      <a:r>
                        <a:rPr lang="en-US" sz="1800" u="none" strike="noStrike">
                          <a:effectLst/>
                          <a:latin typeface="Times New Roman" panose="02020603050405020304" pitchFamily="18" charset="0"/>
                          <a:cs typeface="Times New Roman" panose="02020603050405020304" pitchFamily="18" charset="0"/>
                        </a:rPr>
                        <a:t>University of California--San Diego</a:t>
                      </a:r>
                      <a:endParaRPr lang="en-US" sz="18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0.1285</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0.7523</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0.1200</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0.0867</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3501496312"/>
                  </a:ext>
                </a:extLst>
              </a:tr>
              <a:tr h="370840">
                <a:tc>
                  <a:txBody>
                    <a:bodyPr/>
                    <a:lstStyle/>
                    <a:p>
                      <a:pPr algn="ctr" rtl="0" fontAlgn="ctr"/>
                      <a:r>
                        <a:rPr lang="en-US" sz="1800" u="none" strike="noStrike">
                          <a:effectLst/>
                          <a:latin typeface="Times New Roman" panose="02020603050405020304" pitchFamily="18" charset="0"/>
                          <a:cs typeface="Times New Roman" panose="02020603050405020304" pitchFamily="18" charset="0"/>
                        </a:rPr>
                        <a:t>University of North Carolina--Chapel Hill</a:t>
                      </a:r>
                      <a:endParaRPr lang="en-US" sz="18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0.1651</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0.7588</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0.0788</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0.0488</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3112143235"/>
                  </a:ext>
                </a:extLst>
              </a:tr>
              <a:tr h="370840">
                <a:tc>
                  <a:txBody>
                    <a:bodyPr/>
                    <a:lstStyle/>
                    <a:p>
                      <a:pPr algn="ctr" rtl="0" fontAlgn="ctr"/>
                      <a:r>
                        <a:rPr lang="en-US" sz="1800" u="none" strike="noStrike" dirty="0">
                          <a:effectLst/>
                          <a:latin typeface="Times New Roman" panose="02020603050405020304" pitchFamily="18" charset="0"/>
                          <a:cs typeface="Times New Roman" panose="02020603050405020304" pitchFamily="18" charset="0"/>
                        </a:rPr>
                        <a:t>University of Florida</a:t>
                      </a:r>
                      <a:endParaRPr 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0.1661</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0.7278</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0.0720</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0.0433</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extLst>
                  <a:ext uri="{0D108BD9-81ED-4DB2-BD59-A6C34878D82A}">
                    <a16:rowId xmlns:a16="http://schemas.microsoft.com/office/drawing/2014/main" val="867401187"/>
                  </a:ext>
                </a:extLst>
              </a:tr>
              <a:tr h="370840">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SUM</a:t>
                      </a:r>
                      <a:endParaRPr 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1</a:t>
                      </a:r>
                      <a:endParaRPr lang="en-US" altLang="zh-CN"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rtl="0" fontAlgn="ctr"/>
                      <a:r>
                        <a:rPr lang="en-US" altLang="zh-CN" sz="1800" u="none" strike="noStrike" dirty="0">
                          <a:effectLst/>
                          <a:latin typeface="Times New Roman" panose="02020603050405020304" pitchFamily="18" charset="0"/>
                          <a:cs typeface="Times New Roman" panose="02020603050405020304" pitchFamily="18" charset="0"/>
                        </a:rPr>
                        <a:t>0.8780</a:t>
                      </a:r>
                      <a:endParaRPr lang="en-US" altLang="zh-CN" sz="18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2064376114"/>
                  </a:ext>
                </a:extLst>
              </a:tr>
            </a:tbl>
          </a:graphicData>
        </a:graphic>
      </p:graphicFrame>
    </p:spTree>
    <p:extLst>
      <p:ext uri="{BB962C8B-B14F-4D97-AF65-F5344CB8AC3E}">
        <p14:creationId xmlns:p14="http://schemas.microsoft.com/office/powerpoint/2010/main" val="282285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文本框 7"/>
          <p:cNvSpPr txBox="1">
            <a:spLocks noChangeArrowheads="1"/>
          </p:cNvSpPr>
          <p:nvPr/>
        </p:nvSpPr>
        <p:spPr bwMode="auto">
          <a:xfrm>
            <a:off x="609599" y="207963"/>
            <a:ext cx="5926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solidFill>
                  <a:srgbClr val="404040"/>
                </a:solidFill>
                <a:latin typeface="微软雅黑" panose="020B0503020204020204" pitchFamily="34" charset="-122"/>
                <a:ea typeface="微软雅黑" panose="020B0503020204020204" pitchFamily="34" charset="-122"/>
              </a:rPr>
              <a:t>展望</a:t>
            </a:r>
          </a:p>
        </p:txBody>
      </p:sp>
      <p:sp>
        <p:nvSpPr>
          <p:cNvPr id="9" name="文本框 1"/>
          <p:cNvSpPr txBox="1">
            <a:spLocks noChangeArrowheads="1"/>
          </p:cNvSpPr>
          <p:nvPr/>
        </p:nvSpPr>
        <p:spPr bwMode="auto">
          <a:xfrm>
            <a:off x="1001448" y="798022"/>
            <a:ext cx="9945952"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确定学生表现：</a:t>
            </a:r>
            <a:endParaRPr lang="en-US" altLang="zh-CN" sz="2000" dirty="0">
              <a:ea typeface="等线" panose="02010600030101010101" pitchFamily="2" charset="-122"/>
              <a:cs typeface="Times New Roman" panose="02020603050405020304" pitchFamily="18" charset="0"/>
            </a:endParaRPr>
          </a:p>
          <a:p>
            <a:pPr marL="1200150" lvl="1" indent="-457200">
              <a:lnSpc>
                <a:spcPct val="107000"/>
              </a:lnSpc>
              <a:spcBef>
                <a:spcPct val="0"/>
              </a:spcBef>
              <a:spcAft>
                <a:spcPts val="800"/>
              </a:spcAft>
              <a:buAutoNum type="arabicPeriod"/>
            </a:pPr>
            <a:r>
              <a:rPr lang="zh-CN" altLang="en-US" sz="1800" dirty="0">
                <a:ea typeface="等线" panose="02010600030101010101" pitchFamily="2" charset="-122"/>
                <a:cs typeface="Times New Roman" panose="02020603050405020304" pitchFamily="18" charset="0"/>
              </a:rPr>
              <a:t>维度的选择将数据特性本身与先验知识同时考虑</a:t>
            </a:r>
            <a:r>
              <a:rPr lang="en-US" altLang="zh-CN" sz="1800" dirty="0">
                <a:ea typeface="等线" panose="02010600030101010101" pitchFamily="2" charset="-122"/>
                <a:cs typeface="Times New Roman" panose="02020603050405020304" pitchFamily="18" charset="0"/>
              </a:rPr>
              <a:t>.</a:t>
            </a:r>
          </a:p>
          <a:p>
            <a:pPr marL="1200150" lvl="1" indent="-457200">
              <a:lnSpc>
                <a:spcPct val="107000"/>
              </a:lnSpc>
              <a:spcBef>
                <a:spcPct val="0"/>
              </a:spcBef>
              <a:spcAft>
                <a:spcPts val="800"/>
              </a:spcAft>
              <a:buAutoNum type="arabicPeriod"/>
            </a:pPr>
            <a:r>
              <a:rPr lang="zh-CN" altLang="en-US" sz="1800" dirty="0">
                <a:ea typeface="等线" panose="02010600030101010101" pitchFamily="2" charset="-122"/>
                <a:cs typeface="Times New Roman" panose="02020603050405020304" pitchFamily="18" charset="0"/>
              </a:rPr>
              <a:t>学生表现与各维度的关系进行更复杂的建模</a:t>
            </a:r>
            <a:r>
              <a:rPr lang="en-US" altLang="zh-CN" sz="1800" dirty="0">
                <a:ea typeface="等线" panose="02010600030101010101" pitchFamily="2" charset="-122"/>
                <a:cs typeface="Times New Roman" panose="02020603050405020304" pitchFamily="18" charset="0"/>
              </a:rPr>
              <a:t>.</a:t>
            </a:r>
          </a:p>
          <a:p>
            <a:pPr marL="1200150" lvl="1" indent="-457200">
              <a:lnSpc>
                <a:spcPct val="107000"/>
              </a:lnSpc>
              <a:spcBef>
                <a:spcPct val="0"/>
              </a:spcBef>
              <a:spcAft>
                <a:spcPts val="800"/>
              </a:spcAft>
              <a:buAutoNum type="arabicPeriod"/>
            </a:pPr>
            <a:endParaRPr lang="en-US" altLang="zh-CN" sz="1800" dirty="0">
              <a:ea typeface="等线" panose="02010600030101010101" pitchFamily="2" charset="-122"/>
              <a:cs typeface="Times New Roman" panose="02020603050405020304" pitchFamily="18" charset="0"/>
            </a:endParaRPr>
          </a:p>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确定学生表现与资助的趋势：</a:t>
            </a:r>
            <a:endParaRPr lang="en-US" altLang="zh-CN" sz="2000" dirty="0">
              <a:ea typeface="等线" panose="02010600030101010101" pitchFamily="2" charset="-122"/>
              <a:cs typeface="Times New Roman" panose="02020603050405020304" pitchFamily="18" charset="0"/>
            </a:endParaRPr>
          </a:p>
          <a:p>
            <a:pPr marL="1200150" lvl="1" indent="-457200">
              <a:lnSpc>
                <a:spcPct val="107000"/>
              </a:lnSpc>
              <a:spcBef>
                <a:spcPct val="0"/>
              </a:spcBef>
              <a:spcAft>
                <a:spcPts val="800"/>
              </a:spcAft>
              <a:buAutoNum type="arabicPeriod"/>
            </a:pPr>
            <a:r>
              <a:rPr lang="zh-CN" altLang="en-US" sz="1800" dirty="0">
                <a:ea typeface="等线" panose="02010600030101010101" pitchFamily="2" charset="-122"/>
                <a:cs typeface="Times New Roman" panose="02020603050405020304" pitchFamily="18" charset="0"/>
              </a:rPr>
              <a:t>考虑采用如人工神经网络等机器学习算法进行拟合而不是简单的多项式拟合</a:t>
            </a:r>
            <a:r>
              <a:rPr lang="en-US" altLang="zh-CN" sz="1800" dirty="0">
                <a:ea typeface="等线" panose="02010600030101010101" pitchFamily="2" charset="-122"/>
                <a:cs typeface="Times New Roman" panose="02020603050405020304" pitchFamily="18" charset="0"/>
              </a:rPr>
              <a:t>.</a:t>
            </a:r>
          </a:p>
          <a:p>
            <a:pPr marL="1200150" lvl="1" indent="-457200">
              <a:lnSpc>
                <a:spcPct val="107000"/>
              </a:lnSpc>
              <a:spcBef>
                <a:spcPct val="0"/>
              </a:spcBef>
              <a:spcAft>
                <a:spcPts val="800"/>
              </a:spcAft>
              <a:buAutoNum type="arabicPeriod"/>
            </a:pPr>
            <a:endParaRPr lang="en-US" altLang="zh-CN" sz="1800" dirty="0">
              <a:ea typeface="等线" panose="02010600030101010101" pitchFamily="2" charset="-122"/>
              <a:cs typeface="Times New Roman" panose="02020603050405020304" pitchFamily="18" charset="0"/>
            </a:endParaRPr>
          </a:p>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确定学生表现增量与投入的关系：</a:t>
            </a:r>
            <a:endParaRPr lang="en-US" altLang="zh-CN" sz="2000" dirty="0">
              <a:ea typeface="等线" panose="02010600030101010101" pitchFamily="2" charset="-122"/>
              <a:cs typeface="Times New Roman" panose="02020603050405020304" pitchFamily="18" charset="0"/>
            </a:endParaRPr>
          </a:p>
          <a:p>
            <a:pPr marL="1200150" lvl="1" indent="-457200">
              <a:lnSpc>
                <a:spcPct val="107000"/>
              </a:lnSpc>
              <a:spcBef>
                <a:spcPct val="0"/>
              </a:spcBef>
              <a:spcAft>
                <a:spcPts val="800"/>
              </a:spcAft>
              <a:buAutoNum type="arabicPeriod"/>
            </a:pPr>
            <a:r>
              <a:rPr lang="zh-CN" altLang="en-US" sz="1800" dirty="0">
                <a:ea typeface="等线" panose="02010600030101010101" pitchFamily="2" charset="-122"/>
                <a:cs typeface="Times New Roman" panose="02020603050405020304" pitchFamily="18" charset="0"/>
              </a:rPr>
              <a:t>学校的特性部分采用更为精确的关系体现</a:t>
            </a:r>
            <a:r>
              <a:rPr lang="en-US" altLang="zh-CN" sz="1800" dirty="0">
                <a:ea typeface="等线" panose="02010600030101010101" pitchFamily="2" charset="-122"/>
                <a:cs typeface="Times New Roman" panose="02020603050405020304" pitchFamily="18" charset="0"/>
              </a:rPr>
              <a:t>.</a:t>
            </a:r>
          </a:p>
          <a:p>
            <a:pPr marL="1200150" lvl="1" indent="-457200">
              <a:lnSpc>
                <a:spcPct val="107000"/>
              </a:lnSpc>
              <a:spcBef>
                <a:spcPct val="0"/>
              </a:spcBef>
              <a:spcAft>
                <a:spcPts val="800"/>
              </a:spcAft>
              <a:buAutoNum type="arabicPeriod"/>
            </a:pPr>
            <a:endParaRPr lang="en-US" altLang="zh-CN" sz="1800" dirty="0">
              <a:ea typeface="等线" panose="02010600030101010101" pitchFamily="2" charset="-122"/>
              <a:cs typeface="Times New Roman" panose="02020603050405020304" pitchFamily="18" charset="0"/>
            </a:endParaRPr>
          </a:p>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确定最优分配：</a:t>
            </a:r>
            <a:endParaRPr lang="en-US" altLang="zh-CN" sz="2000" dirty="0">
              <a:ea typeface="等线" panose="02010600030101010101" pitchFamily="2" charset="-122"/>
              <a:cs typeface="Times New Roman" panose="02020603050405020304" pitchFamily="18" charset="0"/>
            </a:endParaRPr>
          </a:p>
          <a:p>
            <a:pPr marL="1200150" lvl="1" indent="-457200">
              <a:lnSpc>
                <a:spcPct val="107000"/>
              </a:lnSpc>
              <a:spcBef>
                <a:spcPct val="0"/>
              </a:spcBef>
              <a:spcAft>
                <a:spcPts val="800"/>
              </a:spcAft>
              <a:buAutoNum type="arabicPeriod"/>
            </a:pPr>
            <a:r>
              <a:rPr lang="zh-CN" altLang="en-US" sz="1800" dirty="0">
                <a:ea typeface="等线" panose="02010600030101010101" pitchFamily="2" charset="-122"/>
                <a:cs typeface="Times New Roman" panose="02020603050405020304" pitchFamily="18" charset="0"/>
              </a:rPr>
              <a:t>采用特殊的多项式规划算法，提高求解效率，从而使得可以解决原始数据规模的问题</a:t>
            </a:r>
            <a:r>
              <a:rPr lang="en-US" altLang="zh-CN" sz="1800" dirty="0">
                <a:ea typeface="等线" panose="02010600030101010101" pitchFamily="2" charset="-122"/>
                <a:cs typeface="Times New Roman" panose="02020603050405020304" pitchFamily="18" charset="0"/>
              </a:rPr>
              <a:t>.</a:t>
            </a:r>
          </a:p>
        </p:txBody>
      </p:sp>
      <p:sp>
        <p:nvSpPr>
          <p:cNvPr id="13"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59551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11"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12" name="文本框 7"/>
          <p:cNvSpPr txBox="1">
            <a:spLocks noChangeArrowheads="1"/>
          </p:cNvSpPr>
          <p:nvPr/>
        </p:nvSpPr>
        <p:spPr bwMode="auto">
          <a:xfrm>
            <a:off x="609600" y="207963"/>
            <a:ext cx="2693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solidFill>
                  <a:srgbClr val="404040"/>
                </a:solidFill>
                <a:latin typeface="微软雅黑" panose="020B0503020204020204" pitchFamily="34" charset="-122"/>
                <a:ea typeface="微软雅黑" panose="020B0503020204020204" pitchFamily="34" charset="-122"/>
              </a:rPr>
              <a:t>目录</a:t>
            </a:r>
          </a:p>
        </p:txBody>
      </p:sp>
      <p:pic>
        <p:nvPicPr>
          <p:cNvPr id="17413" name="图片 8"/>
          <p:cNvPicPr>
            <a:picLocks noChangeAspect="1" noChangeArrowheads="1"/>
          </p:cNvPicPr>
          <p:nvPr/>
        </p:nvPicPr>
        <p:blipFill>
          <a:blip r:embed="rId3">
            <a:extLst>
              <a:ext uri="{28A0092B-C50C-407E-A947-70E740481C1C}">
                <a14:useLocalDpi xmlns:a14="http://schemas.microsoft.com/office/drawing/2010/main" val="0"/>
              </a:ext>
            </a:extLst>
          </a:blip>
          <a:srcRect l="-568" r="-114"/>
          <a:stretch>
            <a:fillRect/>
          </a:stretch>
        </p:blipFill>
        <p:spPr bwMode="auto">
          <a:xfrm>
            <a:off x="-65088" y="1319213"/>
            <a:ext cx="12263438"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矩形 9"/>
          <p:cNvSpPr>
            <a:spLocks noChangeArrowheads="1"/>
          </p:cNvSpPr>
          <p:nvPr/>
        </p:nvSpPr>
        <p:spPr bwMode="auto">
          <a:xfrm>
            <a:off x="0" y="4311650"/>
            <a:ext cx="12192000" cy="22034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7415" name="组合 10"/>
          <p:cNvGrpSpPr>
            <a:grpSpLocks/>
          </p:cNvGrpSpPr>
          <p:nvPr/>
        </p:nvGrpSpPr>
        <p:grpSpPr bwMode="auto">
          <a:xfrm>
            <a:off x="768350" y="4540250"/>
            <a:ext cx="10518775" cy="301625"/>
            <a:chOff x="0" y="0"/>
            <a:chExt cx="10518231" cy="301728"/>
          </a:xfrm>
        </p:grpSpPr>
        <p:sp>
          <p:nvSpPr>
            <p:cNvPr id="17421" name="椭圆 11"/>
            <p:cNvSpPr>
              <a:spLocks noChangeArrowheads="1"/>
            </p:cNvSpPr>
            <p:nvPr/>
          </p:nvSpPr>
          <p:spPr bwMode="auto">
            <a:xfrm>
              <a:off x="0" y="1"/>
              <a:ext cx="301727" cy="301727"/>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2" name="椭圆 12"/>
            <p:cNvSpPr>
              <a:spLocks noChangeArrowheads="1"/>
            </p:cNvSpPr>
            <p:nvPr/>
          </p:nvSpPr>
          <p:spPr bwMode="auto">
            <a:xfrm>
              <a:off x="5108252" y="0"/>
              <a:ext cx="301727" cy="301727"/>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3" name="椭圆 13"/>
            <p:cNvSpPr>
              <a:spLocks noChangeArrowheads="1"/>
            </p:cNvSpPr>
            <p:nvPr/>
          </p:nvSpPr>
          <p:spPr bwMode="auto">
            <a:xfrm>
              <a:off x="2554126" y="0"/>
              <a:ext cx="301727" cy="301727"/>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4" name="椭圆 14"/>
            <p:cNvSpPr>
              <a:spLocks noChangeArrowheads="1"/>
            </p:cNvSpPr>
            <p:nvPr/>
          </p:nvSpPr>
          <p:spPr bwMode="auto">
            <a:xfrm>
              <a:off x="7662378" y="0"/>
              <a:ext cx="301727" cy="301727"/>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5" name="椭圆 15"/>
            <p:cNvSpPr>
              <a:spLocks noChangeArrowheads="1"/>
            </p:cNvSpPr>
            <p:nvPr/>
          </p:nvSpPr>
          <p:spPr bwMode="auto">
            <a:xfrm>
              <a:off x="10216504" y="0"/>
              <a:ext cx="301727" cy="301727"/>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17426" name="直接连接符 16"/>
            <p:cNvCxnSpPr>
              <a:cxnSpLocks noChangeShapeType="1"/>
            </p:cNvCxnSpPr>
            <p:nvPr/>
          </p:nvCxnSpPr>
          <p:spPr bwMode="auto">
            <a:xfrm>
              <a:off x="457931" y="150863"/>
              <a:ext cx="1885913" cy="0"/>
            </a:xfrm>
            <a:prstGeom prst="line">
              <a:avLst/>
            </a:prstGeom>
            <a:noFill/>
            <a:ln w="6350">
              <a:solidFill>
                <a:srgbClr val="D9D9D9"/>
              </a:solidFill>
              <a:round/>
              <a:headEnd/>
              <a:tailEnd/>
            </a:ln>
            <a:extLst>
              <a:ext uri="{909E8E84-426E-40DD-AFC4-6F175D3DCCD1}">
                <a14:hiddenFill xmlns:a14="http://schemas.microsoft.com/office/drawing/2010/main">
                  <a:noFill/>
                </a14:hiddenFill>
              </a:ext>
            </a:extLst>
          </p:spPr>
        </p:cxnSp>
        <p:cxnSp>
          <p:nvCxnSpPr>
            <p:cNvPr id="17427" name="直接连接符 17"/>
            <p:cNvCxnSpPr>
              <a:cxnSpLocks noChangeShapeType="1"/>
            </p:cNvCxnSpPr>
            <p:nvPr/>
          </p:nvCxnSpPr>
          <p:spPr bwMode="auto">
            <a:xfrm>
              <a:off x="3040126" y="150863"/>
              <a:ext cx="1885913" cy="0"/>
            </a:xfrm>
            <a:prstGeom prst="line">
              <a:avLst/>
            </a:prstGeom>
            <a:noFill/>
            <a:ln w="6350">
              <a:solidFill>
                <a:srgbClr val="D9D9D9"/>
              </a:solidFill>
              <a:round/>
              <a:headEnd/>
              <a:tailEnd/>
            </a:ln>
            <a:extLst>
              <a:ext uri="{909E8E84-426E-40DD-AFC4-6F175D3DCCD1}">
                <a14:hiddenFill xmlns:a14="http://schemas.microsoft.com/office/drawing/2010/main">
                  <a:noFill/>
                </a14:hiddenFill>
              </a:ext>
            </a:extLst>
          </p:spPr>
        </p:cxnSp>
        <p:cxnSp>
          <p:nvCxnSpPr>
            <p:cNvPr id="17428" name="直接连接符 18"/>
            <p:cNvCxnSpPr>
              <a:cxnSpLocks noChangeShapeType="1"/>
            </p:cNvCxnSpPr>
            <p:nvPr/>
          </p:nvCxnSpPr>
          <p:spPr bwMode="auto">
            <a:xfrm>
              <a:off x="5600875" y="150863"/>
              <a:ext cx="1885913" cy="0"/>
            </a:xfrm>
            <a:prstGeom prst="line">
              <a:avLst/>
            </a:prstGeom>
            <a:noFill/>
            <a:ln w="6350">
              <a:solidFill>
                <a:srgbClr val="D9D9D9"/>
              </a:solidFill>
              <a:round/>
              <a:headEnd/>
              <a:tailEnd/>
            </a:ln>
            <a:extLst>
              <a:ext uri="{909E8E84-426E-40DD-AFC4-6F175D3DCCD1}">
                <a14:hiddenFill xmlns:a14="http://schemas.microsoft.com/office/drawing/2010/main">
                  <a:noFill/>
                </a14:hiddenFill>
              </a:ext>
            </a:extLst>
          </p:spPr>
        </p:cxnSp>
        <p:cxnSp>
          <p:nvCxnSpPr>
            <p:cNvPr id="17429" name="直接连接符 19"/>
            <p:cNvCxnSpPr>
              <a:cxnSpLocks noChangeShapeType="1"/>
            </p:cNvCxnSpPr>
            <p:nvPr/>
          </p:nvCxnSpPr>
          <p:spPr bwMode="auto">
            <a:xfrm>
              <a:off x="8161624" y="150863"/>
              <a:ext cx="1885913" cy="0"/>
            </a:xfrm>
            <a:prstGeom prst="line">
              <a:avLst/>
            </a:prstGeom>
            <a:noFill/>
            <a:ln w="6350">
              <a:solidFill>
                <a:srgbClr val="D9D9D9"/>
              </a:solidFill>
              <a:round/>
              <a:headEnd/>
              <a:tailEnd/>
            </a:ln>
            <a:extLst>
              <a:ext uri="{909E8E84-426E-40DD-AFC4-6F175D3DCCD1}">
                <a14:hiddenFill xmlns:a14="http://schemas.microsoft.com/office/drawing/2010/main">
                  <a:noFill/>
                </a14:hiddenFill>
              </a:ext>
            </a:extLst>
          </p:spPr>
        </p:cxnSp>
      </p:grpSp>
      <p:sp>
        <p:nvSpPr>
          <p:cNvPr id="17416" name="文本框 25"/>
          <p:cNvSpPr txBox="1">
            <a:spLocks noChangeArrowheads="1"/>
          </p:cNvSpPr>
          <p:nvPr/>
        </p:nvSpPr>
        <p:spPr bwMode="auto">
          <a:xfrm>
            <a:off x="2441575" y="4943475"/>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dirty="0">
                <a:solidFill>
                  <a:srgbClr val="000000"/>
                </a:solidFill>
                <a:latin typeface="微软雅黑" panose="020B0503020204020204" pitchFamily="34" charset="-122"/>
                <a:ea typeface="微软雅黑" panose="020B0503020204020204" pitchFamily="34" charset="-122"/>
              </a:rPr>
              <a:t>      </a:t>
            </a:r>
            <a:r>
              <a:rPr lang="zh-CN" altLang="en-US" b="1" dirty="0">
                <a:solidFill>
                  <a:srgbClr val="000000"/>
                </a:solidFill>
                <a:latin typeface="微软雅黑" panose="020B0503020204020204" pitchFamily="34" charset="-122"/>
                <a:ea typeface="微软雅黑" panose="020B0503020204020204" pitchFamily="34" charset="-122"/>
              </a:rPr>
              <a:t>问题分析</a:t>
            </a:r>
          </a:p>
        </p:txBody>
      </p:sp>
      <p:sp>
        <p:nvSpPr>
          <p:cNvPr id="17417" name="文本框 28"/>
          <p:cNvSpPr txBox="1">
            <a:spLocks noChangeArrowheads="1"/>
          </p:cNvSpPr>
          <p:nvPr/>
        </p:nvSpPr>
        <p:spPr bwMode="auto">
          <a:xfrm>
            <a:off x="5567363" y="4943475"/>
            <a:ext cx="92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000000"/>
                </a:solidFill>
                <a:latin typeface="微软雅黑" panose="020B0503020204020204" pitchFamily="34" charset="-122"/>
                <a:ea typeface="微软雅黑" panose="020B0503020204020204" pitchFamily="34" charset="-122"/>
              </a:rPr>
              <a:t>建模</a:t>
            </a:r>
          </a:p>
        </p:txBody>
      </p:sp>
      <p:sp>
        <p:nvSpPr>
          <p:cNvPr id="17418" name="文本框 31"/>
          <p:cNvSpPr txBox="1">
            <a:spLocks noChangeArrowheads="1"/>
          </p:cNvSpPr>
          <p:nvPr/>
        </p:nvSpPr>
        <p:spPr bwMode="auto">
          <a:xfrm>
            <a:off x="8186738" y="4959350"/>
            <a:ext cx="91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000000"/>
                </a:solidFill>
                <a:latin typeface="微软雅黑" panose="020B0503020204020204" pitchFamily="34" charset="-122"/>
                <a:ea typeface="微软雅黑" panose="020B0503020204020204" pitchFamily="34" charset="-122"/>
              </a:rPr>
              <a:t>求解</a:t>
            </a:r>
          </a:p>
        </p:txBody>
      </p:sp>
      <p:sp>
        <p:nvSpPr>
          <p:cNvPr id="17419" name="文本框 34"/>
          <p:cNvSpPr txBox="1">
            <a:spLocks noChangeArrowheads="1"/>
          </p:cNvSpPr>
          <p:nvPr/>
        </p:nvSpPr>
        <p:spPr bwMode="auto">
          <a:xfrm>
            <a:off x="10764838" y="4969062"/>
            <a:ext cx="2061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dirty="0">
                <a:solidFill>
                  <a:srgbClr val="000000"/>
                </a:solidFill>
                <a:latin typeface="微软雅黑" panose="020B0503020204020204" pitchFamily="34" charset="-122"/>
                <a:ea typeface="微软雅黑" panose="020B0503020204020204" pitchFamily="34" charset="-122"/>
              </a:rPr>
              <a:t>展望</a:t>
            </a:r>
          </a:p>
        </p:txBody>
      </p:sp>
      <p:sp>
        <p:nvSpPr>
          <p:cNvPr id="17420" name="文本框 25"/>
          <p:cNvSpPr txBox="1">
            <a:spLocks noChangeArrowheads="1"/>
          </p:cNvSpPr>
          <p:nvPr/>
        </p:nvSpPr>
        <p:spPr bwMode="auto">
          <a:xfrm>
            <a:off x="-136525" y="494347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dirty="0">
                <a:solidFill>
                  <a:srgbClr val="000000"/>
                </a:solidFill>
                <a:latin typeface="微软雅黑" panose="020B0503020204020204" pitchFamily="34" charset="-122"/>
                <a:ea typeface="微软雅黑" panose="020B0503020204020204" pitchFamily="34" charset="-122"/>
              </a:rPr>
              <a:t>      </a:t>
            </a:r>
            <a:r>
              <a:rPr lang="zh-CN" altLang="en-US" b="1" dirty="0">
                <a:solidFill>
                  <a:srgbClr val="000000"/>
                </a:solidFill>
                <a:latin typeface="微软雅黑" panose="020B0503020204020204" pitchFamily="34" charset="-122"/>
                <a:ea typeface="微软雅黑" panose="020B0503020204020204" pitchFamily="34" charset="-122"/>
              </a:rPr>
              <a:t>问题背景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87"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88" name="文本框 7"/>
          <p:cNvSpPr txBox="1">
            <a:spLocks noChangeArrowheads="1"/>
          </p:cNvSpPr>
          <p:nvPr/>
        </p:nvSpPr>
        <p:spPr bwMode="auto">
          <a:xfrm>
            <a:off x="609600" y="207963"/>
            <a:ext cx="2693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solidFill>
                  <a:srgbClr val="404040"/>
                </a:solidFill>
                <a:latin typeface="微软雅黑" panose="020B0503020204020204" pitchFamily="34" charset="-122"/>
                <a:ea typeface="微软雅黑" panose="020B0503020204020204" pitchFamily="34" charset="-122"/>
              </a:rPr>
              <a:t>参考文献</a:t>
            </a:r>
          </a:p>
        </p:txBody>
      </p:sp>
      <p:sp>
        <p:nvSpPr>
          <p:cNvPr id="41990" name="文本框 2"/>
          <p:cNvSpPr txBox="1">
            <a:spLocks noChangeArrowheads="1"/>
          </p:cNvSpPr>
          <p:nvPr/>
        </p:nvSpPr>
        <p:spPr bwMode="auto">
          <a:xfrm>
            <a:off x="3303588" y="1681163"/>
            <a:ext cx="3894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solidFill>
                <a:srgbClr val="000000"/>
              </a:solidFill>
            </a:endParaRPr>
          </a:p>
        </p:txBody>
      </p:sp>
      <p:sp>
        <p:nvSpPr>
          <p:cNvPr id="2" name="Rectangle 1"/>
          <p:cNvSpPr/>
          <p:nvPr/>
        </p:nvSpPr>
        <p:spPr>
          <a:xfrm>
            <a:off x="972758" y="1141730"/>
            <a:ext cx="11475720" cy="1477328"/>
          </a:xfrm>
          <a:prstGeom prst="rect">
            <a:avLst/>
          </a:prstGeom>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[1] </a:t>
            </a:r>
            <a:r>
              <a:rPr lang="en-US" sz="1800" b="0" i="0" u="none" strike="noStrike" baseline="0" dirty="0" err="1">
                <a:latin typeface="Times New Roman" panose="02020603050405020304" pitchFamily="18" charset="0"/>
                <a:cs typeface="Times New Roman" panose="02020603050405020304" pitchFamily="18" charset="0"/>
              </a:rPr>
              <a:t>Rogg</a:t>
            </a:r>
            <a:r>
              <a:rPr lang="en-US" sz="1800" b="0" i="0" u="none" strike="noStrike" baseline="0" dirty="0">
                <a:latin typeface="Times New Roman" panose="02020603050405020304" pitchFamily="18" charset="0"/>
                <a:cs typeface="Times New Roman" panose="02020603050405020304" pitchFamily="18" charset="0"/>
              </a:rPr>
              <a:t>, K. L., Schmidt, D. B., Shull, C., &amp; Schmitt, N. (2001). Human resource practices,</a:t>
            </a:r>
          </a:p>
          <a:p>
            <a:r>
              <a:rPr lang="en-US" sz="1800" b="0" i="0" u="none" strike="noStrike" baseline="0" dirty="0">
                <a:latin typeface="Times New Roman" panose="02020603050405020304" pitchFamily="18" charset="0"/>
                <a:cs typeface="Times New Roman" panose="02020603050405020304" pitchFamily="18" charset="0"/>
              </a:rPr>
              <a:t>Organizational climate, and customer satisfaction. Journal of management, 27(4), 431-449.</a:t>
            </a:r>
          </a:p>
          <a:p>
            <a:endParaRPr lang="en-US" sz="1800" b="0" i="0" u="none" strike="noStrike" baseline="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U</a:t>
            </a:r>
            <a:r>
              <a:rPr lang="en-US" altLang="zh-CN" dirty="0">
                <a:latin typeface="Times New Roman" panose="02020603050405020304" pitchFamily="18" charset="0"/>
                <a:cs typeface="Times New Roman" panose="02020603050405020304" pitchFamily="18" charset="0"/>
              </a:rPr>
              <a:t>S News. (2016).  National University Rankings. Available Online:</a:t>
            </a:r>
          </a:p>
          <a:p>
            <a:r>
              <a:rPr lang="en-US" altLang="zh-CN" dirty="0">
                <a:latin typeface="Times New Roman" panose="02020603050405020304" pitchFamily="18" charset="0"/>
                <a:cs typeface="Times New Roman" panose="02020603050405020304" pitchFamily="18" charset="0"/>
              </a:rPr>
              <a:t>http://colleges.usnews.rankingsandreviews.com/best-colleges/rankings/national-universities</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5"/>
          <p:cNvPicPr>
            <a:picLocks noChangeAspect="1" noChangeArrowheads="1"/>
          </p:cNvPicPr>
          <p:nvPr/>
        </p:nvPicPr>
        <p:blipFill>
          <a:blip r:embed="rId2">
            <a:extLst>
              <a:ext uri="{28A0092B-C50C-407E-A947-70E740481C1C}">
                <a14:useLocalDpi xmlns:a14="http://schemas.microsoft.com/office/drawing/2010/main" val="0"/>
              </a:ext>
            </a:extLst>
          </a:blip>
          <a:srcRect r="2351" b="235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矩形 6"/>
          <p:cNvSpPr>
            <a:spLocks noChangeArrowheads="1"/>
          </p:cNvSpPr>
          <p:nvPr/>
        </p:nvSpPr>
        <p:spPr bwMode="auto">
          <a:xfrm>
            <a:off x="0" y="0"/>
            <a:ext cx="12192000" cy="5359400"/>
          </a:xfrm>
          <a:prstGeom prst="rect">
            <a:avLst/>
          </a:prstGeom>
          <a:solidFill>
            <a:srgbClr val="3CBBCE">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36" name="矩形 7"/>
          <p:cNvSpPr>
            <a:spLocks noChangeArrowheads="1"/>
          </p:cNvSpPr>
          <p:nvPr/>
        </p:nvSpPr>
        <p:spPr bwMode="auto">
          <a:xfrm>
            <a:off x="0" y="5359400"/>
            <a:ext cx="12192000" cy="149860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grpSp>
        <p:nvGrpSpPr>
          <p:cNvPr id="44037" name="组合 1"/>
          <p:cNvGrpSpPr>
            <a:grpSpLocks/>
          </p:cNvGrpSpPr>
          <p:nvPr/>
        </p:nvGrpSpPr>
        <p:grpSpPr bwMode="auto">
          <a:xfrm>
            <a:off x="3476625" y="-125413"/>
            <a:ext cx="4772025" cy="5287963"/>
            <a:chOff x="0" y="0"/>
            <a:chExt cx="3926934" cy="4352253"/>
          </a:xfrm>
        </p:grpSpPr>
        <p:sp>
          <p:nvSpPr>
            <p:cNvPr id="44048" name="等腰三角形 25"/>
            <p:cNvSpPr>
              <a:spLocks noChangeArrowheads="1"/>
            </p:cNvSpPr>
            <p:nvPr/>
          </p:nvSpPr>
          <p:spPr bwMode="auto">
            <a:xfrm rot="-4373613">
              <a:off x="-268014" y="268014"/>
              <a:ext cx="3886200" cy="3350172"/>
            </a:xfrm>
            <a:prstGeom prst="triangle">
              <a:avLst>
                <a:gd name="adj" fmla="val 50000"/>
              </a:avLst>
            </a:prstGeom>
            <a:noFill/>
            <a:ln w="1905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9" name="等腰三角形 26"/>
            <p:cNvSpPr>
              <a:spLocks noChangeArrowheads="1"/>
            </p:cNvSpPr>
            <p:nvPr/>
          </p:nvSpPr>
          <p:spPr bwMode="auto">
            <a:xfrm rot="-5400000">
              <a:off x="-55590" y="665598"/>
              <a:ext cx="3565365" cy="3073590"/>
            </a:xfrm>
            <a:prstGeom prst="triangle">
              <a:avLst>
                <a:gd name="adj" fmla="val 50000"/>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50" name="椭圆 28"/>
            <p:cNvSpPr>
              <a:spLocks noChangeArrowheads="1"/>
            </p:cNvSpPr>
            <p:nvPr/>
          </p:nvSpPr>
          <p:spPr bwMode="auto">
            <a:xfrm>
              <a:off x="25197" y="1363044"/>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51" name="椭圆 32"/>
            <p:cNvSpPr>
              <a:spLocks noChangeArrowheads="1"/>
            </p:cNvSpPr>
            <p:nvPr/>
          </p:nvSpPr>
          <p:spPr bwMode="auto">
            <a:xfrm>
              <a:off x="2577897" y="4123653"/>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52" name="椭圆 33"/>
            <p:cNvSpPr>
              <a:spLocks noChangeArrowheads="1"/>
            </p:cNvSpPr>
            <p:nvPr/>
          </p:nvSpPr>
          <p:spPr bwMode="auto">
            <a:xfrm>
              <a:off x="3698334" y="500199"/>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grpSp>
      <p:sp>
        <p:nvSpPr>
          <p:cNvPr id="44039" name="任意多边形 46"/>
          <p:cNvSpPr>
            <a:spLocks/>
          </p:cNvSpPr>
          <p:nvPr/>
        </p:nvSpPr>
        <p:spPr bwMode="auto">
          <a:xfrm>
            <a:off x="0" y="5734050"/>
            <a:ext cx="1052513" cy="1123950"/>
          </a:xfrm>
          <a:custGeom>
            <a:avLst/>
            <a:gdLst>
              <a:gd name="T0" fmla="*/ 348350 w 1053177"/>
              <a:gd name="T1" fmla="*/ 0 h 1123422"/>
              <a:gd name="T2" fmla="*/ 1048538 w 1053177"/>
              <a:gd name="T3" fmla="*/ 705603 h 1123422"/>
              <a:gd name="T4" fmla="*/ 928957 w 1053177"/>
              <a:gd name="T5" fmla="*/ 1100113 h 1123422"/>
              <a:gd name="T6" fmla="*/ 906842 w 1053177"/>
              <a:gd name="T7" fmla="*/ 1127122 h 1123422"/>
              <a:gd name="T8" fmla="*/ 0 w 1053177"/>
              <a:gd name="T9" fmla="*/ 1127122 h 1123422"/>
              <a:gd name="T10" fmla="*/ 0 w 1053177"/>
              <a:gd name="T11" fmla="*/ 96913 h 1123422"/>
              <a:gd name="T12" fmla="*/ 75804 w 1053177"/>
              <a:gd name="T13" fmla="*/ 55450 h 1123422"/>
              <a:gd name="T14" fmla="*/ 348350 w 1053177"/>
              <a:gd name="T15" fmla="*/ 0 h 1123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3177" h="1123422">
                <a:moveTo>
                  <a:pt x="349891" y="0"/>
                </a:moveTo>
                <a:cubicBezTo>
                  <a:pt x="738305" y="0"/>
                  <a:pt x="1053177" y="314872"/>
                  <a:pt x="1053177" y="703286"/>
                </a:cubicBezTo>
                <a:cubicBezTo>
                  <a:pt x="1053177" y="848942"/>
                  <a:pt x="1008898" y="984255"/>
                  <a:pt x="933067" y="1096500"/>
                </a:cubicBezTo>
                <a:lnTo>
                  <a:pt x="910854" y="1123422"/>
                </a:lnTo>
                <a:lnTo>
                  <a:pt x="0" y="1123422"/>
                </a:lnTo>
                <a:lnTo>
                  <a:pt x="0" y="96596"/>
                </a:lnTo>
                <a:lnTo>
                  <a:pt x="76140" y="55268"/>
                </a:lnTo>
                <a:cubicBezTo>
                  <a:pt x="160280" y="19680"/>
                  <a:pt x="252788" y="0"/>
                  <a:pt x="349891" y="0"/>
                </a:cubicBezTo>
                <a:close/>
              </a:path>
            </a:pathLst>
          </a:cu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0" name="椭圆 37"/>
          <p:cNvSpPr>
            <a:spLocks noChangeArrowheads="1"/>
          </p:cNvSpPr>
          <p:nvPr/>
        </p:nvSpPr>
        <p:spPr bwMode="auto">
          <a:xfrm>
            <a:off x="971550" y="5354638"/>
            <a:ext cx="574675" cy="574675"/>
          </a:xfrm>
          <a:prstGeom prst="ellipse">
            <a:avLst/>
          </a:pr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1" name="椭圆 38"/>
          <p:cNvSpPr>
            <a:spLocks noChangeArrowheads="1"/>
          </p:cNvSpPr>
          <p:nvPr/>
        </p:nvSpPr>
        <p:spPr bwMode="auto">
          <a:xfrm>
            <a:off x="539750" y="4568825"/>
            <a:ext cx="227013" cy="228600"/>
          </a:xfrm>
          <a:prstGeom prst="ellipse">
            <a:avLst/>
          </a:pr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2" name="任意多边形 42"/>
          <p:cNvSpPr>
            <a:spLocks/>
          </p:cNvSpPr>
          <p:nvPr/>
        </p:nvSpPr>
        <p:spPr bwMode="auto">
          <a:xfrm>
            <a:off x="0" y="3692525"/>
            <a:ext cx="409575" cy="1047750"/>
          </a:xfrm>
          <a:custGeom>
            <a:avLst/>
            <a:gdLst>
              <a:gd name="T0" fmla="*/ 0 w 410033"/>
              <a:gd name="T1" fmla="*/ 0 h 1047702"/>
              <a:gd name="T2" fmla="*/ 78455 w 410033"/>
              <a:gd name="T3" fmla="*/ 24552 h 1047702"/>
              <a:gd name="T4" fmla="*/ 406839 w 410033"/>
              <a:gd name="T5" fmla="*/ 524019 h 1047702"/>
              <a:gd name="T6" fmla="*/ 78455 w 410033"/>
              <a:gd name="T7" fmla="*/ 1023486 h 1047702"/>
              <a:gd name="T8" fmla="*/ 0 w 410033"/>
              <a:gd name="T9" fmla="*/ 1048038 h 1047702"/>
              <a:gd name="T10" fmla="*/ 0 w 410033"/>
              <a:gd name="T11" fmla="*/ 0 h 1047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0033" h="1047702">
                <a:moveTo>
                  <a:pt x="0" y="0"/>
                </a:moveTo>
                <a:lnTo>
                  <a:pt x="79071" y="24545"/>
                </a:lnTo>
                <a:cubicBezTo>
                  <a:pt x="273564" y="106809"/>
                  <a:pt x="410033" y="299393"/>
                  <a:pt x="410033" y="523851"/>
                </a:cubicBezTo>
                <a:cubicBezTo>
                  <a:pt x="410033" y="748310"/>
                  <a:pt x="273564" y="940894"/>
                  <a:pt x="79071" y="1023157"/>
                </a:cubicBezTo>
                <a:lnTo>
                  <a:pt x="0" y="1047702"/>
                </a:lnTo>
                <a:lnTo>
                  <a:pt x="0" y="0"/>
                </a:lnTo>
                <a:close/>
              </a:path>
            </a:pathLst>
          </a:cu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3" name="椭圆 40"/>
          <p:cNvSpPr>
            <a:spLocks noChangeArrowheads="1"/>
          </p:cNvSpPr>
          <p:nvPr/>
        </p:nvSpPr>
        <p:spPr bwMode="auto">
          <a:xfrm>
            <a:off x="65088" y="4946650"/>
            <a:ext cx="555625" cy="555625"/>
          </a:xfrm>
          <a:prstGeom prst="ellipse">
            <a:avLst/>
          </a:prstGeom>
          <a:solidFill>
            <a:schemeClr val="bg1">
              <a:alpha val="63136"/>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ea typeface="造字工房尚黑（非商用）常规体" pitchFamily="50" charset="-122"/>
              <a:cs typeface="Times New Roman" panose="02020603050405020304" pitchFamily="18" charset="0"/>
            </a:endParaRPr>
          </a:p>
        </p:txBody>
      </p:sp>
      <p:grpSp>
        <p:nvGrpSpPr>
          <p:cNvPr id="2" name="组合 1"/>
          <p:cNvGrpSpPr/>
          <p:nvPr/>
        </p:nvGrpSpPr>
        <p:grpSpPr>
          <a:xfrm>
            <a:off x="3507244" y="1427245"/>
            <a:ext cx="9859513" cy="2009775"/>
            <a:chOff x="2838341" y="1906588"/>
            <a:chExt cx="9859513" cy="2009775"/>
          </a:xfrm>
        </p:grpSpPr>
        <p:grpSp>
          <p:nvGrpSpPr>
            <p:cNvPr id="44038" name="组合 3"/>
            <p:cNvGrpSpPr>
              <a:grpSpLocks/>
            </p:cNvGrpSpPr>
            <p:nvPr/>
          </p:nvGrpSpPr>
          <p:grpSpPr bwMode="auto">
            <a:xfrm>
              <a:off x="3065106" y="1906588"/>
              <a:ext cx="6171566" cy="2009775"/>
              <a:chOff x="-359158" y="0"/>
              <a:chExt cx="6172007" cy="2009129"/>
            </a:xfrm>
          </p:grpSpPr>
          <p:sp>
            <p:nvSpPr>
              <p:cNvPr id="44045" name="文本框 27"/>
              <p:cNvSpPr txBox="1">
                <a:spLocks noChangeArrowheads="1"/>
              </p:cNvSpPr>
              <p:nvPr/>
            </p:nvSpPr>
            <p:spPr bwMode="auto">
              <a:xfrm>
                <a:off x="-359158" y="0"/>
                <a:ext cx="6172007" cy="132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en-US" altLang="zh-CN" sz="8000" dirty="0">
                    <a:solidFill>
                      <a:schemeClr val="bg1"/>
                    </a:solidFill>
                    <a:latin typeface="Times New Roman" panose="02020603050405020304" pitchFamily="18" charset="0"/>
                    <a:ea typeface="造字工房尚黑（非商用）常规体" pitchFamily="50" charset="-122"/>
                    <a:cs typeface="Times New Roman" panose="02020603050405020304" pitchFamily="18" charset="0"/>
                  </a:rPr>
                  <a:t>THANK YOU</a:t>
                </a:r>
                <a:endParaRPr lang="zh-CN" altLang="en-US" sz="8000" dirty="0">
                  <a:solidFill>
                    <a:schemeClr val="bg1"/>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6" name="文本框 34"/>
              <p:cNvSpPr txBox="1">
                <a:spLocks noChangeArrowheads="1"/>
              </p:cNvSpPr>
              <p:nvPr/>
            </p:nvSpPr>
            <p:spPr bwMode="auto">
              <a:xfrm>
                <a:off x="74647" y="1424354"/>
                <a:ext cx="4821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endParaRPr lang="zh-CN" altLang="en-US" sz="3200" b="1">
                  <a:solidFill>
                    <a:schemeClr val="bg1"/>
                  </a:solidFill>
                  <a:latin typeface="Times New Roman" panose="02020603050405020304" pitchFamily="18" charset="0"/>
                  <a:ea typeface="造字工房尚黑（非商用）常规体" pitchFamily="50" charset="-122"/>
                  <a:cs typeface="Times New Roman" panose="02020603050405020304" pitchFamily="18" charset="0"/>
                </a:endParaRPr>
              </a:p>
            </p:txBody>
          </p:sp>
          <p:sp>
            <p:nvSpPr>
              <p:cNvPr id="44047" name="文本框 35"/>
              <p:cNvSpPr txBox="1">
                <a:spLocks noChangeArrowheads="1"/>
              </p:cNvSpPr>
              <p:nvPr/>
            </p:nvSpPr>
            <p:spPr bwMode="auto">
              <a:xfrm>
                <a:off x="84056" y="1151535"/>
                <a:ext cx="47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endParaRPr lang="zh-CN" altLang="en-US" sz="1600">
                  <a:solidFill>
                    <a:schemeClr val="bg1"/>
                  </a:solidFill>
                  <a:latin typeface="Times New Roman" panose="02020603050405020304" pitchFamily="18" charset="0"/>
                  <a:ea typeface="造字工房尚黑（非商用）常规体" pitchFamily="50" charset="-122"/>
                  <a:cs typeface="Times New Roman" panose="02020603050405020304" pitchFamily="18" charset="0"/>
                </a:endParaRPr>
              </a:p>
            </p:txBody>
          </p:sp>
        </p:grpSp>
        <p:sp>
          <p:nvSpPr>
            <p:cNvPr id="44044" name="文本框 1"/>
            <p:cNvSpPr txBox="1">
              <a:spLocks noChangeArrowheads="1"/>
            </p:cNvSpPr>
            <p:nvPr/>
          </p:nvSpPr>
          <p:spPr bwMode="auto">
            <a:xfrm>
              <a:off x="2838341" y="2954824"/>
              <a:ext cx="9859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800" b="1" dirty="0">
                  <a:solidFill>
                    <a:schemeClr val="bg1"/>
                  </a:solidFill>
                  <a:latin typeface="Times New Roman" panose="02020603050405020304" pitchFamily="18" charset="0"/>
                  <a:ea typeface="造字工房尚黑（非商用）常规体" pitchFamily="50" charset="-122"/>
                  <a:cs typeface="Times New Roman" panose="02020603050405020304" pitchFamily="18" charset="0"/>
                </a:rPr>
                <a:t>FOR YOUR WATCHING!</a:t>
              </a:r>
              <a:endParaRPr lang="zh-CN" altLang="en-US" sz="4800" b="1" dirty="0">
                <a:solidFill>
                  <a:schemeClr val="bg1"/>
                </a:solidFill>
                <a:latin typeface="Times New Roman" panose="02020603050405020304" pitchFamily="18" charset="0"/>
                <a:ea typeface="造字工房尚黑（非商用）常规体" pitchFamily="50" charset="-122"/>
                <a:cs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35"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36" name="文本框 7"/>
          <p:cNvSpPr txBox="1">
            <a:spLocks noChangeArrowheads="1"/>
          </p:cNvSpPr>
          <p:nvPr/>
        </p:nvSpPr>
        <p:spPr bwMode="auto">
          <a:xfrm>
            <a:off x="609600" y="207963"/>
            <a:ext cx="2693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404040"/>
                </a:solidFill>
                <a:latin typeface="微软雅黑" panose="020B0503020204020204" pitchFamily="34" charset="-122"/>
                <a:ea typeface="微软雅黑" panose="020B0503020204020204" pitchFamily="34" charset="-122"/>
              </a:rPr>
              <a:t>问题背景</a:t>
            </a:r>
          </a:p>
        </p:txBody>
      </p:sp>
      <p:sp>
        <p:nvSpPr>
          <p:cNvPr id="18437" name="Freeform 5"/>
          <p:cNvSpPr>
            <a:spLocks/>
          </p:cNvSpPr>
          <p:nvPr/>
        </p:nvSpPr>
        <p:spPr bwMode="auto">
          <a:xfrm>
            <a:off x="9753600" y="4394200"/>
            <a:ext cx="2004482" cy="2160588"/>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8" name="文本框 1"/>
          <p:cNvSpPr txBox="1">
            <a:spLocks noChangeArrowheads="1"/>
          </p:cNvSpPr>
          <p:nvPr/>
        </p:nvSpPr>
        <p:spPr bwMode="auto">
          <a:xfrm>
            <a:off x="542925" y="930275"/>
            <a:ext cx="110394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400" dirty="0" err="1">
                <a:latin typeface="华文楷体" panose="02010600040101010101" pitchFamily="2" charset="-122"/>
                <a:ea typeface="华文楷体" panose="02010600040101010101" pitchFamily="2" charset="-122"/>
              </a:rPr>
              <a:t>Goodgrant</a:t>
            </a:r>
            <a:r>
              <a:rPr lang="zh-CN" altLang="zh-CN" sz="2400" dirty="0">
                <a:latin typeface="华文楷体" panose="02010600040101010101" pitchFamily="2" charset="-122"/>
                <a:ea typeface="华文楷体" panose="02010600040101010101" pitchFamily="2" charset="-122"/>
              </a:rPr>
              <a:t>基金会是一个旨在帮助提高那些美国高校在校大学生教育质量的一个慈善组织</a:t>
            </a:r>
            <a:r>
              <a:rPr lang="en-US" altLang="zh-CN" sz="2400" dirty="0">
                <a:latin typeface="华文楷体" panose="02010600040101010101" pitchFamily="2" charset="-122"/>
                <a:ea typeface="华文楷体" panose="02010600040101010101" pitchFamily="2" charset="-122"/>
              </a:rPr>
              <a:t>. </a:t>
            </a:r>
          </a:p>
          <a:p>
            <a:pPr>
              <a:lnSpc>
                <a:spcPct val="100000"/>
              </a:lnSpc>
              <a:spcBef>
                <a:spcPct val="0"/>
              </a:spcBef>
              <a:buFontTx/>
              <a:buNone/>
            </a:pPr>
            <a:endParaRPr lang="en-US" altLang="zh-CN" sz="2400" dirty="0">
              <a:latin typeface="华文楷体" panose="02010600040101010101" pitchFamily="2" charset="-122"/>
              <a:ea typeface="华文楷体" panose="02010600040101010101" pitchFamily="2" charset="-122"/>
            </a:endParaRPr>
          </a:p>
          <a:p>
            <a:pPr>
              <a:lnSpc>
                <a:spcPct val="100000"/>
              </a:lnSpc>
              <a:spcBef>
                <a:spcPct val="0"/>
              </a:spcBef>
              <a:buFontTx/>
              <a:buNone/>
            </a:pPr>
            <a:r>
              <a:rPr lang="zh-CN" altLang="zh-CN" sz="2400" dirty="0">
                <a:latin typeface="华文楷体" panose="02010600040101010101" pitchFamily="2" charset="-122"/>
                <a:ea typeface="华文楷体" panose="02010600040101010101" pitchFamily="2" charset="-122"/>
              </a:rPr>
              <a:t>该基金会拟投入</a:t>
            </a:r>
            <a:r>
              <a:rPr lang="en-US" altLang="zh-CN" sz="2400" dirty="0">
                <a:solidFill>
                  <a:srgbClr val="FF0000"/>
                </a:solidFill>
                <a:latin typeface="华文楷体" panose="02010600040101010101" pitchFamily="2" charset="-122"/>
                <a:ea typeface="华文楷体" panose="02010600040101010101" pitchFamily="2" charset="-122"/>
              </a:rPr>
              <a:t>$100,000,000</a:t>
            </a:r>
            <a:r>
              <a:rPr lang="zh-CN" altLang="zh-CN" sz="2400" dirty="0">
                <a:latin typeface="华文楷体" panose="02010600040101010101" pitchFamily="2" charset="-122"/>
                <a:ea typeface="华文楷体" panose="02010600040101010101" pitchFamily="2" charset="-122"/>
              </a:rPr>
              <a:t>给一定数量的学校</a:t>
            </a:r>
            <a:r>
              <a:rPr lang="zh-CN" altLang="en-US"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在这一过程中，他们希望这项投资不是</a:t>
            </a:r>
            <a:r>
              <a:rPr lang="en-US" altLang="zh-CN" sz="2400" dirty="0">
                <a:latin typeface="华文楷体" panose="02010600040101010101" pitchFamily="2" charset="-122"/>
                <a:ea typeface="华文楷体" panose="02010600040101010101" pitchFamily="2" charset="-122"/>
              </a:rPr>
              <a:t>Gates</a:t>
            </a:r>
            <a:r>
              <a:rPr lang="zh-CN" altLang="en-US" sz="2400" dirty="0">
                <a:latin typeface="华文楷体" panose="02010600040101010101" pitchFamily="2" charset="-122"/>
                <a:ea typeface="华文楷体" panose="02010600040101010101" pitchFamily="2" charset="-122"/>
              </a:rPr>
              <a:t>基金</a:t>
            </a:r>
            <a:r>
              <a:rPr lang="zh-CN" altLang="zh-CN" sz="2400" dirty="0">
                <a:latin typeface="华文楷体" panose="02010600040101010101" pitchFamily="2" charset="-122"/>
                <a:ea typeface="华文楷体" panose="02010600040101010101" pitchFamily="2" charset="-122"/>
              </a:rPr>
              <a:t>和</a:t>
            </a:r>
            <a:r>
              <a:rPr lang="en-US" altLang="zh-CN" sz="2400" dirty="0">
                <a:latin typeface="华文楷体" panose="02010600040101010101" pitchFamily="2" charset="-122"/>
                <a:ea typeface="华文楷体" panose="02010600040101010101" pitchFamily="2" charset="-122"/>
              </a:rPr>
              <a:t>Lumina</a:t>
            </a:r>
            <a:r>
              <a:rPr lang="zh-CN" altLang="zh-CN" sz="2400" dirty="0">
                <a:latin typeface="华文楷体" panose="02010600040101010101" pitchFamily="2" charset="-122"/>
                <a:ea typeface="华文楷体" panose="02010600040101010101" pitchFamily="2" charset="-122"/>
              </a:rPr>
              <a:t>基金那些大型基金项目的简单翻版</a:t>
            </a:r>
            <a:r>
              <a:rPr lang="en-US" altLang="zh-CN" sz="2400" dirty="0">
                <a:latin typeface="华文楷体" panose="02010600040101010101" pitchFamily="2" charset="-122"/>
                <a:ea typeface="华文楷体" panose="02010600040101010101" pitchFamily="2" charset="-122"/>
              </a:rPr>
              <a:t>. </a:t>
            </a:r>
          </a:p>
          <a:p>
            <a:pPr>
              <a:lnSpc>
                <a:spcPct val="100000"/>
              </a:lnSpc>
              <a:spcBef>
                <a:spcPct val="0"/>
              </a:spcBef>
              <a:buFontTx/>
              <a:buNone/>
            </a:pPr>
            <a:endParaRPr lang="en-US" altLang="zh-CN" sz="2400" dirty="0">
              <a:latin typeface="华文楷体" panose="02010600040101010101" pitchFamily="2" charset="-122"/>
              <a:ea typeface="华文楷体" panose="02010600040101010101" pitchFamily="2" charset="-122"/>
            </a:endParaRPr>
          </a:p>
          <a:p>
            <a:pPr>
              <a:lnSpc>
                <a:spcPct val="100000"/>
              </a:lnSpc>
              <a:spcBef>
                <a:spcPct val="0"/>
              </a:spcBef>
              <a:buFontTx/>
              <a:buNone/>
            </a:pPr>
            <a:r>
              <a:rPr lang="zh-CN" altLang="zh-CN" sz="2400" dirty="0">
                <a:latin typeface="华文楷体" panose="02010600040101010101" pitchFamily="2" charset="-122"/>
                <a:ea typeface="华文楷体" panose="02010600040101010101" pitchFamily="2" charset="-122"/>
              </a:rPr>
              <a:t>建立一个恰当的数学模型，来确定一套</a:t>
            </a:r>
            <a:r>
              <a:rPr lang="zh-CN" altLang="zh-CN" sz="2400" dirty="0">
                <a:solidFill>
                  <a:srgbClr val="FF0000"/>
                </a:solidFill>
                <a:latin typeface="华文楷体" panose="02010600040101010101" pitchFamily="2" charset="-122"/>
                <a:ea typeface="华文楷体" panose="02010600040101010101" pitchFamily="2" charset="-122"/>
              </a:rPr>
              <a:t>最优投资策略</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这一策略需要决定选取</a:t>
            </a:r>
            <a:r>
              <a:rPr lang="zh-CN" altLang="zh-CN" sz="2400" dirty="0">
                <a:solidFill>
                  <a:srgbClr val="FF0000"/>
                </a:solidFill>
                <a:latin typeface="华文楷体" panose="02010600040101010101" pitchFamily="2" charset="-122"/>
                <a:ea typeface="华文楷体" panose="02010600040101010101" pitchFamily="2" charset="-122"/>
              </a:rPr>
              <a:t>资助的学校</a:t>
            </a:r>
            <a:r>
              <a:rPr lang="zh-CN" altLang="zh-CN" sz="2400" dirty="0">
                <a:latin typeface="华文楷体" panose="02010600040101010101" pitchFamily="2" charset="-122"/>
                <a:ea typeface="华文楷体" panose="02010600040101010101" pitchFamily="2" charset="-122"/>
              </a:rPr>
              <a:t>、</a:t>
            </a:r>
            <a:r>
              <a:rPr lang="zh-CN" altLang="zh-CN" sz="2400" dirty="0">
                <a:solidFill>
                  <a:srgbClr val="FF0000"/>
                </a:solidFill>
                <a:latin typeface="华文楷体" panose="02010600040101010101" pitchFamily="2" charset="-122"/>
                <a:ea typeface="华文楷体" panose="02010600040101010101" pitchFamily="2" charset="-122"/>
              </a:rPr>
              <a:t>每所学校的投资额度</a:t>
            </a:r>
            <a:r>
              <a:rPr lang="zh-CN" altLang="zh-CN" sz="2400" dirty="0">
                <a:latin typeface="华文楷体" panose="02010600040101010101" pitchFamily="2" charset="-122"/>
                <a:ea typeface="华文楷体" panose="02010600040101010101" pitchFamily="2" charset="-122"/>
              </a:rPr>
              <a:t>以及这份投资所获得的</a:t>
            </a:r>
            <a:r>
              <a:rPr lang="zh-CN" altLang="zh-CN" sz="2400" dirty="0">
                <a:solidFill>
                  <a:srgbClr val="FF0000"/>
                </a:solidFill>
                <a:latin typeface="华文楷体" panose="02010600040101010101" pitchFamily="2" charset="-122"/>
                <a:ea typeface="华文楷体" panose="02010600040101010101" pitchFamily="2" charset="-122"/>
              </a:rPr>
              <a:t>回报</a:t>
            </a:r>
            <a:r>
              <a:rPr lang="zh-CN" altLang="zh-CN" sz="2400" dirty="0">
                <a:latin typeface="华文楷体" panose="02010600040101010101" pitchFamily="2" charset="-122"/>
                <a:ea typeface="华文楷体" panose="02010600040101010101" pitchFamily="2" charset="-122"/>
              </a:rPr>
              <a:t>等</a:t>
            </a:r>
            <a:r>
              <a:rPr lang="zh-CN" altLang="en-US"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使得这些资助能够对提高教学质量产生尽可能高的正效应</a:t>
            </a:r>
            <a:r>
              <a:rPr lang="en-US" altLang="zh-CN" sz="2400" dirty="0">
                <a:latin typeface="华文楷体" panose="02010600040101010101" pitchFamily="2" charset="-122"/>
                <a:ea typeface="华文楷体" panose="02010600040101010101" pitchFamily="2" charset="-122"/>
              </a:rPr>
              <a:t>. </a:t>
            </a:r>
          </a:p>
          <a:p>
            <a:pPr>
              <a:lnSpc>
                <a:spcPct val="100000"/>
              </a:lnSpc>
              <a:spcBef>
                <a:spcPct val="0"/>
              </a:spcBef>
              <a:buFontTx/>
              <a:buNone/>
            </a:pPr>
            <a:endParaRPr lang="zh-CN" altLang="zh-CN" sz="2400" dirty="0">
              <a:latin typeface="华文楷体" panose="02010600040101010101" pitchFamily="2" charset="-122"/>
              <a:ea typeface="华文楷体"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483"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484" name="文本框 7"/>
          <p:cNvSpPr txBox="1">
            <a:spLocks noChangeArrowheads="1"/>
          </p:cNvSpPr>
          <p:nvPr/>
        </p:nvSpPr>
        <p:spPr bwMode="auto">
          <a:xfrm>
            <a:off x="609600" y="207963"/>
            <a:ext cx="2693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solidFill>
                  <a:srgbClr val="404040"/>
                </a:solidFill>
                <a:latin typeface="微软雅黑" panose="020B0503020204020204" pitchFamily="34" charset="-122"/>
                <a:ea typeface="微软雅黑" panose="020B0503020204020204" pitchFamily="34" charset="-122"/>
              </a:rPr>
              <a:t>问题分析</a:t>
            </a:r>
          </a:p>
        </p:txBody>
      </p:sp>
      <p:grpSp>
        <p:nvGrpSpPr>
          <p:cNvPr id="19461" name="组合 4"/>
          <p:cNvGrpSpPr>
            <a:grpSpLocks/>
          </p:cNvGrpSpPr>
          <p:nvPr/>
        </p:nvGrpSpPr>
        <p:grpSpPr bwMode="auto">
          <a:xfrm>
            <a:off x="1571095" y="3151708"/>
            <a:ext cx="9219141" cy="1368425"/>
            <a:chOff x="0" y="0"/>
            <a:chExt cx="9217919" cy="1368152"/>
          </a:xfrm>
        </p:grpSpPr>
        <p:sp>
          <p:nvSpPr>
            <p:cNvPr id="20503" name="矩形 8"/>
            <p:cNvSpPr>
              <a:spLocks noChangeArrowheads="1"/>
            </p:cNvSpPr>
            <p:nvPr/>
          </p:nvSpPr>
          <p:spPr bwMode="auto">
            <a:xfrm>
              <a:off x="1008111" y="252028"/>
              <a:ext cx="8125153" cy="648072"/>
            </a:xfrm>
            <a:prstGeom prst="rect">
              <a:avLst/>
            </a:prstGeom>
            <a:solidFill>
              <a:srgbClr val="7E7E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504" name="椭圆 9"/>
            <p:cNvSpPr>
              <a:spLocks noChangeArrowheads="1"/>
            </p:cNvSpPr>
            <p:nvPr/>
          </p:nvSpPr>
          <p:spPr bwMode="auto">
            <a:xfrm>
              <a:off x="0" y="0"/>
              <a:ext cx="1152128" cy="1152128"/>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505" name="文本框 10"/>
            <p:cNvSpPr txBox="1">
              <a:spLocks noChangeArrowheads="1"/>
            </p:cNvSpPr>
            <p:nvPr/>
          </p:nvSpPr>
          <p:spPr bwMode="auto">
            <a:xfrm>
              <a:off x="1328738" y="346879"/>
              <a:ext cx="7889181" cy="40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rgbClr val="FFFFFF"/>
                  </a:solidFill>
                  <a:latin typeface="等线" panose="02010600030101010101" pitchFamily="2" charset="-122"/>
                  <a:ea typeface="等线" panose="02010600030101010101" pitchFamily="2" charset="-122"/>
                </a:rPr>
                <a:t>决策变量：给各个学校的投资值（在学校收到的其他资助的基础上）</a:t>
              </a:r>
            </a:p>
          </p:txBody>
        </p:sp>
        <p:cxnSp>
          <p:nvCxnSpPr>
            <p:cNvPr id="20506" name="直接连接符 11"/>
            <p:cNvCxnSpPr>
              <a:cxnSpLocks noChangeShapeType="1"/>
            </p:cNvCxnSpPr>
            <p:nvPr/>
          </p:nvCxnSpPr>
          <p:spPr bwMode="auto">
            <a:xfrm>
              <a:off x="1800200" y="900100"/>
              <a:ext cx="0" cy="46805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0507" name="直接连接符 12"/>
            <p:cNvCxnSpPr>
              <a:cxnSpLocks noChangeShapeType="1"/>
            </p:cNvCxnSpPr>
            <p:nvPr/>
          </p:nvCxnSpPr>
          <p:spPr bwMode="auto">
            <a:xfrm flipH="1">
              <a:off x="1800202" y="1368152"/>
              <a:ext cx="1382031"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sp>
          <p:nvSpPr>
            <p:cNvPr id="20508" name="文本框 13"/>
            <p:cNvSpPr txBox="1">
              <a:spLocks noChangeArrowheads="1"/>
            </p:cNvSpPr>
            <p:nvPr/>
          </p:nvSpPr>
          <p:spPr bwMode="auto">
            <a:xfrm>
              <a:off x="1944216" y="964849"/>
              <a:ext cx="5544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600" dirty="0">
                <a:solidFill>
                  <a:srgbClr val="000000"/>
                </a:solidFill>
                <a:latin typeface="等线" panose="02010600030101010101" pitchFamily="2" charset="-122"/>
                <a:ea typeface="等线" panose="02010600030101010101" pitchFamily="2" charset="-122"/>
              </a:endParaRPr>
            </a:p>
          </p:txBody>
        </p:sp>
        <p:pic>
          <p:nvPicPr>
            <p:cNvPr id="20509" name="图片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13" y="307379"/>
              <a:ext cx="500843" cy="5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2" name="组合 15"/>
          <p:cNvGrpSpPr>
            <a:grpSpLocks/>
          </p:cNvGrpSpPr>
          <p:nvPr/>
        </p:nvGrpSpPr>
        <p:grpSpPr bwMode="auto">
          <a:xfrm>
            <a:off x="2449045" y="5011009"/>
            <a:ext cx="7561263" cy="1368424"/>
            <a:chOff x="0" y="0"/>
            <a:chExt cx="7560840" cy="1368151"/>
          </a:xfrm>
        </p:grpSpPr>
        <p:sp>
          <p:nvSpPr>
            <p:cNvPr id="20496" name="矩形 16"/>
            <p:cNvSpPr>
              <a:spLocks noChangeArrowheads="1"/>
            </p:cNvSpPr>
            <p:nvPr/>
          </p:nvSpPr>
          <p:spPr bwMode="auto">
            <a:xfrm>
              <a:off x="1008112" y="252028"/>
              <a:ext cx="6026259" cy="648072"/>
            </a:xfrm>
            <a:prstGeom prst="rect">
              <a:avLst/>
            </a:prstGeom>
            <a:solidFill>
              <a:srgbClr val="7E7E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497" name="椭圆 17"/>
            <p:cNvSpPr>
              <a:spLocks noChangeArrowheads="1"/>
            </p:cNvSpPr>
            <p:nvPr/>
          </p:nvSpPr>
          <p:spPr bwMode="auto">
            <a:xfrm>
              <a:off x="0" y="0"/>
              <a:ext cx="1152128" cy="1152128"/>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498" name="文本框 18"/>
            <p:cNvSpPr txBox="1">
              <a:spLocks noChangeArrowheads="1"/>
            </p:cNvSpPr>
            <p:nvPr/>
          </p:nvSpPr>
          <p:spPr bwMode="auto">
            <a:xfrm>
              <a:off x="1152129" y="373976"/>
              <a:ext cx="6408711" cy="40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000" dirty="0">
                  <a:solidFill>
                    <a:srgbClr val="FFFFFF"/>
                  </a:solidFill>
                  <a:latin typeface="等线" panose="02010600030101010101" pitchFamily="2" charset="-122"/>
                  <a:ea typeface="等线" panose="02010600030101010101" pitchFamily="2" charset="-122"/>
                </a:rPr>
                <a:t>约束条件：</a:t>
              </a:r>
              <a:r>
                <a:rPr lang="en-US" altLang="zh-CN" sz="2000" dirty="0">
                  <a:solidFill>
                    <a:srgbClr val="FFFFFF"/>
                  </a:solidFill>
                  <a:latin typeface="等线" panose="02010600030101010101" pitchFamily="2" charset="-122"/>
                  <a:ea typeface="等线" panose="02010600030101010101" pitchFamily="2" charset="-122"/>
                </a:rPr>
                <a:t>$100,000,000</a:t>
              </a:r>
              <a:r>
                <a:rPr lang="zh-CN" altLang="en-US" sz="2000" dirty="0">
                  <a:solidFill>
                    <a:srgbClr val="FFFFFF"/>
                  </a:solidFill>
                  <a:latin typeface="等线" panose="02010600030101010101" pitchFamily="2" charset="-122"/>
                  <a:ea typeface="等线" panose="02010600030101010101" pitchFamily="2" charset="-122"/>
                </a:rPr>
                <a:t>可用资金，一次全部投入</a:t>
              </a:r>
            </a:p>
          </p:txBody>
        </p:sp>
        <p:cxnSp>
          <p:nvCxnSpPr>
            <p:cNvPr id="20499" name="直接连接符 19"/>
            <p:cNvCxnSpPr>
              <a:cxnSpLocks noChangeShapeType="1"/>
            </p:cNvCxnSpPr>
            <p:nvPr/>
          </p:nvCxnSpPr>
          <p:spPr bwMode="auto">
            <a:xfrm>
              <a:off x="1857561" y="900099"/>
              <a:ext cx="0" cy="46805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0500" name="直接连接符 20"/>
            <p:cNvCxnSpPr>
              <a:cxnSpLocks noChangeShapeType="1"/>
            </p:cNvCxnSpPr>
            <p:nvPr/>
          </p:nvCxnSpPr>
          <p:spPr bwMode="auto">
            <a:xfrm flipH="1">
              <a:off x="1857561" y="1368151"/>
              <a:ext cx="1138646"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sp>
          <p:nvSpPr>
            <p:cNvPr id="20501" name="文本框 21"/>
            <p:cNvSpPr txBox="1">
              <a:spLocks noChangeArrowheads="1"/>
            </p:cNvSpPr>
            <p:nvPr/>
          </p:nvSpPr>
          <p:spPr bwMode="auto">
            <a:xfrm>
              <a:off x="1944216" y="964849"/>
              <a:ext cx="5616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600" dirty="0">
                <a:solidFill>
                  <a:srgbClr val="000000"/>
                </a:solidFill>
                <a:latin typeface="等线" panose="02010600030101010101" pitchFamily="2" charset="-122"/>
                <a:ea typeface="等线" panose="02010600030101010101" pitchFamily="2" charset="-122"/>
              </a:endParaRPr>
            </a:p>
          </p:txBody>
        </p:sp>
        <p:pic>
          <p:nvPicPr>
            <p:cNvPr id="20502" name="图片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74" y="314027"/>
              <a:ext cx="546570" cy="54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3" name="组合 23"/>
          <p:cNvGrpSpPr>
            <a:grpSpLocks/>
          </p:cNvGrpSpPr>
          <p:nvPr/>
        </p:nvGrpSpPr>
        <p:grpSpPr bwMode="auto">
          <a:xfrm>
            <a:off x="2423562" y="1147705"/>
            <a:ext cx="8489971" cy="1368425"/>
            <a:chOff x="0" y="0"/>
            <a:chExt cx="8489785" cy="1368152"/>
          </a:xfrm>
        </p:grpSpPr>
        <p:sp>
          <p:nvSpPr>
            <p:cNvPr id="20489" name="矩形 24"/>
            <p:cNvSpPr>
              <a:spLocks noChangeArrowheads="1"/>
            </p:cNvSpPr>
            <p:nvPr/>
          </p:nvSpPr>
          <p:spPr bwMode="auto">
            <a:xfrm>
              <a:off x="1008112" y="252028"/>
              <a:ext cx="6778955" cy="648072"/>
            </a:xfrm>
            <a:prstGeom prst="rect">
              <a:avLst/>
            </a:prstGeom>
            <a:solidFill>
              <a:srgbClr val="7E7E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490" name="椭圆 25"/>
            <p:cNvSpPr>
              <a:spLocks noChangeArrowheads="1"/>
            </p:cNvSpPr>
            <p:nvPr/>
          </p:nvSpPr>
          <p:spPr bwMode="auto">
            <a:xfrm>
              <a:off x="0" y="0"/>
              <a:ext cx="1152128" cy="1152128"/>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等线" panose="02010600030101010101" pitchFamily="2" charset="-122"/>
                <a:ea typeface="等线" panose="02010600030101010101" pitchFamily="2" charset="-122"/>
              </a:endParaRPr>
            </a:p>
          </p:txBody>
        </p:sp>
        <p:sp>
          <p:nvSpPr>
            <p:cNvPr id="20491" name="文本框 26"/>
            <p:cNvSpPr txBox="1">
              <a:spLocks noChangeArrowheads="1"/>
            </p:cNvSpPr>
            <p:nvPr/>
          </p:nvSpPr>
          <p:spPr bwMode="auto">
            <a:xfrm>
              <a:off x="1192198" y="371139"/>
              <a:ext cx="7297587" cy="40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rgbClr val="FFFFFF"/>
                  </a:solidFill>
                  <a:latin typeface="等线" panose="02010600030101010101" pitchFamily="2" charset="-122"/>
                  <a:ea typeface="等线" panose="02010600030101010101" pitchFamily="2" charset="-122"/>
                </a:rPr>
                <a:t>目标函数：投资前后，各个学校学生表现的提升总和最大</a:t>
              </a:r>
            </a:p>
          </p:txBody>
        </p:sp>
        <p:cxnSp>
          <p:nvCxnSpPr>
            <p:cNvPr id="20492" name="直接连接符 27"/>
            <p:cNvCxnSpPr>
              <a:cxnSpLocks noChangeShapeType="1"/>
            </p:cNvCxnSpPr>
            <p:nvPr/>
          </p:nvCxnSpPr>
          <p:spPr bwMode="auto">
            <a:xfrm>
              <a:off x="1800200" y="900100"/>
              <a:ext cx="1" cy="46805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0493" name="直接连接符 28"/>
            <p:cNvCxnSpPr>
              <a:cxnSpLocks noChangeShapeType="1"/>
            </p:cNvCxnSpPr>
            <p:nvPr/>
          </p:nvCxnSpPr>
          <p:spPr bwMode="auto">
            <a:xfrm flipH="1">
              <a:off x="1800202" y="1368152"/>
              <a:ext cx="2024553"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sp>
          <p:nvSpPr>
            <p:cNvPr id="20494" name="文本框 29"/>
            <p:cNvSpPr txBox="1">
              <a:spLocks noChangeArrowheads="1"/>
            </p:cNvSpPr>
            <p:nvPr/>
          </p:nvSpPr>
          <p:spPr bwMode="auto">
            <a:xfrm>
              <a:off x="1944216" y="964849"/>
              <a:ext cx="6048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600">
                <a:solidFill>
                  <a:srgbClr val="000000"/>
                </a:solidFill>
                <a:latin typeface="等线" panose="02010600030101010101" pitchFamily="2" charset="-122"/>
                <a:ea typeface="等线" panose="02010600030101010101" pitchFamily="2" charset="-122"/>
              </a:endParaRPr>
            </a:p>
          </p:txBody>
        </p:sp>
        <p:pic>
          <p:nvPicPr>
            <p:cNvPr id="20495" name="图片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52" y="294163"/>
              <a:ext cx="578024" cy="57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Object 5"/>
          <p:cNvGraphicFramePr>
            <a:graphicFrameLocks noChangeAspect="1"/>
          </p:cNvGraphicFramePr>
          <p:nvPr>
            <p:extLst>
              <p:ext uri="{D42A27DB-BD31-4B8C-83A1-F6EECF244321}">
                <p14:modId xmlns:p14="http://schemas.microsoft.com/office/powerpoint/2010/main" val="364237278"/>
              </p:ext>
            </p:extLst>
          </p:nvPr>
        </p:nvGraphicFramePr>
        <p:xfrm>
          <a:off x="4324564" y="2073954"/>
          <a:ext cx="1766131" cy="453685"/>
        </p:xfrm>
        <a:graphic>
          <a:graphicData uri="http://schemas.openxmlformats.org/presentationml/2006/ole">
            <mc:AlternateContent xmlns:mc="http://schemas.openxmlformats.org/markup-compatibility/2006">
              <mc:Choice xmlns:v="urn:schemas-microsoft-com:vml" Requires="v">
                <p:oleObj spid="_x0000_s20597" name="Equation" r:id="rId6" imgW="1384200" imgH="355320" progId="Equation.DSMT4">
                  <p:embed/>
                </p:oleObj>
              </mc:Choice>
              <mc:Fallback>
                <p:oleObj name="Equation" r:id="rId6" imgW="1384200" imgH="355320" progId="Equation.DSMT4">
                  <p:embed/>
                  <p:pic>
                    <p:nvPicPr>
                      <p:cNvPr id="0" name=""/>
                      <p:cNvPicPr/>
                      <p:nvPr/>
                    </p:nvPicPr>
                    <p:blipFill>
                      <a:blip r:embed="rId7"/>
                      <a:stretch>
                        <a:fillRect/>
                      </a:stretch>
                    </p:blipFill>
                    <p:spPr>
                      <a:xfrm>
                        <a:off x="4324564" y="2073954"/>
                        <a:ext cx="1766131" cy="45368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0027194"/>
              </p:ext>
            </p:extLst>
          </p:nvPr>
        </p:nvGraphicFramePr>
        <p:xfrm>
          <a:off x="3440888" y="4126485"/>
          <a:ext cx="1312862" cy="346075"/>
        </p:xfrm>
        <a:graphic>
          <a:graphicData uri="http://schemas.openxmlformats.org/presentationml/2006/ole">
            <mc:AlternateContent xmlns:mc="http://schemas.openxmlformats.org/markup-compatibility/2006">
              <mc:Choice xmlns:v="urn:schemas-microsoft-com:vml" Requires="v">
                <p:oleObj spid="_x0000_s20598" name="Equation" r:id="rId8" imgW="914400" imgH="241200" progId="Equation.DSMT4">
                  <p:embed/>
                </p:oleObj>
              </mc:Choice>
              <mc:Fallback>
                <p:oleObj name="Equation" r:id="rId8" imgW="914400" imgH="241200" progId="Equation.DSMT4">
                  <p:embed/>
                  <p:pic>
                    <p:nvPicPr>
                      <p:cNvPr id="0" name=""/>
                      <p:cNvPicPr/>
                      <p:nvPr/>
                    </p:nvPicPr>
                    <p:blipFill>
                      <a:blip r:embed="rId9"/>
                      <a:stretch>
                        <a:fillRect/>
                      </a:stretch>
                    </p:blipFill>
                    <p:spPr>
                      <a:xfrm>
                        <a:off x="3440888" y="4126485"/>
                        <a:ext cx="1312862" cy="34607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8759306"/>
              </p:ext>
            </p:extLst>
          </p:nvPr>
        </p:nvGraphicFramePr>
        <p:xfrm>
          <a:off x="4357688" y="5930900"/>
          <a:ext cx="1042987" cy="463550"/>
        </p:xfrm>
        <a:graphic>
          <a:graphicData uri="http://schemas.openxmlformats.org/presentationml/2006/ole">
            <mc:AlternateContent xmlns:mc="http://schemas.openxmlformats.org/markup-compatibility/2006">
              <mc:Choice xmlns:v="urn:schemas-microsoft-com:vml" Requires="v">
                <p:oleObj spid="_x0000_s20599" name="Equation" r:id="rId10" imgW="799920" imgH="355320" progId="Equation.DSMT4">
                  <p:embed/>
                </p:oleObj>
              </mc:Choice>
              <mc:Fallback>
                <p:oleObj name="Equation" r:id="rId10" imgW="799920" imgH="355320" progId="Equation.DSMT4">
                  <p:embed/>
                  <p:pic>
                    <p:nvPicPr>
                      <p:cNvPr id="0" name=""/>
                      <p:cNvPicPr/>
                      <p:nvPr/>
                    </p:nvPicPr>
                    <p:blipFill>
                      <a:blip r:embed="rId11"/>
                      <a:stretch>
                        <a:fillRect/>
                      </a:stretch>
                    </p:blipFill>
                    <p:spPr>
                      <a:xfrm>
                        <a:off x="4357688" y="5930900"/>
                        <a:ext cx="1042987" cy="4635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arn(inVertical)">
                                      <p:cBhvr>
                                        <p:cTn id="7" dur="500"/>
                                        <p:tgtEl>
                                          <p:spTgt spid="1946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barn(inVertical)">
                                      <p:cBhvr>
                                        <p:cTn id="15" dur="500"/>
                                        <p:tgtEl>
                                          <p:spTgt spid="1946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barn(inVertical)">
                                      <p:cBhvr>
                                        <p:cTn id="23" dur="500"/>
                                        <p:tgtEl>
                                          <p:spTgt spid="19462"/>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04"/>
          <p:cNvGrpSpPr/>
          <p:nvPr/>
        </p:nvGrpSpPr>
        <p:grpSpPr>
          <a:xfrm>
            <a:off x="7969509" y="2923911"/>
            <a:ext cx="2657475" cy="2665413"/>
            <a:chOff x="8210809" y="2987411"/>
            <a:chExt cx="2657475" cy="2665413"/>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02949">
              <a:off x="8206840" y="2991380"/>
              <a:ext cx="26654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680"/>
            <p:cNvSpPr>
              <a:spLocks noChangeArrowheads="1"/>
            </p:cNvSpPr>
            <p:nvPr/>
          </p:nvSpPr>
          <p:spPr bwMode="auto">
            <a:xfrm rot="19253034">
              <a:off x="8607465" y="3386883"/>
              <a:ext cx="1867308" cy="1864734"/>
            </a:xfrm>
            <a:prstGeom prst="ellipse">
              <a:avLst/>
            </a:prstGeom>
            <a:solidFill>
              <a:srgbClr val="3CBBCE"/>
            </a:solid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微软雅黑" panose="020B0503020204020204" pitchFamily="34" charset="-122"/>
                <a:ea typeface="Gulim" pitchFamily="34" charset="-127"/>
              </a:endParaRPr>
            </a:p>
          </p:txBody>
        </p:sp>
      </p:grpSp>
      <p:grpSp>
        <p:nvGrpSpPr>
          <p:cNvPr id="18" name="03"/>
          <p:cNvGrpSpPr/>
          <p:nvPr/>
        </p:nvGrpSpPr>
        <p:grpSpPr>
          <a:xfrm>
            <a:off x="5901491" y="1272138"/>
            <a:ext cx="2751138" cy="2763837"/>
            <a:chOff x="6003091" y="1259438"/>
            <a:chExt cx="2751138" cy="2763837"/>
          </a:xfrm>
        </p:grpSpPr>
        <p:sp>
          <p:nvSpPr>
            <p:cNvPr id="59" name="Freeform 673"/>
            <p:cNvSpPr>
              <a:spLocks noEditPoints="1"/>
            </p:cNvSpPr>
            <p:nvPr/>
          </p:nvSpPr>
          <p:spPr bwMode="auto">
            <a:xfrm rot="72494">
              <a:off x="6003091" y="1259438"/>
              <a:ext cx="2751138" cy="2763837"/>
            </a:xfrm>
            <a:custGeom>
              <a:avLst/>
              <a:gdLst>
                <a:gd name="T0" fmla="*/ 2147483646 w 1816"/>
                <a:gd name="T1" fmla="*/ 2147483646 h 1816"/>
                <a:gd name="T2" fmla="*/ 2147483646 w 1816"/>
                <a:gd name="T3" fmla="*/ 2147483646 h 1816"/>
                <a:gd name="T4" fmla="*/ 2147483646 w 1816"/>
                <a:gd name="T5" fmla="*/ 2147483646 h 1816"/>
                <a:gd name="T6" fmla="*/ 2147483646 w 1816"/>
                <a:gd name="T7" fmla="*/ 2147483646 h 1816"/>
                <a:gd name="T8" fmla="*/ 2147483646 w 1816"/>
                <a:gd name="T9" fmla="*/ 2147483646 h 1816"/>
                <a:gd name="T10" fmla="*/ 2147483646 w 1816"/>
                <a:gd name="T11" fmla="*/ 2147483646 h 1816"/>
                <a:gd name="T12" fmla="*/ 2147483646 w 1816"/>
                <a:gd name="T13" fmla="*/ 2147483646 h 1816"/>
                <a:gd name="T14" fmla="*/ 2147483646 w 1816"/>
                <a:gd name="T15" fmla="*/ 2147483646 h 1816"/>
                <a:gd name="T16" fmla="*/ 2147483646 w 1816"/>
                <a:gd name="T17" fmla="*/ 2147483646 h 1816"/>
                <a:gd name="T18" fmla="*/ 2147483646 w 1816"/>
                <a:gd name="T19" fmla="*/ 2147483646 h 1816"/>
                <a:gd name="T20" fmla="*/ 2147483646 w 1816"/>
                <a:gd name="T21" fmla="*/ 2147483646 h 1816"/>
                <a:gd name="T22" fmla="*/ 2147483646 w 1816"/>
                <a:gd name="T23" fmla="*/ 2147483646 h 1816"/>
                <a:gd name="T24" fmla="*/ 2147483646 w 1816"/>
                <a:gd name="T25" fmla="*/ 2147483646 h 1816"/>
                <a:gd name="T26" fmla="*/ 2147483646 w 1816"/>
                <a:gd name="T27" fmla="*/ 2147483646 h 1816"/>
                <a:gd name="T28" fmla="*/ 2147483646 w 1816"/>
                <a:gd name="T29" fmla="*/ 2147483646 h 1816"/>
                <a:gd name="T30" fmla="*/ 2147483646 w 1816"/>
                <a:gd name="T31" fmla="*/ 2147483646 h 1816"/>
                <a:gd name="T32" fmla="*/ 2147483646 w 1816"/>
                <a:gd name="T33" fmla="*/ 2147483646 h 1816"/>
                <a:gd name="T34" fmla="*/ 2147483646 w 1816"/>
                <a:gd name="T35" fmla="*/ 2147483646 h 1816"/>
                <a:gd name="T36" fmla="*/ 2147483646 w 1816"/>
                <a:gd name="T37" fmla="*/ 2147483646 h 1816"/>
                <a:gd name="T38" fmla="*/ 2147483646 w 1816"/>
                <a:gd name="T39" fmla="*/ 2147483646 h 1816"/>
                <a:gd name="T40" fmla="*/ 2147483646 w 1816"/>
                <a:gd name="T41" fmla="*/ 2147483646 h 1816"/>
                <a:gd name="T42" fmla="*/ 2147483646 w 1816"/>
                <a:gd name="T43" fmla="*/ 2147483646 h 1816"/>
                <a:gd name="T44" fmla="*/ 2147483646 w 1816"/>
                <a:gd name="T45" fmla="*/ 2147483646 h 1816"/>
                <a:gd name="T46" fmla="*/ 2147483646 w 1816"/>
                <a:gd name="T47" fmla="*/ 2147483646 h 1816"/>
                <a:gd name="T48" fmla="*/ 2147483646 w 1816"/>
                <a:gd name="T49" fmla="*/ 2147483646 h 1816"/>
                <a:gd name="T50" fmla="*/ 2147483646 w 1816"/>
                <a:gd name="T51" fmla="*/ 2147483646 h 1816"/>
                <a:gd name="T52" fmla="*/ 2147483646 w 1816"/>
                <a:gd name="T53" fmla="*/ 2147483646 h 1816"/>
                <a:gd name="T54" fmla="*/ 2147483646 w 1816"/>
                <a:gd name="T55" fmla="*/ 2147483646 h 1816"/>
                <a:gd name="T56" fmla="*/ 2147483646 w 1816"/>
                <a:gd name="T57" fmla="*/ 2147483646 h 1816"/>
                <a:gd name="T58" fmla="*/ 2147483646 w 1816"/>
                <a:gd name="T59" fmla="*/ 2147483646 h 1816"/>
                <a:gd name="T60" fmla="*/ 2147483646 w 1816"/>
                <a:gd name="T61" fmla="*/ 2147483646 h 1816"/>
                <a:gd name="T62" fmla="*/ 2147483646 w 1816"/>
                <a:gd name="T63" fmla="*/ 2147483646 h 1816"/>
                <a:gd name="T64" fmla="*/ 2147483646 w 1816"/>
                <a:gd name="T65" fmla="*/ 2147483646 h 1816"/>
                <a:gd name="T66" fmla="*/ 2147483646 w 1816"/>
                <a:gd name="T67" fmla="*/ 2147483646 h 1816"/>
                <a:gd name="T68" fmla="*/ 2147483646 w 1816"/>
                <a:gd name="T69" fmla="*/ 2147483646 h 1816"/>
                <a:gd name="T70" fmla="*/ 2147483646 w 1816"/>
                <a:gd name="T71" fmla="*/ 2147483646 h 1816"/>
                <a:gd name="T72" fmla="*/ 2147483646 w 1816"/>
                <a:gd name="T73" fmla="*/ 2147483646 h 1816"/>
                <a:gd name="T74" fmla="*/ 2147483646 w 1816"/>
                <a:gd name="T75" fmla="*/ 2147483646 h 1816"/>
                <a:gd name="T76" fmla="*/ 2147483646 w 1816"/>
                <a:gd name="T77" fmla="*/ 2147483646 h 1816"/>
                <a:gd name="T78" fmla="*/ 2147483646 w 1816"/>
                <a:gd name="T79" fmla="*/ 2147483646 h 1816"/>
                <a:gd name="T80" fmla="*/ 2147483646 w 1816"/>
                <a:gd name="T81" fmla="*/ 2147483646 h 1816"/>
                <a:gd name="T82" fmla="*/ 2147483646 w 1816"/>
                <a:gd name="T83" fmla="*/ 2147483646 h 1816"/>
                <a:gd name="T84" fmla="*/ 2147483646 w 1816"/>
                <a:gd name="T85" fmla="*/ 2147483646 h 1816"/>
                <a:gd name="T86" fmla="*/ 2147483646 w 1816"/>
                <a:gd name="T87" fmla="*/ 2147483646 h 1816"/>
                <a:gd name="T88" fmla="*/ 2147483646 w 1816"/>
                <a:gd name="T89" fmla="*/ 2147483646 h 1816"/>
                <a:gd name="T90" fmla="*/ 2147483646 w 1816"/>
                <a:gd name="T91" fmla="*/ 2147483646 h 1816"/>
                <a:gd name="T92" fmla="*/ 2147483646 w 1816"/>
                <a:gd name="T93" fmla="*/ 2147483646 h 1816"/>
                <a:gd name="T94" fmla="*/ 2147483646 w 1816"/>
                <a:gd name="T95" fmla="*/ 2147483646 h 1816"/>
                <a:gd name="T96" fmla="*/ 2147483646 w 1816"/>
                <a:gd name="T97" fmla="*/ 2147483646 h 1816"/>
                <a:gd name="T98" fmla="*/ 2147483646 w 1816"/>
                <a:gd name="T99" fmla="*/ 2147483646 h 1816"/>
                <a:gd name="T100" fmla="*/ 2147483646 w 1816"/>
                <a:gd name="T101" fmla="*/ 2147483646 h 1816"/>
                <a:gd name="T102" fmla="*/ 2147483646 w 1816"/>
                <a:gd name="T103" fmla="*/ 2147483646 h 1816"/>
                <a:gd name="T104" fmla="*/ 2147483646 w 1816"/>
                <a:gd name="T105" fmla="*/ 2147483646 h 1816"/>
                <a:gd name="T106" fmla="*/ 2147483646 w 1816"/>
                <a:gd name="T107" fmla="*/ 2147483646 h 1816"/>
                <a:gd name="T108" fmla="*/ 2147483646 w 1816"/>
                <a:gd name="T109" fmla="*/ 2147483646 h 1816"/>
                <a:gd name="T110" fmla="*/ 2147483646 w 1816"/>
                <a:gd name="T111" fmla="*/ 2147483646 h 1816"/>
                <a:gd name="T112" fmla="*/ 2147483646 w 1816"/>
                <a:gd name="T113" fmla="*/ 2147483646 h 1816"/>
                <a:gd name="T114" fmla="*/ 2147483646 w 1816"/>
                <a:gd name="T115" fmla="*/ 2147483646 h 1816"/>
                <a:gd name="T116" fmla="*/ 2147483646 w 1816"/>
                <a:gd name="T117" fmla="*/ 2147483646 h 1816"/>
                <a:gd name="T118" fmla="*/ 2147483646 w 1816"/>
                <a:gd name="T119" fmla="*/ 214748364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E7E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0" name="Oval 677"/>
            <p:cNvSpPr>
              <a:spLocks noChangeArrowheads="1"/>
            </p:cNvSpPr>
            <p:nvPr/>
          </p:nvSpPr>
          <p:spPr bwMode="auto">
            <a:xfrm>
              <a:off x="6361393" y="1614129"/>
              <a:ext cx="2034536" cy="2054454"/>
            </a:xfrm>
            <a:prstGeom prst="ellipse">
              <a:avLst/>
            </a:prstGeom>
            <a:solidFill>
              <a:srgbClr val="7E7E7D"/>
            </a:solid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微软雅黑" panose="020B0503020204020204" pitchFamily="34" charset="-122"/>
                <a:ea typeface="Gulim" pitchFamily="34" charset="-127"/>
              </a:endParaRPr>
            </a:p>
          </p:txBody>
        </p:sp>
      </p:grpSp>
      <p:grpSp>
        <p:nvGrpSpPr>
          <p:cNvPr id="17" name="02"/>
          <p:cNvGrpSpPr/>
          <p:nvPr/>
        </p:nvGrpSpPr>
        <p:grpSpPr>
          <a:xfrm>
            <a:off x="3420690" y="1886421"/>
            <a:ext cx="2657475" cy="2665413"/>
            <a:chOff x="3420690" y="1886421"/>
            <a:chExt cx="2657475" cy="2665413"/>
          </a:xfrm>
        </p:grpSpPr>
        <p:pic>
          <p:nvPicPr>
            <p:cNvPr id="55" name="图片 5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521708">
              <a:off x="3416721" y="1890390"/>
              <a:ext cx="26654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680"/>
            <p:cNvSpPr>
              <a:spLocks noChangeArrowheads="1"/>
            </p:cNvSpPr>
            <p:nvPr/>
          </p:nvSpPr>
          <p:spPr bwMode="auto">
            <a:xfrm>
              <a:off x="3817346" y="2285893"/>
              <a:ext cx="1867308" cy="1864734"/>
            </a:xfrm>
            <a:prstGeom prst="ellipse">
              <a:avLst/>
            </a:prstGeom>
            <a:solidFill>
              <a:srgbClr val="3CBBCE"/>
            </a:solid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微软雅黑" panose="020B0503020204020204" pitchFamily="34" charset="-122"/>
                <a:ea typeface="Gulim" pitchFamily="34" charset="-127"/>
              </a:endParaRPr>
            </a:p>
          </p:txBody>
        </p:sp>
      </p:grpSp>
      <p:grpSp>
        <p:nvGrpSpPr>
          <p:cNvPr id="16" name="01"/>
          <p:cNvGrpSpPr/>
          <p:nvPr/>
        </p:nvGrpSpPr>
        <p:grpSpPr>
          <a:xfrm>
            <a:off x="1325300" y="3404321"/>
            <a:ext cx="2751138" cy="2763837"/>
            <a:chOff x="1249100" y="3467821"/>
            <a:chExt cx="2751138" cy="2763837"/>
          </a:xfrm>
        </p:grpSpPr>
        <p:sp>
          <p:nvSpPr>
            <p:cNvPr id="21513" name="Freeform 673"/>
            <p:cNvSpPr>
              <a:spLocks noEditPoints="1"/>
            </p:cNvSpPr>
            <p:nvPr/>
          </p:nvSpPr>
          <p:spPr bwMode="auto">
            <a:xfrm rot="2419460">
              <a:off x="1249100" y="3467821"/>
              <a:ext cx="2751138" cy="2763837"/>
            </a:xfrm>
            <a:custGeom>
              <a:avLst/>
              <a:gdLst>
                <a:gd name="T0" fmla="*/ 2147483646 w 1816"/>
                <a:gd name="T1" fmla="*/ 2147483646 h 1816"/>
                <a:gd name="T2" fmla="*/ 2147483646 w 1816"/>
                <a:gd name="T3" fmla="*/ 2147483646 h 1816"/>
                <a:gd name="T4" fmla="*/ 2147483646 w 1816"/>
                <a:gd name="T5" fmla="*/ 2147483646 h 1816"/>
                <a:gd name="T6" fmla="*/ 2147483646 w 1816"/>
                <a:gd name="T7" fmla="*/ 2147483646 h 1816"/>
                <a:gd name="T8" fmla="*/ 2147483646 w 1816"/>
                <a:gd name="T9" fmla="*/ 2147483646 h 1816"/>
                <a:gd name="T10" fmla="*/ 2147483646 w 1816"/>
                <a:gd name="T11" fmla="*/ 2147483646 h 1816"/>
                <a:gd name="T12" fmla="*/ 2147483646 w 1816"/>
                <a:gd name="T13" fmla="*/ 2147483646 h 1816"/>
                <a:gd name="T14" fmla="*/ 2147483646 w 1816"/>
                <a:gd name="T15" fmla="*/ 2147483646 h 1816"/>
                <a:gd name="T16" fmla="*/ 2147483646 w 1816"/>
                <a:gd name="T17" fmla="*/ 2147483646 h 1816"/>
                <a:gd name="T18" fmla="*/ 2147483646 w 1816"/>
                <a:gd name="T19" fmla="*/ 2147483646 h 1816"/>
                <a:gd name="T20" fmla="*/ 2147483646 w 1816"/>
                <a:gd name="T21" fmla="*/ 2147483646 h 1816"/>
                <a:gd name="T22" fmla="*/ 2147483646 w 1816"/>
                <a:gd name="T23" fmla="*/ 2147483646 h 1816"/>
                <a:gd name="T24" fmla="*/ 2147483646 w 1816"/>
                <a:gd name="T25" fmla="*/ 2147483646 h 1816"/>
                <a:gd name="T26" fmla="*/ 2147483646 w 1816"/>
                <a:gd name="T27" fmla="*/ 2147483646 h 1816"/>
                <a:gd name="T28" fmla="*/ 2147483646 w 1816"/>
                <a:gd name="T29" fmla="*/ 2147483646 h 1816"/>
                <a:gd name="T30" fmla="*/ 2147483646 w 1816"/>
                <a:gd name="T31" fmla="*/ 2147483646 h 1816"/>
                <a:gd name="T32" fmla="*/ 2147483646 w 1816"/>
                <a:gd name="T33" fmla="*/ 2147483646 h 1816"/>
                <a:gd name="T34" fmla="*/ 2147483646 w 1816"/>
                <a:gd name="T35" fmla="*/ 2147483646 h 1816"/>
                <a:gd name="T36" fmla="*/ 2147483646 w 1816"/>
                <a:gd name="T37" fmla="*/ 2147483646 h 1816"/>
                <a:gd name="T38" fmla="*/ 2147483646 w 1816"/>
                <a:gd name="T39" fmla="*/ 2147483646 h 1816"/>
                <a:gd name="T40" fmla="*/ 2147483646 w 1816"/>
                <a:gd name="T41" fmla="*/ 2147483646 h 1816"/>
                <a:gd name="T42" fmla="*/ 2147483646 w 1816"/>
                <a:gd name="T43" fmla="*/ 2147483646 h 1816"/>
                <a:gd name="T44" fmla="*/ 2147483646 w 1816"/>
                <a:gd name="T45" fmla="*/ 2147483646 h 1816"/>
                <a:gd name="T46" fmla="*/ 2147483646 w 1816"/>
                <a:gd name="T47" fmla="*/ 2147483646 h 1816"/>
                <a:gd name="T48" fmla="*/ 2147483646 w 1816"/>
                <a:gd name="T49" fmla="*/ 2147483646 h 1816"/>
                <a:gd name="T50" fmla="*/ 2147483646 w 1816"/>
                <a:gd name="T51" fmla="*/ 2147483646 h 1816"/>
                <a:gd name="T52" fmla="*/ 2147483646 w 1816"/>
                <a:gd name="T53" fmla="*/ 2147483646 h 1816"/>
                <a:gd name="T54" fmla="*/ 2147483646 w 1816"/>
                <a:gd name="T55" fmla="*/ 2147483646 h 1816"/>
                <a:gd name="T56" fmla="*/ 2147483646 w 1816"/>
                <a:gd name="T57" fmla="*/ 2147483646 h 1816"/>
                <a:gd name="T58" fmla="*/ 2147483646 w 1816"/>
                <a:gd name="T59" fmla="*/ 2147483646 h 1816"/>
                <a:gd name="T60" fmla="*/ 2147483646 w 1816"/>
                <a:gd name="T61" fmla="*/ 2147483646 h 1816"/>
                <a:gd name="T62" fmla="*/ 2147483646 w 1816"/>
                <a:gd name="T63" fmla="*/ 2147483646 h 1816"/>
                <a:gd name="T64" fmla="*/ 2147483646 w 1816"/>
                <a:gd name="T65" fmla="*/ 2147483646 h 1816"/>
                <a:gd name="T66" fmla="*/ 2147483646 w 1816"/>
                <a:gd name="T67" fmla="*/ 2147483646 h 1816"/>
                <a:gd name="T68" fmla="*/ 2147483646 w 1816"/>
                <a:gd name="T69" fmla="*/ 2147483646 h 1816"/>
                <a:gd name="T70" fmla="*/ 2147483646 w 1816"/>
                <a:gd name="T71" fmla="*/ 2147483646 h 1816"/>
                <a:gd name="T72" fmla="*/ 2147483646 w 1816"/>
                <a:gd name="T73" fmla="*/ 2147483646 h 1816"/>
                <a:gd name="T74" fmla="*/ 2147483646 w 1816"/>
                <a:gd name="T75" fmla="*/ 2147483646 h 1816"/>
                <a:gd name="T76" fmla="*/ 2147483646 w 1816"/>
                <a:gd name="T77" fmla="*/ 2147483646 h 1816"/>
                <a:gd name="T78" fmla="*/ 2147483646 w 1816"/>
                <a:gd name="T79" fmla="*/ 2147483646 h 1816"/>
                <a:gd name="T80" fmla="*/ 2147483646 w 1816"/>
                <a:gd name="T81" fmla="*/ 2147483646 h 1816"/>
                <a:gd name="T82" fmla="*/ 2147483646 w 1816"/>
                <a:gd name="T83" fmla="*/ 2147483646 h 1816"/>
                <a:gd name="T84" fmla="*/ 2147483646 w 1816"/>
                <a:gd name="T85" fmla="*/ 2147483646 h 1816"/>
                <a:gd name="T86" fmla="*/ 2147483646 w 1816"/>
                <a:gd name="T87" fmla="*/ 2147483646 h 1816"/>
                <a:gd name="T88" fmla="*/ 2147483646 w 1816"/>
                <a:gd name="T89" fmla="*/ 2147483646 h 1816"/>
                <a:gd name="T90" fmla="*/ 2147483646 w 1816"/>
                <a:gd name="T91" fmla="*/ 2147483646 h 1816"/>
                <a:gd name="T92" fmla="*/ 2147483646 w 1816"/>
                <a:gd name="T93" fmla="*/ 2147483646 h 1816"/>
                <a:gd name="T94" fmla="*/ 2147483646 w 1816"/>
                <a:gd name="T95" fmla="*/ 2147483646 h 1816"/>
                <a:gd name="T96" fmla="*/ 2147483646 w 1816"/>
                <a:gd name="T97" fmla="*/ 2147483646 h 1816"/>
                <a:gd name="T98" fmla="*/ 2147483646 w 1816"/>
                <a:gd name="T99" fmla="*/ 2147483646 h 1816"/>
                <a:gd name="T100" fmla="*/ 2147483646 w 1816"/>
                <a:gd name="T101" fmla="*/ 2147483646 h 1816"/>
                <a:gd name="T102" fmla="*/ 2147483646 w 1816"/>
                <a:gd name="T103" fmla="*/ 2147483646 h 1816"/>
                <a:gd name="T104" fmla="*/ 2147483646 w 1816"/>
                <a:gd name="T105" fmla="*/ 2147483646 h 1816"/>
                <a:gd name="T106" fmla="*/ 2147483646 w 1816"/>
                <a:gd name="T107" fmla="*/ 2147483646 h 1816"/>
                <a:gd name="T108" fmla="*/ 2147483646 w 1816"/>
                <a:gd name="T109" fmla="*/ 2147483646 h 1816"/>
                <a:gd name="T110" fmla="*/ 2147483646 w 1816"/>
                <a:gd name="T111" fmla="*/ 2147483646 h 1816"/>
                <a:gd name="T112" fmla="*/ 2147483646 w 1816"/>
                <a:gd name="T113" fmla="*/ 2147483646 h 1816"/>
                <a:gd name="T114" fmla="*/ 2147483646 w 1816"/>
                <a:gd name="T115" fmla="*/ 2147483646 h 1816"/>
                <a:gd name="T116" fmla="*/ 2147483646 w 1816"/>
                <a:gd name="T117" fmla="*/ 2147483646 h 1816"/>
                <a:gd name="T118" fmla="*/ 2147483646 w 1816"/>
                <a:gd name="T119" fmla="*/ 214748364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E7E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32" name="Oval 677"/>
            <p:cNvSpPr>
              <a:spLocks noChangeArrowheads="1"/>
            </p:cNvSpPr>
            <p:nvPr/>
          </p:nvSpPr>
          <p:spPr bwMode="auto">
            <a:xfrm>
              <a:off x="1607402" y="3822512"/>
              <a:ext cx="2034536" cy="2054454"/>
            </a:xfrm>
            <a:prstGeom prst="ellipse">
              <a:avLst/>
            </a:prstGeom>
            <a:solidFill>
              <a:srgbClr val="7E7E7D"/>
            </a:solid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微软雅黑" panose="020B0503020204020204" pitchFamily="34" charset="-122"/>
                <a:ea typeface="Gulim" pitchFamily="34" charset="-127"/>
              </a:endParaRPr>
            </a:p>
          </p:txBody>
        </p:sp>
      </p:grpSp>
      <p:grpSp>
        <p:nvGrpSpPr>
          <p:cNvPr id="12" name="标题"/>
          <p:cNvGrpSpPr/>
          <p:nvPr/>
        </p:nvGrpSpPr>
        <p:grpSpPr>
          <a:xfrm>
            <a:off x="0" y="207963"/>
            <a:ext cx="3303588" cy="460375"/>
            <a:chOff x="0" y="207963"/>
            <a:chExt cx="3303588" cy="460375"/>
          </a:xfrm>
        </p:grpSpPr>
        <p:sp>
          <p:nvSpPr>
            <p:cNvPr id="21506"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1507"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1508" name="文本框 7"/>
            <p:cNvSpPr txBox="1">
              <a:spLocks noChangeArrowheads="1"/>
            </p:cNvSpPr>
            <p:nvPr/>
          </p:nvSpPr>
          <p:spPr bwMode="auto">
            <a:xfrm>
              <a:off x="609600" y="207963"/>
              <a:ext cx="2693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solidFill>
                    <a:srgbClr val="404040"/>
                  </a:solidFill>
                  <a:latin typeface="微软雅黑" panose="020B0503020204020204" pitchFamily="34" charset="-122"/>
                  <a:ea typeface="微软雅黑" panose="020B0503020204020204" pitchFamily="34" charset="-122"/>
                </a:rPr>
                <a:t>建模</a:t>
              </a:r>
            </a:p>
          </p:txBody>
        </p:sp>
      </p:grpSp>
      <p:grpSp>
        <p:nvGrpSpPr>
          <p:cNvPr id="15" name="step4 文字"/>
          <p:cNvGrpSpPr/>
          <p:nvPr/>
        </p:nvGrpSpPr>
        <p:grpSpPr>
          <a:xfrm>
            <a:off x="8509211" y="3448404"/>
            <a:ext cx="1684475" cy="1250514"/>
            <a:chOff x="8974878" y="3592209"/>
            <a:chExt cx="1684475" cy="1250514"/>
          </a:xfrm>
        </p:grpSpPr>
        <p:graphicFrame>
          <p:nvGraphicFramePr>
            <p:cNvPr id="48" name="对象 47"/>
            <p:cNvGraphicFramePr>
              <a:graphicFrameLocks noChangeAspect="1"/>
            </p:cNvGraphicFramePr>
            <p:nvPr>
              <p:extLst/>
            </p:nvPr>
          </p:nvGraphicFramePr>
          <p:xfrm>
            <a:off x="9782720" y="4487123"/>
            <a:ext cx="711200" cy="355600"/>
          </p:xfrm>
          <a:graphic>
            <a:graphicData uri="http://schemas.openxmlformats.org/presentationml/2006/ole">
              <mc:AlternateContent xmlns:mc="http://schemas.openxmlformats.org/markup-compatibility/2006">
                <mc:Choice xmlns:v="urn:schemas-microsoft-com:vml" Requires="v">
                  <p:oleObj spid="_x0000_s358502" name="Equation" r:id="rId4" imgW="711000" imgH="355320" progId="Equation.DSMT4">
                    <p:embed/>
                  </p:oleObj>
                </mc:Choice>
                <mc:Fallback>
                  <p:oleObj name="Equation" r:id="rId4" imgW="711000" imgH="355320" progId="Equation.DSMT4">
                    <p:embed/>
                    <p:pic>
                      <p:nvPicPr>
                        <p:cNvPr id="48" name="对象 47"/>
                        <p:cNvPicPr/>
                        <p:nvPr/>
                      </p:nvPicPr>
                      <p:blipFill>
                        <a:blip r:embed="rId5"/>
                        <a:stretch>
                          <a:fillRect/>
                        </a:stretch>
                      </p:blipFill>
                      <p:spPr>
                        <a:xfrm>
                          <a:off x="9782720" y="4487123"/>
                          <a:ext cx="711200" cy="355600"/>
                        </a:xfrm>
                        <a:prstGeom prst="rect">
                          <a:avLst/>
                        </a:prstGeom>
                      </p:spPr>
                    </p:pic>
                  </p:oleObj>
                </mc:Fallback>
              </mc:AlternateContent>
            </a:graphicData>
          </a:graphic>
        </p:graphicFrame>
        <p:sp>
          <p:nvSpPr>
            <p:cNvPr id="21538" name="文本框 27"/>
            <p:cNvSpPr txBox="1">
              <a:spLocks noChangeArrowheads="1"/>
            </p:cNvSpPr>
            <p:nvPr/>
          </p:nvSpPr>
          <p:spPr bwMode="auto">
            <a:xfrm>
              <a:off x="9219097" y="3592209"/>
              <a:ext cx="1440256" cy="4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Step4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539" name="文本框 28"/>
            <p:cNvSpPr txBox="1">
              <a:spLocks noChangeArrowheads="1"/>
            </p:cNvSpPr>
            <p:nvPr/>
          </p:nvSpPr>
          <p:spPr bwMode="auto">
            <a:xfrm>
              <a:off x="8974878" y="4025380"/>
              <a:ext cx="16798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dirty="0">
                  <a:solidFill>
                    <a:schemeClr val="bg1"/>
                  </a:solidFill>
                  <a:latin typeface="等线" panose="02010600030101010101" pitchFamily="2" charset="-122"/>
                  <a:ea typeface="等线" panose="02010600030101010101" pitchFamily="2" charset="-122"/>
                </a:rPr>
                <a:t>求对于所有学校，学生表现增量的和的最大值              </a:t>
              </a:r>
              <a:r>
                <a:rPr lang="en-US" altLang="zh-CN" sz="1400" dirty="0">
                  <a:solidFill>
                    <a:schemeClr val="bg1"/>
                  </a:solidFill>
                  <a:latin typeface="等线" panose="02010600030101010101" pitchFamily="2" charset="-122"/>
                  <a:ea typeface="等线" panose="02010600030101010101" pitchFamily="2" charset="-122"/>
                </a:rPr>
                <a:t>. </a:t>
              </a:r>
              <a:endParaRPr lang="zh-CN" altLang="en-US" sz="1400" dirty="0">
                <a:solidFill>
                  <a:schemeClr val="bg1"/>
                </a:solidFill>
                <a:latin typeface="等线" panose="02010600030101010101" pitchFamily="2" charset="-122"/>
                <a:ea typeface="等线" panose="02010600030101010101" pitchFamily="2" charset="-122"/>
              </a:endParaRPr>
            </a:p>
          </p:txBody>
        </p:sp>
      </p:grpSp>
      <p:grpSp>
        <p:nvGrpSpPr>
          <p:cNvPr id="21541" name="step3 文字"/>
          <p:cNvGrpSpPr>
            <a:grpSpLocks/>
          </p:cNvGrpSpPr>
          <p:nvPr/>
        </p:nvGrpSpPr>
        <p:grpSpPr bwMode="auto">
          <a:xfrm>
            <a:off x="6396975" y="1775215"/>
            <a:ext cx="2025532" cy="1643949"/>
            <a:chOff x="-65343" y="0"/>
            <a:chExt cx="1667995" cy="1317762"/>
          </a:xfrm>
        </p:grpSpPr>
        <p:sp>
          <p:nvSpPr>
            <p:cNvPr id="21542" name="文本框 20"/>
            <p:cNvSpPr txBox="1">
              <a:spLocks noChangeArrowheads="1"/>
            </p:cNvSpPr>
            <p:nvPr/>
          </p:nvSpPr>
          <p:spPr bwMode="auto">
            <a:xfrm>
              <a:off x="281433" y="0"/>
              <a:ext cx="1102890" cy="3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rPr>
                <a:t>Step3</a:t>
              </a:r>
              <a:endParaRPr lang="zh-CN" altLang="en-US" sz="2400" b="1">
                <a:solidFill>
                  <a:schemeClr val="bg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1543" name="文本框 21"/>
                <p:cNvSpPr txBox="1">
                  <a:spLocks noChangeArrowheads="1"/>
                </p:cNvSpPr>
                <p:nvPr/>
              </p:nvSpPr>
              <p:spPr bwMode="auto">
                <a:xfrm>
                  <a:off x="-65343" y="302556"/>
                  <a:ext cx="1667995" cy="101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1400" dirty="0">
                      <a:solidFill>
                        <a:schemeClr val="bg1"/>
                      </a:solidFill>
                      <a:latin typeface="等线" panose="02010600030101010101" pitchFamily="2" charset="-122"/>
                      <a:ea typeface="等线" panose="02010600030101010101" pitchFamily="2" charset="-122"/>
                    </a:rPr>
                    <a:t>根据拟合函数</a:t>
                  </a:r>
                  <a14:m>
                    <m:oMath xmlns:m="http://schemas.openxmlformats.org/officeDocument/2006/math">
                      <m:d>
                        <m:dPr>
                          <m:begChr m:val=""/>
                          <m:ctrlPr>
                            <a:rPr lang="zh-CN" altLang="en-US" sz="1400" i="1" smtClean="0">
                              <a:solidFill>
                                <a:schemeClr val="bg1"/>
                              </a:solidFill>
                              <a:latin typeface="Cambria Math" panose="02040503050406030204" pitchFamily="18" charset="0"/>
                            </a:rPr>
                          </m:ctrlPr>
                        </m:dPr>
                        <m:e>
                          <m:acc>
                            <m:accPr>
                              <m:chr m:val="̂"/>
                              <m:ctrlPr>
                                <a:rPr lang="zh-CN" altLang="en-US" sz="1400" i="1">
                                  <a:solidFill>
                                    <a:schemeClr val="bg1"/>
                                  </a:solidFill>
                                  <a:latin typeface="Cambria Math" panose="02040503050406030204" pitchFamily="18" charset="0"/>
                                </a:rPr>
                              </m:ctrlPr>
                            </m:accPr>
                            <m:e>
                              <m:r>
                                <a:rPr lang="zh-CN" altLang="en-US" sz="1400" i="1">
                                  <a:solidFill>
                                    <a:schemeClr val="bg1"/>
                                  </a:solidFill>
                                  <a:latin typeface="Cambria Math" panose="02040503050406030204" pitchFamily="18" charset="0"/>
                                </a:rPr>
                                <m:t>𝑃</m:t>
                              </m:r>
                            </m:e>
                          </m:acc>
                          <m:r>
                            <a:rPr lang="zh-CN" altLang="en-US" sz="1400" i="0">
                              <a:solidFill>
                                <a:schemeClr val="bg1"/>
                              </a:solidFill>
                              <a:latin typeface="Cambria Math" panose="02040503050406030204" pitchFamily="18" charset="0"/>
                            </a:rPr>
                            <m:t>=</m:t>
                          </m:r>
                          <m:r>
                            <a:rPr lang="zh-CN" altLang="en-US" sz="1400" i="1">
                              <a:solidFill>
                                <a:schemeClr val="bg1"/>
                              </a:solidFill>
                              <a:latin typeface="Cambria Math" panose="02040503050406030204" pitchFamily="18" charset="0"/>
                            </a:rPr>
                            <m:t>𝑓</m:t>
                          </m:r>
                          <m:r>
                            <a:rPr lang="zh-CN" altLang="en-US" sz="1400" i="0">
                              <a:solidFill>
                                <a:schemeClr val="bg1"/>
                              </a:solidFill>
                              <a:latin typeface="Cambria Math" panose="02040503050406030204" pitchFamily="18" charset="0"/>
                            </a:rPr>
                            <m:t>(</m:t>
                          </m:r>
                          <m:r>
                            <a:rPr lang="zh-CN" altLang="en-US" sz="1400" i="1">
                              <a:solidFill>
                                <a:schemeClr val="bg1"/>
                              </a:solidFill>
                              <a:latin typeface="Cambria Math" panose="02040503050406030204" pitchFamily="18" charset="0"/>
                            </a:rPr>
                            <m:t>𝐷</m:t>
                          </m:r>
                        </m:e>
                      </m:d>
                    </m:oMath>
                  </a14:m>
                  <a:r>
                    <a:rPr lang="zh-CN" altLang="en-US" sz="1400" dirty="0">
                      <a:solidFill>
                        <a:schemeClr val="bg1"/>
                      </a:solidFill>
                      <a:latin typeface="等线" panose="02010600030101010101" pitchFamily="2" charset="-122"/>
                      <a:ea typeface="等线" panose="02010600030101010101" pitchFamily="2" charset="-122"/>
                    </a:rPr>
                    <a:t>和学生表现</a:t>
                  </a:r>
                  <a14:m>
                    <m:oMath xmlns:m="http://schemas.openxmlformats.org/officeDocument/2006/math">
                      <m:sSub>
                        <m:sSubPr>
                          <m:ctrlPr>
                            <a:rPr lang="zh-CN" altLang="en-US" sz="1400" i="1" smtClean="0">
                              <a:solidFill>
                                <a:schemeClr val="bg1"/>
                              </a:solidFill>
                              <a:latin typeface="Cambria Math" panose="02040503050406030204" pitchFamily="18" charset="0"/>
                            </a:rPr>
                          </m:ctrlPr>
                        </m:sSubPr>
                        <m:e>
                          <m:r>
                            <a:rPr lang="zh-CN" altLang="en-US" sz="1400" i="1">
                              <a:solidFill>
                                <a:schemeClr val="bg1"/>
                              </a:solidFill>
                              <a:latin typeface="Cambria Math" panose="02040503050406030204" pitchFamily="18" charset="0"/>
                            </a:rPr>
                            <m:t>𝑃</m:t>
                          </m:r>
                        </m:e>
                        <m:sub>
                          <m:r>
                            <a:rPr lang="zh-CN" altLang="en-US" sz="1400" i="1">
                              <a:solidFill>
                                <a:schemeClr val="bg1"/>
                              </a:solidFill>
                              <a:latin typeface="Cambria Math" panose="02040503050406030204" pitchFamily="18" charset="0"/>
                            </a:rPr>
                            <m:t>𝑗</m:t>
                          </m:r>
                        </m:sub>
                      </m:sSub>
                    </m:oMath>
                  </a14:m>
                  <a:r>
                    <a:rPr lang="zh-CN" altLang="en-US" sz="1400" dirty="0">
                      <a:solidFill>
                        <a:schemeClr val="bg1"/>
                      </a:solidFill>
                      <a:latin typeface="等线" panose="02010600030101010101" pitchFamily="2" charset="-122"/>
                      <a:ea typeface="等线" panose="02010600030101010101" pitchFamily="2" charset="-122"/>
                    </a:rPr>
                    <a:t>以及现有资助值</a:t>
                  </a:r>
                  <a14:m>
                    <m:oMath xmlns:m="http://schemas.openxmlformats.org/officeDocument/2006/math">
                      <m:sSub>
                        <m:sSubPr>
                          <m:ctrlPr>
                            <a:rPr lang="zh-CN" altLang="en-US" sz="1400" i="1" smtClean="0">
                              <a:solidFill>
                                <a:schemeClr val="bg1"/>
                              </a:solidFill>
                              <a:latin typeface="Cambria Math" panose="02040503050406030204" pitchFamily="18" charset="0"/>
                            </a:rPr>
                          </m:ctrlPr>
                        </m:sSubPr>
                        <m:e>
                          <m:r>
                            <a:rPr lang="zh-CN" altLang="en-US" sz="1400" i="1">
                              <a:solidFill>
                                <a:schemeClr val="bg1"/>
                              </a:solidFill>
                              <a:latin typeface="Cambria Math" panose="02040503050406030204" pitchFamily="18" charset="0"/>
                            </a:rPr>
                            <m:t>𝐷</m:t>
                          </m:r>
                        </m:e>
                        <m:sub>
                          <m:r>
                            <a:rPr lang="zh-CN" altLang="en-US" sz="1400" i="1">
                              <a:solidFill>
                                <a:schemeClr val="bg1"/>
                              </a:solidFill>
                              <a:latin typeface="Cambria Math" panose="02040503050406030204" pitchFamily="18" charset="0"/>
                            </a:rPr>
                            <m:t>𝑗</m:t>
                          </m:r>
                        </m:sub>
                      </m:sSub>
                    </m:oMath>
                  </a14:m>
                  <a:r>
                    <a:rPr lang="zh-CN" altLang="en-US" sz="1400" dirty="0">
                      <a:solidFill>
                        <a:schemeClr val="bg1"/>
                      </a:solidFill>
                      <a:latin typeface="等线" panose="02010600030101010101" pitchFamily="2" charset="-122"/>
                      <a:ea typeface="等线" panose="02010600030101010101" pitchFamily="2" charset="-122"/>
                    </a:rPr>
                    <a:t>，计算投入</a:t>
                  </a:r>
                  <a14:m>
                    <m:oMath xmlns:m="http://schemas.openxmlformats.org/officeDocument/2006/math">
                      <m:sSub>
                        <m:sSubPr>
                          <m:ctrlPr>
                            <a:rPr lang="zh-CN" altLang="en-US" sz="1400" i="1">
                              <a:solidFill>
                                <a:schemeClr val="bg1"/>
                              </a:solidFill>
                              <a:latin typeface="Cambria Math" panose="02040503050406030204" pitchFamily="18" charset="0"/>
                            </a:rPr>
                          </m:ctrlPr>
                        </m:sSubPr>
                        <m:e>
                          <m:r>
                            <a:rPr lang="en-US" sz="1400" i="1" smtClean="0">
                              <a:solidFill>
                                <a:schemeClr val="bg1"/>
                              </a:solidFill>
                              <a:latin typeface="Cambria Math" panose="02040503050406030204" pitchFamily="18" charset="0"/>
                            </a:rPr>
                            <m:t>𝛥</m:t>
                          </m:r>
                          <m:r>
                            <a:rPr lang="en-US" altLang="zh-CN" sz="1400" b="0" i="1" smtClean="0">
                              <a:solidFill>
                                <a:schemeClr val="bg1"/>
                              </a:solidFill>
                              <a:latin typeface="Cambria Math" panose="02040503050406030204" pitchFamily="18" charset="0"/>
                            </a:rPr>
                            <m:t>𝐷</m:t>
                          </m:r>
                        </m:e>
                        <m:sub>
                          <m:r>
                            <a:rPr lang="zh-CN" altLang="en-US" sz="1400" i="1">
                              <a:solidFill>
                                <a:schemeClr val="bg1"/>
                              </a:solidFill>
                              <a:latin typeface="Cambria Math" panose="02040503050406030204" pitchFamily="18" charset="0"/>
                            </a:rPr>
                            <m:t>𝑗</m:t>
                          </m:r>
                        </m:sub>
                      </m:sSub>
                    </m:oMath>
                  </a14:m>
                  <a:r>
                    <a:rPr lang="zh-CN" altLang="en-US" sz="1400" dirty="0">
                      <a:solidFill>
                        <a:schemeClr val="bg1"/>
                      </a:solidFill>
                      <a:latin typeface="等线" panose="02010600030101010101" pitchFamily="2" charset="-122"/>
                      <a:ea typeface="等线" panose="02010600030101010101" pitchFamily="2" charset="-122"/>
                    </a:rPr>
                    <a:t>后，学生表现的增量</a:t>
                  </a:r>
                  <a14:m>
                    <m:oMath xmlns:m="http://schemas.openxmlformats.org/officeDocument/2006/math">
                      <m:r>
                        <a:rPr lang="zh-CN" altLang="en-US" sz="1400" i="1" smtClean="0">
                          <a:solidFill>
                            <a:schemeClr val="bg1"/>
                          </a:solidFill>
                          <a:latin typeface="Cambria Math" panose="02040503050406030204" pitchFamily="18" charset="0"/>
                        </a:rPr>
                        <m:t>𝛥</m:t>
                      </m:r>
                      <m:sSub>
                        <m:sSubPr>
                          <m:ctrlPr>
                            <a:rPr lang="zh-CN" altLang="en-US" sz="1400" i="1">
                              <a:solidFill>
                                <a:schemeClr val="bg1"/>
                              </a:solidFill>
                              <a:latin typeface="Cambria Math" panose="02040503050406030204" pitchFamily="18" charset="0"/>
                            </a:rPr>
                          </m:ctrlPr>
                        </m:sSubPr>
                        <m:e>
                          <m:r>
                            <a:rPr lang="zh-CN" altLang="en-US" sz="1400" i="1">
                              <a:solidFill>
                                <a:schemeClr val="bg1"/>
                              </a:solidFill>
                              <a:latin typeface="Cambria Math" panose="02040503050406030204" pitchFamily="18" charset="0"/>
                            </a:rPr>
                            <m:t>𝑃</m:t>
                          </m:r>
                        </m:e>
                        <m:sub>
                          <m:r>
                            <a:rPr lang="zh-CN" altLang="en-US" sz="1400" i="1">
                              <a:solidFill>
                                <a:schemeClr val="bg1"/>
                              </a:solidFill>
                              <a:latin typeface="Cambria Math" panose="02040503050406030204" pitchFamily="18" charset="0"/>
                            </a:rPr>
                            <m:t>𝑗</m:t>
                          </m:r>
                        </m:sub>
                      </m:sSub>
                    </m:oMath>
                  </a14:m>
                  <a:r>
                    <a:rPr lang="en-US" altLang="zh-CN" sz="1400" dirty="0">
                      <a:solidFill>
                        <a:schemeClr val="bg1"/>
                      </a:solidFill>
                      <a:latin typeface="等线" panose="02010600030101010101" pitchFamily="2" charset="-122"/>
                      <a:ea typeface="等线" panose="02010600030101010101" pitchFamily="2" charset="-122"/>
                    </a:rPr>
                    <a:t>.</a:t>
                  </a:r>
                  <a:endParaRPr lang="zh-CN" altLang="en-US" sz="1400" dirty="0">
                    <a:solidFill>
                      <a:schemeClr val="bg1"/>
                    </a:solidFill>
                    <a:latin typeface="等线" panose="02010600030101010101" pitchFamily="2" charset="-122"/>
                    <a:ea typeface="等线" panose="02010600030101010101" pitchFamily="2" charset="-122"/>
                  </a:endParaRPr>
                </a:p>
              </p:txBody>
            </p:sp>
          </mc:Choice>
          <mc:Fallback xmlns="">
            <p:sp>
              <p:nvSpPr>
                <p:cNvPr id="21543" name="文本框 21"/>
                <p:cNvSpPr txBox="1">
                  <a:spLocks noRot="1" noChangeAspect="1" noMove="1" noResize="1" noEditPoints="1" noAdjustHandles="1" noChangeArrowheads="1" noChangeShapeType="1" noTextEdit="1"/>
                </p:cNvSpPr>
                <p:nvPr/>
              </p:nvSpPr>
              <p:spPr bwMode="auto">
                <a:xfrm>
                  <a:off x="-65343" y="302556"/>
                  <a:ext cx="1667995" cy="1015206"/>
                </a:xfrm>
                <a:prstGeom prst="rect">
                  <a:avLst/>
                </a:prstGeom>
                <a:blipFill>
                  <a:blip r:embed="rId6"/>
                  <a:stretch>
                    <a:fillRect l="-901" t="-36058" r="-22222" b="-33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grpSp>
        <p:nvGrpSpPr>
          <p:cNvPr id="11" name="step2 文字"/>
          <p:cNvGrpSpPr/>
          <p:nvPr/>
        </p:nvGrpSpPr>
        <p:grpSpPr>
          <a:xfrm>
            <a:off x="4017629" y="2368466"/>
            <a:ext cx="1630363" cy="1564143"/>
            <a:chOff x="3344529" y="2495466"/>
            <a:chExt cx="1630363" cy="1564143"/>
          </a:xfrm>
        </p:grpSpPr>
        <p:sp>
          <p:nvSpPr>
            <p:cNvPr id="21530" name="文本框 27"/>
            <p:cNvSpPr txBox="1">
              <a:spLocks noChangeArrowheads="1"/>
            </p:cNvSpPr>
            <p:nvPr/>
          </p:nvSpPr>
          <p:spPr bwMode="auto">
            <a:xfrm>
              <a:off x="3544021" y="2495466"/>
              <a:ext cx="1361548" cy="4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Step2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1517" name="文本框 28"/>
                <p:cNvSpPr txBox="1">
                  <a:spLocks noChangeArrowheads="1"/>
                </p:cNvSpPr>
                <p:nvPr/>
              </p:nvSpPr>
              <p:spPr bwMode="auto">
                <a:xfrm>
                  <a:off x="3344529" y="2851521"/>
                  <a:ext cx="1630363" cy="1208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1400" dirty="0">
                      <a:solidFill>
                        <a:schemeClr val="bg1"/>
                      </a:solidFill>
                      <a:latin typeface="等线" panose="02010600030101010101" pitchFamily="2" charset="-122"/>
                      <a:ea typeface="等线" panose="02010600030101010101" pitchFamily="2" charset="-122"/>
                    </a:rPr>
                    <a:t>对各个学校的已有资助额和学生表现</a:t>
                  </a:r>
                  <a14:m>
                    <m:oMath xmlns:m="http://schemas.openxmlformats.org/officeDocument/2006/math">
                      <m:d>
                        <m:dPr>
                          <m:ctrlPr>
                            <a:rPr lang="zh-CN" altLang="en-US" sz="1400" i="1" smtClean="0">
                              <a:solidFill>
                                <a:schemeClr val="bg1"/>
                              </a:solidFill>
                              <a:latin typeface="Cambria Math" panose="02040503050406030204" pitchFamily="18" charset="0"/>
                            </a:rPr>
                          </m:ctrlPr>
                        </m:dPr>
                        <m:e>
                          <m:sSub>
                            <m:sSubPr>
                              <m:ctrlPr>
                                <a:rPr lang="zh-CN" altLang="en-US" sz="1400" i="1">
                                  <a:solidFill>
                                    <a:schemeClr val="bg1"/>
                                  </a:solidFill>
                                  <a:latin typeface="Cambria Math" panose="02040503050406030204" pitchFamily="18" charset="0"/>
                                </a:rPr>
                              </m:ctrlPr>
                            </m:sSubPr>
                            <m:e>
                              <m:r>
                                <a:rPr lang="zh-CN" altLang="en-US" sz="1400" i="1">
                                  <a:solidFill>
                                    <a:schemeClr val="bg1"/>
                                  </a:solidFill>
                                  <a:latin typeface="Cambria Math" panose="02040503050406030204" pitchFamily="18" charset="0"/>
                                </a:rPr>
                                <m:t>𝐷</m:t>
                              </m:r>
                            </m:e>
                            <m:sub>
                              <m:r>
                                <a:rPr lang="zh-CN" altLang="en-US" sz="1400" i="1">
                                  <a:solidFill>
                                    <a:schemeClr val="bg1"/>
                                  </a:solidFill>
                                  <a:latin typeface="Cambria Math" panose="02040503050406030204" pitchFamily="18" charset="0"/>
                                </a:rPr>
                                <m:t>𝑗</m:t>
                              </m:r>
                            </m:sub>
                          </m:sSub>
                          <m:r>
                            <a:rPr lang="zh-CN" altLang="en-US" sz="1400" i="0">
                              <a:solidFill>
                                <a:schemeClr val="bg1"/>
                              </a:solidFill>
                              <a:latin typeface="Cambria Math" panose="02040503050406030204" pitchFamily="18" charset="0"/>
                            </a:rPr>
                            <m:t>,</m:t>
                          </m:r>
                          <m:sSub>
                            <m:sSubPr>
                              <m:ctrlPr>
                                <a:rPr lang="zh-CN" altLang="en-US" sz="1400" i="1">
                                  <a:solidFill>
                                    <a:schemeClr val="bg1"/>
                                  </a:solidFill>
                                  <a:latin typeface="Cambria Math" panose="02040503050406030204" pitchFamily="18" charset="0"/>
                                </a:rPr>
                              </m:ctrlPr>
                            </m:sSubPr>
                            <m:e>
                              <m:r>
                                <a:rPr lang="zh-CN" altLang="en-US" sz="1400" i="1">
                                  <a:solidFill>
                                    <a:schemeClr val="bg1"/>
                                  </a:solidFill>
                                  <a:latin typeface="Cambria Math" panose="02040503050406030204" pitchFamily="18" charset="0"/>
                                </a:rPr>
                                <m:t>𝑃</m:t>
                              </m:r>
                            </m:e>
                            <m:sub>
                              <m:r>
                                <a:rPr lang="zh-CN" altLang="en-US" sz="1400" i="1">
                                  <a:solidFill>
                                    <a:schemeClr val="bg1"/>
                                  </a:solidFill>
                                  <a:latin typeface="Cambria Math" panose="02040503050406030204" pitchFamily="18" charset="0"/>
                                </a:rPr>
                                <m:t>𝑗</m:t>
                              </m:r>
                            </m:sub>
                          </m:sSub>
                        </m:e>
                      </m:d>
                    </m:oMath>
                  </a14:m>
                  <a:r>
                    <a:rPr lang="zh-CN" altLang="en-US" sz="1400" dirty="0">
                      <a:solidFill>
                        <a:schemeClr val="bg1"/>
                      </a:solidFill>
                      <a:latin typeface="等线" panose="02010600030101010101" pitchFamily="2" charset="-122"/>
                      <a:ea typeface="等线" panose="02010600030101010101" pitchFamily="2" charset="-122"/>
                    </a:rPr>
                    <a:t>与作拟合，得到拟合函数</a:t>
                  </a:r>
                  <a:endParaRPr lang="en-US" altLang="zh-CN" sz="1400" dirty="0">
                    <a:solidFill>
                      <a:schemeClr val="bg1"/>
                    </a:solidFill>
                    <a:latin typeface="等线" panose="02010600030101010101" pitchFamily="2" charset="-122"/>
                    <a:ea typeface="等线" panose="02010600030101010101" pitchFamily="2" charset="-122"/>
                  </a:endParaRPr>
                </a:p>
                <a:p>
                  <a:pPr eaLnBrk="1" hangingPunct="1">
                    <a:lnSpc>
                      <a:spcPct val="100000"/>
                    </a:lnSpc>
                    <a:spcBef>
                      <a:spcPct val="0"/>
                    </a:spcBef>
                    <a:buNone/>
                  </a:pPr>
                  <a14:m>
                    <m:oMath xmlns:m="http://schemas.openxmlformats.org/officeDocument/2006/math">
                      <m:acc>
                        <m:accPr>
                          <m:chr m:val="̂"/>
                          <m:ctrlPr>
                            <a:rPr lang="zh-CN" altLang="en-US" sz="1400" i="1">
                              <a:solidFill>
                                <a:schemeClr val="bg1"/>
                              </a:solidFill>
                              <a:latin typeface="Cambria Math" panose="02040503050406030204" pitchFamily="18" charset="0"/>
                            </a:rPr>
                          </m:ctrlPr>
                        </m:accPr>
                        <m:e>
                          <m:r>
                            <a:rPr lang="zh-CN" altLang="en-US" sz="1400" i="1">
                              <a:solidFill>
                                <a:schemeClr val="bg1"/>
                              </a:solidFill>
                              <a:latin typeface="Cambria Math" panose="02040503050406030204" pitchFamily="18" charset="0"/>
                            </a:rPr>
                            <m:t>𝑃</m:t>
                          </m:r>
                        </m:e>
                      </m:acc>
                      <m:r>
                        <a:rPr lang="zh-CN" altLang="en-US" sz="1400">
                          <a:solidFill>
                            <a:schemeClr val="bg1"/>
                          </a:solidFill>
                          <a:latin typeface="Cambria Math" panose="02040503050406030204" pitchFamily="18" charset="0"/>
                        </a:rPr>
                        <m:t>=</m:t>
                      </m:r>
                      <m:r>
                        <a:rPr lang="zh-CN" altLang="en-US" sz="1400" i="1">
                          <a:solidFill>
                            <a:schemeClr val="bg1"/>
                          </a:solidFill>
                          <a:latin typeface="Cambria Math" panose="02040503050406030204" pitchFamily="18" charset="0"/>
                        </a:rPr>
                        <m:t>𝑓</m:t>
                      </m:r>
                      <m:r>
                        <a:rPr lang="zh-CN" altLang="en-US" sz="1400">
                          <a:solidFill>
                            <a:schemeClr val="bg1"/>
                          </a:solidFill>
                          <a:latin typeface="Cambria Math" panose="02040503050406030204" pitchFamily="18" charset="0"/>
                        </a:rPr>
                        <m:t>(</m:t>
                      </m:r>
                      <m:r>
                        <a:rPr lang="zh-CN" altLang="en-US" sz="1400" i="1">
                          <a:solidFill>
                            <a:schemeClr val="bg1"/>
                          </a:solidFill>
                          <a:latin typeface="Cambria Math" panose="02040503050406030204" pitchFamily="18" charset="0"/>
                        </a:rPr>
                        <m:t>𝐷</m:t>
                      </m:r>
                      <m:r>
                        <a:rPr lang="en-US" altLang="zh-CN" sz="1400" b="0" i="1" smtClean="0">
                          <a:solidFill>
                            <a:schemeClr val="bg1"/>
                          </a:solidFill>
                          <a:latin typeface="Cambria Math" panose="02040503050406030204" pitchFamily="18" charset="0"/>
                        </a:rPr>
                        <m:t>)</m:t>
                      </m:r>
                    </m:oMath>
                  </a14:m>
                  <a:r>
                    <a:rPr lang="en-US" altLang="zh-CN" sz="1400" dirty="0">
                      <a:solidFill>
                        <a:schemeClr val="bg1"/>
                      </a:solidFill>
                      <a:latin typeface="等线" panose="02010600030101010101" pitchFamily="2" charset="-122"/>
                      <a:ea typeface="等线" panose="02010600030101010101" pitchFamily="2" charset="-122"/>
                    </a:rPr>
                    <a:t>.</a:t>
                  </a:r>
                  <a:r>
                    <a:rPr lang="zh-CN" altLang="en-US" sz="1400" dirty="0">
                      <a:solidFill>
                        <a:schemeClr val="bg1"/>
                      </a:solidFill>
                      <a:latin typeface="等线" panose="02010600030101010101" pitchFamily="2" charset="-122"/>
                      <a:ea typeface="等线" panose="02010600030101010101" pitchFamily="2" charset="-122"/>
                    </a:rPr>
                    <a:t> </a:t>
                  </a:r>
                  <a:r>
                    <a:rPr lang="en-US" altLang="zh-CN" sz="1000" dirty="0">
                      <a:solidFill>
                        <a:schemeClr val="bg1"/>
                      </a:solidFill>
                      <a:latin typeface="等线" panose="02010600030101010101" pitchFamily="2" charset="-122"/>
                      <a:ea typeface="等线" panose="02010600030101010101" pitchFamily="2" charset="-122"/>
                    </a:rPr>
                    <a:t>	 </a:t>
                  </a:r>
                  <a:endParaRPr lang="zh-CN" altLang="en-US" sz="1000" dirty="0">
                    <a:solidFill>
                      <a:schemeClr val="bg1"/>
                    </a:solidFill>
                    <a:latin typeface="等线" panose="02010600030101010101" pitchFamily="2" charset="-122"/>
                    <a:ea typeface="等线" panose="02010600030101010101" pitchFamily="2" charset="-122"/>
                  </a:endParaRPr>
                </a:p>
              </p:txBody>
            </p:sp>
          </mc:Choice>
          <mc:Fallback xmlns="">
            <p:sp>
              <p:nvSpPr>
                <p:cNvPr id="21517" name="文本框 28"/>
                <p:cNvSpPr txBox="1">
                  <a:spLocks noRot="1" noChangeAspect="1" noMove="1" noResize="1" noEditPoints="1" noAdjustHandles="1" noChangeArrowheads="1" noChangeShapeType="1" noTextEdit="1"/>
                </p:cNvSpPr>
                <p:nvPr/>
              </p:nvSpPr>
              <p:spPr bwMode="auto">
                <a:xfrm>
                  <a:off x="3344529" y="2851521"/>
                  <a:ext cx="1630363" cy="1208088"/>
                </a:xfrm>
                <a:prstGeom prst="rect">
                  <a:avLst/>
                </a:prstGeom>
                <a:blipFill>
                  <a:blip r:embed="rId7"/>
                  <a:stretch>
                    <a:fillRect l="-1119" t="-1010" b="-45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grpSp>
        <p:nvGrpSpPr>
          <p:cNvPr id="10" name="step1 文字"/>
          <p:cNvGrpSpPr/>
          <p:nvPr/>
        </p:nvGrpSpPr>
        <p:grpSpPr>
          <a:xfrm>
            <a:off x="1847812" y="3842518"/>
            <a:ext cx="1683459" cy="1835970"/>
            <a:chOff x="1238212" y="4096518"/>
            <a:chExt cx="1683459" cy="1835970"/>
          </a:xfrm>
        </p:grpSpPr>
        <p:sp>
          <p:nvSpPr>
            <p:cNvPr id="21531" name="文本框 28"/>
            <p:cNvSpPr txBox="1">
              <a:spLocks noChangeArrowheads="1"/>
            </p:cNvSpPr>
            <p:nvPr/>
          </p:nvSpPr>
          <p:spPr bwMode="auto">
            <a:xfrm>
              <a:off x="1238212" y="4443254"/>
              <a:ext cx="1683459" cy="138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等线" panose="02010600030101010101" pitchFamily="2" charset="-122"/>
                  <a:ea typeface="等线" panose="02010600030101010101" pitchFamily="2" charset="-122"/>
                </a:rPr>
                <a:t>选取若干维度              </a:t>
              </a:r>
              <a:endParaRPr lang="en-US" altLang="zh-CN" sz="1400" dirty="0">
                <a:solidFill>
                  <a:schemeClr val="bg1"/>
                </a:solidFill>
                <a:latin typeface="等线" panose="02010600030101010101" pitchFamily="2" charset="-122"/>
                <a:ea typeface="等线" panose="02010600030101010101" pitchFamily="2" charset="-122"/>
              </a:endParaRPr>
            </a:p>
            <a:p>
              <a:pPr algn="ctr" eaLnBrk="1" hangingPunct="1">
                <a:lnSpc>
                  <a:spcPct val="100000"/>
                </a:lnSpc>
                <a:spcBef>
                  <a:spcPct val="0"/>
                </a:spcBef>
                <a:buFont typeface="Arial" panose="020B0604020202020204" pitchFamily="34" charset="0"/>
                <a:buNone/>
              </a:pPr>
              <a:r>
                <a:rPr lang="zh-CN" altLang="en-US" sz="1400" dirty="0">
                  <a:solidFill>
                    <a:schemeClr val="bg1"/>
                  </a:solidFill>
                  <a:latin typeface="等线" panose="02010600030101010101" pitchFamily="2" charset="-122"/>
                  <a:ea typeface="等线" panose="02010600030101010101" pitchFamily="2" charset="-122"/>
                </a:rPr>
                <a:t>作为衡量学生表现</a:t>
              </a:r>
              <a:endParaRPr lang="en-US" altLang="zh-CN" sz="1400" dirty="0">
                <a:solidFill>
                  <a:schemeClr val="bg1"/>
                </a:solidFill>
                <a:latin typeface="等线" panose="02010600030101010101" pitchFamily="2" charset="-122"/>
                <a:ea typeface="等线" panose="02010600030101010101" pitchFamily="2" charset="-122"/>
              </a:endParaRPr>
            </a:p>
            <a:p>
              <a:pPr algn="just" eaLnBrk="1" hangingPunct="1">
                <a:lnSpc>
                  <a:spcPct val="100000"/>
                </a:lnSpc>
                <a:spcBef>
                  <a:spcPct val="0"/>
                </a:spcBef>
                <a:buFont typeface="Arial" panose="020B0604020202020204" pitchFamily="34" charset="0"/>
                <a:buNone/>
              </a:pPr>
              <a:r>
                <a:rPr lang="zh-CN" altLang="en-US" sz="1400" dirty="0">
                  <a:solidFill>
                    <a:schemeClr val="bg1"/>
                  </a:solidFill>
                  <a:latin typeface="等线" panose="02010600030101010101" pitchFamily="2" charset="-122"/>
                  <a:ea typeface="等线" panose="02010600030101010101" pitchFamily="2" charset="-122"/>
                </a:rPr>
                <a:t>    的标准，利用主成分引子法</a:t>
              </a:r>
              <a:r>
                <a:rPr lang="en-US" altLang="zh-CN" sz="1400" dirty="0">
                  <a:solidFill>
                    <a:schemeClr val="bg1"/>
                  </a:solidFill>
                  <a:latin typeface="等线" panose="02010600030101010101" pitchFamily="2" charset="-122"/>
                  <a:ea typeface="等线" panose="02010600030101010101" pitchFamily="2" charset="-122"/>
                </a:rPr>
                <a:t>(PCF)</a:t>
              </a:r>
              <a:r>
                <a:rPr lang="zh-CN" altLang="en-US" sz="1400" dirty="0">
                  <a:solidFill>
                    <a:schemeClr val="bg1"/>
                  </a:solidFill>
                  <a:latin typeface="等线" panose="02010600030101010101" pitchFamily="2" charset="-122"/>
                  <a:ea typeface="等线" panose="02010600030101010101" pitchFamily="2" charset="-122"/>
                </a:rPr>
                <a:t>确定对应的权值  </a:t>
              </a:r>
              <a:endParaRPr lang="en-US" altLang="zh-CN" sz="1400" dirty="0">
                <a:solidFill>
                  <a:schemeClr val="bg1"/>
                </a:solidFill>
                <a:latin typeface="等线" panose="02010600030101010101" pitchFamily="2" charset="-122"/>
                <a:ea typeface="等线" panose="02010600030101010101" pitchFamily="2" charset="-122"/>
              </a:endParaRPr>
            </a:p>
            <a:p>
              <a:pPr algn="just" eaLnBrk="1" hangingPunct="1">
                <a:lnSpc>
                  <a:spcPct val="100000"/>
                </a:lnSpc>
                <a:spcBef>
                  <a:spcPct val="0"/>
                </a:spcBef>
                <a:buFont typeface="Arial" panose="020B0604020202020204" pitchFamily="34" charset="0"/>
                <a:buNone/>
              </a:pPr>
              <a:r>
                <a:rPr lang="zh-CN" altLang="en-US" sz="1400" dirty="0">
                  <a:solidFill>
                    <a:schemeClr val="bg1"/>
                  </a:solidFill>
                  <a:latin typeface="等线" panose="02010600030101010101" pitchFamily="2" charset="-122"/>
                  <a:ea typeface="等线" panose="02010600030101010101" pitchFamily="2" charset="-122"/>
                </a:rPr>
                <a:t>   则                  </a:t>
              </a:r>
              <a:r>
                <a:rPr lang="en-US" altLang="zh-CN" sz="1400" dirty="0">
                  <a:solidFill>
                    <a:schemeClr val="bg1"/>
                  </a:solidFill>
                  <a:latin typeface="等线" panose="02010600030101010101" pitchFamily="2" charset="-122"/>
                  <a:ea typeface="等线" panose="02010600030101010101" pitchFamily="2" charset="-122"/>
                </a:rPr>
                <a:t>.</a:t>
              </a:r>
              <a:r>
                <a:rPr lang="zh-CN" altLang="en-US" sz="1400" dirty="0">
                  <a:solidFill>
                    <a:schemeClr val="bg1"/>
                  </a:solidFill>
                  <a:latin typeface="等线" panose="02010600030101010101" pitchFamily="2" charset="-122"/>
                  <a:ea typeface="等线" panose="02010600030101010101" pitchFamily="2" charset="-122"/>
                </a:rPr>
                <a:t> </a:t>
              </a:r>
              <a:endParaRPr lang="zh-CN" altLang="en-US" sz="1000" dirty="0">
                <a:solidFill>
                  <a:schemeClr val="bg1"/>
                </a:solidFill>
                <a:latin typeface="等线" panose="02010600030101010101" pitchFamily="2" charset="-122"/>
                <a:ea typeface="等线" panose="02010600030101010101" pitchFamily="2" charset="-122"/>
              </a:endParaRPr>
            </a:p>
          </p:txBody>
        </p:sp>
        <p:sp>
          <p:nvSpPr>
            <p:cNvPr id="21534" name="文本框 20"/>
            <p:cNvSpPr txBox="1">
              <a:spLocks noChangeArrowheads="1"/>
            </p:cNvSpPr>
            <p:nvPr/>
          </p:nvSpPr>
          <p:spPr bwMode="auto">
            <a:xfrm>
              <a:off x="1596809" y="4096518"/>
              <a:ext cx="1284930"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Step1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1522" name="Object 2"/>
            <p:cNvGraphicFramePr>
              <a:graphicFrameLocks noChangeAspect="1"/>
            </p:cNvGraphicFramePr>
            <p:nvPr>
              <p:extLst>
                <p:ext uri="{D42A27DB-BD31-4B8C-83A1-F6EECF244321}">
                  <p14:modId xmlns:p14="http://schemas.microsoft.com/office/powerpoint/2010/main" val="2076603798"/>
                </p:ext>
              </p:extLst>
            </p:nvPr>
          </p:nvGraphicFramePr>
          <p:xfrm>
            <a:off x="2476462" y="4426451"/>
            <a:ext cx="327025" cy="342900"/>
          </p:xfrm>
          <a:graphic>
            <a:graphicData uri="http://schemas.openxmlformats.org/presentationml/2006/ole">
              <mc:AlternateContent xmlns:mc="http://schemas.openxmlformats.org/markup-compatibility/2006">
                <mc:Choice xmlns:v="urn:schemas-microsoft-com:vml" Requires="v">
                  <p:oleObj spid="_x0000_s358503" name="Equation" r:id="rId8" imgW="228600" imgH="241200" progId="Equation.DSMT4">
                    <p:embed/>
                  </p:oleObj>
                </mc:Choice>
                <mc:Fallback>
                  <p:oleObj name="Equation" r:id="rId8" imgW="228600" imgH="241200" progId="Equation.DSMT4">
                    <p:embed/>
                    <p:pic>
                      <p:nvPicPr>
                        <p:cNvPr id="21522"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6462" y="4426451"/>
                          <a:ext cx="327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3" name="Object 39"/>
            <p:cNvGraphicFramePr>
              <a:graphicFrameLocks noChangeAspect="1"/>
            </p:cNvGraphicFramePr>
            <p:nvPr>
              <p:extLst/>
            </p:nvPr>
          </p:nvGraphicFramePr>
          <p:xfrm>
            <a:off x="1347711" y="4918653"/>
            <a:ext cx="179387" cy="260350"/>
          </p:xfrm>
          <a:graphic>
            <a:graphicData uri="http://schemas.openxmlformats.org/presentationml/2006/ole">
              <mc:AlternateContent xmlns:mc="http://schemas.openxmlformats.org/markup-compatibility/2006">
                <mc:Choice xmlns:v="urn:schemas-microsoft-com:vml" Requires="v">
                  <p:oleObj spid="_x0000_s358504" name="Equation" r:id="rId10" imgW="164880" imgH="241200" progId="Equation.DSMT4">
                    <p:embed/>
                  </p:oleObj>
                </mc:Choice>
                <mc:Fallback>
                  <p:oleObj name="Equation" r:id="rId10" imgW="164880" imgH="241200" progId="Equation.DSMT4">
                    <p:embed/>
                    <p:pic>
                      <p:nvPicPr>
                        <p:cNvPr id="21523"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7711" y="4918653"/>
                          <a:ext cx="179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5" name="Object 43"/>
            <p:cNvGraphicFramePr>
              <a:graphicFrameLocks noChangeAspect="1"/>
            </p:cNvGraphicFramePr>
            <p:nvPr>
              <p:extLst/>
            </p:nvPr>
          </p:nvGraphicFramePr>
          <p:xfrm>
            <a:off x="1695450" y="5543550"/>
            <a:ext cx="890588" cy="388938"/>
          </p:xfrm>
          <a:graphic>
            <a:graphicData uri="http://schemas.openxmlformats.org/presentationml/2006/ole">
              <mc:AlternateContent xmlns:mc="http://schemas.openxmlformats.org/markup-compatibility/2006">
                <mc:Choice xmlns:v="urn:schemas-microsoft-com:vml" Requires="v">
                  <p:oleObj spid="_x0000_s358505" name="Equation" r:id="rId12" imgW="787320" imgH="342720" progId="Equation.DSMT4">
                    <p:embed/>
                  </p:oleObj>
                </mc:Choice>
                <mc:Fallback>
                  <p:oleObj name="Equation" r:id="rId12" imgW="787320" imgH="342720" progId="Equation.DSMT4">
                    <p:embed/>
                    <p:pic>
                      <p:nvPicPr>
                        <p:cNvPr id="21525" name="Object 43"/>
                        <p:cNvPicPr>
                          <a:picLocks noChangeAspect="1" noChangeArrowheads="1"/>
                        </p:cNvPicPr>
                        <p:nvPr/>
                      </p:nvPicPr>
                      <p:blipFill>
                        <a:blip r:embed="rId13"/>
                        <a:srcRect/>
                        <a:stretch>
                          <a:fillRect/>
                        </a:stretch>
                      </p:blipFill>
                      <p:spPr bwMode="auto">
                        <a:xfrm>
                          <a:off x="1695450" y="5543550"/>
                          <a:ext cx="8905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4" name="Object 40"/>
            <p:cNvGraphicFramePr>
              <a:graphicFrameLocks noChangeAspect="1"/>
            </p:cNvGraphicFramePr>
            <p:nvPr>
              <p:extLst>
                <p:ext uri="{D42A27DB-BD31-4B8C-83A1-F6EECF244321}">
                  <p14:modId xmlns:p14="http://schemas.microsoft.com/office/powerpoint/2010/main" val="1072644431"/>
                </p:ext>
              </p:extLst>
            </p:nvPr>
          </p:nvGraphicFramePr>
          <p:xfrm>
            <a:off x="2388232" y="5288055"/>
            <a:ext cx="190500" cy="285750"/>
          </p:xfrm>
          <a:graphic>
            <a:graphicData uri="http://schemas.openxmlformats.org/presentationml/2006/ole">
              <mc:AlternateContent xmlns:mc="http://schemas.openxmlformats.org/markup-compatibility/2006">
                <mc:Choice xmlns:v="urn:schemas-microsoft-com:vml" Requires="v">
                  <p:oleObj spid="_x0000_s358506" name="Equation" r:id="rId14" imgW="152280" imgH="228600" progId="Equation.DSMT4">
                    <p:embed/>
                  </p:oleObj>
                </mc:Choice>
                <mc:Fallback>
                  <p:oleObj name="Equation" r:id="rId14" imgW="152280" imgH="228600" progId="Equation.DSMT4">
                    <p:embed/>
                    <p:pic>
                      <p:nvPicPr>
                        <p:cNvPr id="21524" name="Object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8232" y="5288055"/>
                          <a:ext cx="190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163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4000" fill="hold"/>
                                        <p:tgtEl>
                                          <p:spTgt spid="16"/>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4000" fill="hold"/>
                                        <p:tgtEl>
                                          <p:spTgt spid="17"/>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4000" fill="hold"/>
                                        <p:tgtEl>
                                          <p:spTgt spid="18"/>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4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5"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6" name="文本框 7"/>
          <p:cNvSpPr txBox="1">
            <a:spLocks noChangeArrowheads="1"/>
          </p:cNvSpPr>
          <p:nvPr/>
        </p:nvSpPr>
        <p:spPr bwMode="auto">
          <a:xfrm>
            <a:off x="609599" y="207963"/>
            <a:ext cx="3234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rgbClr val="404040"/>
                </a:solidFill>
                <a:latin typeface="微软雅黑" panose="020B0503020204020204" pitchFamily="34" charset="-122"/>
                <a:ea typeface="微软雅黑" panose="020B0503020204020204" pitchFamily="34" charset="-122"/>
              </a:rPr>
              <a:t>Step0</a:t>
            </a:r>
            <a:r>
              <a:rPr lang="zh-CN" altLang="en-US" sz="2400" b="1" dirty="0">
                <a:solidFill>
                  <a:srgbClr val="404040"/>
                </a:solidFill>
                <a:latin typeface="微软雅黑" panose="020B0503020204020204" pitchFamily="34" charset="-122"/>
                <a:ea typeface="微软雅黑" panose="020B0503020204020204" pitchFamily="34" charset="-122"/>
              </a:rPr>
              <a:t>：数据预处理</a:t>
            </a:r>
          </a:p>
        </p:txBody>
      </p:sp>
      <p:sp>
        <p:nvSpPr>
          <p:cNvPr id="23558" name="文本框 2"/>
          <p:cNvSpPr txBox="1">
            <a:spLocks noChangeArrowheads="1"/>
          </p:cNvSpPr>
          <p:nvPr/>
        </p:nvSpPr>
        <p:spPr bwMode="auto">
          <a:xfrm>
            <a:off x="3303588" y="1681163"/>
            <a:ext cx="3894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p>
        </p:txBody>
      </p:sp>
      <p:sp>
        <p:nvSpPr>
          <p:cNvPr id="23559" name="文本框 1"/>
          <p:cNvSpPr txBox="1">
            <a:spLocks noChangeArrowheads="1"/>
          </p:cNvSpPr>
          <p:nvPr/>
        </p:nvSpPr>
        <p:spPr bwMode="auto">
          <a:xfrm>
            <a:off x="1423988" y="940010"/>
            <a:ext cx="8491537" cy="83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zh-CN" sz="2000" dirty="0">
                <a:latin typeface="等线" panose="02010600030101010101" pitchFamily="2" charset="-122"/>
                <a:ea typeface="等线" panose="02010600030101010101" pitchFamily="2" charset="-122"/>
                <a:cs typeface="Times New Roman" panose="02020603050405020304" pitchFamily="18" charset="0"/>
              </a:rPr>
              <a:t>所有</a:t>
            </a:r>
            <a:r>
              <a:rPr lang="zh-CN" altLang="en-US" sz="2000" dirty="0">
                <a:latin typeface="等线" panose="02010600030101010101" pitchFamily="2" charset="-122"/>
                <a:ea typeface="等线" panose="02010600030101010101" pitchFamily="2" charset="-122"/>
                <a:cs typeface="Times New Roman" panose="02020603050405020304" pitchFamily="18" charset="0"/>
              </a:rPr>
              <a:t>缺失的数据部分用对应维度的均值代替</a:t>
            </a:r>
            <a:r>
              <a:rPr lang="en-US" altLang="zh-CN" sz="2000" dirty="0">
                <a:latin typeface="等线" panose="02010600030101010101" pitchFamily="2" charset="-122"/>
                <a:ea typeface="等线" panose="02010600030101010101" pitchFamily="2" charset="-122"/>
                <a:cs typeface="Times New Roman" panose="02020603050405020304" pitchFamily="18" charset="0"/>
              </a:rPr>
              <a:t>.</a:t>
            </a:r>
          </a:p>
          <a:p>
            <a:pPr marL="342900" indent="-342900">
              <a:lnSpc>
                <a:spcPct val="107000"/>
              </a:lnSpc>
              <a:spcBef>
                <a:spcPct val="0"/>
              </a:spcBef>
              <a:spcAft>
                <a:spcPts val="800"/>
              </a:spcAft>
              <a:buFont typeface="Wingdings" panose="05000000000000000000" pitchFamily="2" charset="2"/>
              <a:buChar char="Ø"/>
            </a:pPr>
            <a:r>
              <a:rPr lang="zh-CN" altLang="en-US" sz="2000" dirty="0">
                <a:latin typeface="等线" panose="02010600030101010101" pitchFamily="2" charset="-122"/>
                <a:ea typeface="等线" panose="02010600030101010101" pitchFamily="2" charset="-122"/>
                <a:cs typeface="Times New Roman" panose="02020603050405020304" pitchFamily="18" charset="0"/>
              </a:rPr>
              <a:t>数据归一化</a:t>
            </a:r>
            <a:r>
              <a:rPr lang="en-US" altLang="zh-CN" sz="2000" dirty="0">
                <a:latin typeface="等线" panose="02010600030101010101" pitchFamily="2" charset="-122"/>
                <a:ea typeface="等线" panose="02010600030101010101" pitchFamily="2" charset="-122"/>
                <a:cs typeface="Times New Roman" panose="02020603050405020304" pitchFamily="18" charset="0"/>
              </a:rPr>
              <a:t>.</a:t>
            </a:r>
            <a:endParaRPr lang="zh-CN" altLang="zh-CN" sz="2000" dirty="0">
              <a:latin typeface="等线" panose="02010600030101010101" pitchFamily="2" charset="-122"/>
              <a:ea typeface="等线" panose="02010600030101010101" pitchFamily="2" charset="-122"/>
              <a:cs typeface="Times New Roman" panose="02020603050405020304" pitchFamily="18" charset="0"/>
            </a:endParaRPr>
          </a:p>
        </p:txBody>
      </p:sp>
      <p:sp>
        <p:nvSpPr>
          <p:cNvPr id="8"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9" name="Object 1"/>
          <p:cNvGraphicFramePr>
            <a:graphicFrameLocks noChangeAspect="1"/>
          </p:cNvGraphicFramePr>
          <p:nvPr>
            <p:extLst>
              <p:ext uri="{D42A27DB-BD31-4B8C-83A1-F6EECF244321}">
                <p14:modId xmlns:p14="http://schemas.microsoft.com/office/powerpoint/2010/main" val="1679811591"/>
              </p:ext>
            </p:extLst>
          </p:nvPr>
        </p:nvGraphicFramePr>
        <p:xfrm>
          <a:off x="1509712" y="1880394"/>
          <a:ext cx="9583831" cy="2596092"/>
        </p:xfrm>
        <a:graphic>
          <a:graphicData uri="http://schemas.openxmlformats.org/presentationml/2006/ole">
            <mc:AlternateContent xmlns:mc="http://schemas.openxmlformats.org/markup-compatibility/2006">
              <mc:Choice xmlns:v="urn:schemas-microsoft-com:vml" Requires="v">
                <p:oleObj spid="_x0000_s23616" name="Worksheet" r:id="rId4" imgW="6400800" imgH="1733670" progId="Excel.Sheet.8">
                  <p:embed/>
                </p:oleObj>
              </mc:Choice>
              <mc:Fallback>
                <p:oleObj name="Worksheet" r:id="rId4" imgW="6400800" imgH="1733670" progId="Excel.Sheet.8">
                  <p:embed/>
                  <p:pic>
                    <p:nvPicPr>
                      <p:cNvPr id="3277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9712" y="1880394"/>
                        <a:ext cx="9583831" cy="2596092"/>
                      </a:xfrm>
                      <a:prstGeom prst="rect">
                        <a:avLst/>
                      </a:prstGeom>
                      <a:noFill/>
                      <a:ln>
                        <a:noFill/>
                      </a:ln>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2888184566"/>
              </p:ext>
            </p:extLst>
          </p:nvPr>
        </p:nvGraphicFramePr>
        <p:xfrm>
          <a:off x="1509712" y="4731843"/>
          <a:ext cx="9656514" cy="1710231"/>
        </p:xfrm>
        <a:graphic>
          <a:graphicData uri="http://schemas.openxmlformats.org/presentationml/2006/ole">
            <mc:AlternateContent xmlns:mc="http://schemas.openxmlformats.org/markup-compatibility/2006">
              <mc:Choice xmlns:v="urn:schemas-microsoft-com:vml" Requires="v">
                <p:oleObj spid="_x0000_s23617" name="Worksheet" r:id="rId6" imgW="6238990" imgH="1104840" progId="Excel.Sheet.8">
                  <p:embed/>
                </p:oleObj>
              </mc:Choice>
              <mc:Fallback>
                <p:oleObj name="Worksheet" r:id="rId6" imgW="6238990" imgH="1104840" progId="Excel.Sheet.8">
                  <p:embed/>
                  <p:pic>
                    <p:nvPicPr>
                      <p:cNvPr id="1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712" y="4731843"/>
                        <a:ext cx="9656514" cy="1710231"/>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3555"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3556" name="文本框 7"/>
          <p:cNvSpPr txBox="1">
            <a:spLocks noChangeArrowheads="1"/>
          </p:cNvSpPr>
          <p:nvPr/>
        </p:nvSpPr>
        <p:spPr bwMode="auto">
          <a:xfrm>
            <a:off x="609599" y="207963"/>
            <a:ext cx="3234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Step1</a:t>
            </a:r>
            <a:r>
              <a:rPr lang="zh-CN" altLang="en-US" sz="2400" b="1" dirty="0">
                <a:solidFill>
                  <a:srgbClr val="404040"/>
                </a:solidFill>
                <a:latin typeface="微软雅黑" panose="020B0503020204020204" pitchFamily="34" charset="-122"/>
                <a:ea typeface="微软雅黑" panose="020B0503020204020204" pitchFamily="34" charset="-122"/>
              </a:rPr>
              <a:t>：确定学生表现</a:t>
            </a:r>
          </a:p>
        </p:txBody>
      </p:sp>
      <p:sp>
        <p:nvSpPr>
          <p:cNvPr id="23558" name="文本框 2"/>
          <p:cNvSpPr txBox="1">
            <a:spLocks noChangeArrowheads="1"/>
          </p:cNvSpPr>
          <p:nvPr/>
        </p:nvSpPr>
        <p:spPr bwMode="auto">
          <a:xfrm>
            <a:off x="3303588" y="1681163"/>
            <a:ext cx="3894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endParaRPr>
          </a:p>
        </p:txBody>
      </p:sp>
      <p:sp>
        <p:nvSpPr>
          <p:cNvPr id="8"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1" name="文本框 1"/>
              <p:cNvSpPr txBox="1">
                <a:spLocks noChangeArrowheads="1"/>
              </p:cNvSpPr>
              <p:nvPr/>
            </p:nvSpPr>
            <p:spPr bwMode="auto">
              <a:xfrm>
                <a:off x="1647031" y="1989082"/>
                <a:ext cx="8159750" cy="38372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dirty="0">
                    <a:latin typeface="等线" panose="02010600030101010101" pitchFamily="2" charset="-122"/>
                    <a:ea typeface="等线" panose="02010600030101010101" pitchFamily="2" charset="-122"/>
                  </a:rPr>
                  <a:t>1.</a:t>
                </a:r>
                <a:r>
                  <a:rPr lang="zh-CN" altLang="en-US" sz="1800" dirty="0">
                    <a:latin typeface="等线" panose="02010600030101010101" pitchFamily="2" charset="-122"/>
                    <a:ea typeface="等线" panose="02010600030101010101" pitchFamily="2" charset="-122"/>
                  </a:rPr>
                  <a:t>毕业率</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𝑥</m:t>
                        </m:r>
                      </m:e>
                      <m:sub>
                        <m:r>
                          <a:rPr lang="en-US" sz="1800" i="0">
                            <a:latin typeface="Cambria Math" panose="02040503050406030204" pitchFamily="18" charset="0"/>
                          </a:rPr>
                          <m:t>1</m:t>
                        </m:r>
                      </m:sub>
                    </m:sSub>
                  </m:oMath>
                </a14:m>
                <a:endParaRPr lang="en-US" altLang="zh-CN" sz="1800" dirty="0">
                  <a:latin typeface="等线" panose="02010600030101010101" pitchFamily="2" charset="-122"/>
                  <a:ea typeface="等线" panose="02010600030101010101" pitchFamily="2" charset="-122"/>
                </a:endParaRPr>
              </a:p>
              <a:p>
                <a:pPr>
                  <a:lnSpc>
                    <a:spcPct val="100000"/>
                  </a:lnSpc>
                  <a:spcBef>
                    <a:spcPct val="0"/>
                  </a:spcBef>
                  <a:buFontTx/>
                  <a:buNone/>
                </a:pP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   a. C</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150_4_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POOLED</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SUPP</a:t>
                </a:r>
                <a:endParaRPr lang="en-US" altLang="en-US" sz="1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Bef>
                    <a:spcPct val="0"/>
                  </a:spcBef>
                  <a:buFontTx/>
                  <a:buNone/>
                </a:pPr>
                <a:r>
                  <a:rPr lang="en-US" altLang="zh-CN" sz="1800" dirty="0">
                    <a:latin typeface="等线" panose="02010600030101010101" pitchFamily="2" charset="-122"/>
                    <a:ea typeface="等线" panose="02010600030101010101" pitchFamily="2" charset="-122"/>
                  </a:rPr>
                  <a:t>      </a:t>
                </a:r>
                <a:r>
                  <a:rPr lang="zh-CN" altLang="en-US" sz="1800" dirty="0">
                    <a:latin typeface="等线" panose="02010600030101010101" pitchFamily="2" charset="-122"/>
                    <a:ea typeface="等线" panose="02010600030101010101" pitchFamily="2" charset="-122"/>
                  </a:rPr>
                  <a:t>学制四年的学校，六年内毕业的学生比例</a:t>
                </a:r>
                <a:r>
                  <a:rPr lang="en-US" altLang="zh-CN" sz="1800" dirty="0">
                    <a:latin typeface="等线" panose="02010600030101010101" pitchFamily="2" charset="-122"/>
                    <a:ea typeface="等线" panose="02010600030101010101" pitchFamily="2" charset="-122"/>
                  </a:rPr>
                  <a:t>.</a:t>
                </a:r>
              </a:p>
              <a:p>
                <a:pPr>
                  <a:lnSpc>
                    <a:spcPct val="100000"/>
                  </a:lnSpc>
                  <a:spcBef>
                    <a:spcPct val="0"/>
                  </a:spcBef>
                  <a:buFontTx/>
                  <a:buNone/>
                </a:pP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   b. C</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200_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L</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4_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POOLED</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SUPP</a:t>
                </a:r>
              </a:p>
              <a:p>
                <a:pPr>
                  <a:lnSpc>
                    <a:spcPct val="100000"/>
                  </a:lnSpc>
                  <a:spcBef>
                    <a:spcPct val="0"/>
                  </a:spcBef>
                  <a:buFontTx/>
                  <a:buNone/>
                </a:pPr>
                <a:r>
                  <a:rPr lang="zh-CN" altLang="en-US" sz="1800" dirty="0">
                    <a:latin typeface="等线" panose="02010600030101010101" pitchFamily="2" charset="-122"/>
                    <a:ea typeface="等线" panose="02010600030101010101" pitchFamily="2" charset="-122"/>
                  </a:rPr>
                  <a:t>      学制两年的学校，四年内毕业的学生比例</a:t>
                </a:r>
                <a:r>
                  <a:rPr lang="en-US" altLang="zh-CN" sz="1800" dirty="0">
                    <a:latin typeface="等线" panose="02010600030101010101" pitchFamily="2" charset="-122"/>
                    <a:ea typeface="等线" panose="02010600030101010101" pitchFamily="2" charset="-122"/>
                  </a:rPr>
                  <a:t>.</a:t>
                </a:r>
              </a:p>
              <a:p>
                <a:pPr>
                  <a:lnSpc>
                    <a:spcPct val="100000"/>
                  </a:lnSpc>
                  <a:spcBef>
                    <a:spcPct val="0"/>
                  </a:spcBef>
                  <a:buFontTx/>
                  <a:buNone/>
                </a:pPr>
                <a:r>
                  <a:rPr lang="en-US" altLang="zh-CN" sz="1800" dirty="0">
                    <a:latin typeface="等线" panose="02010600030101010101" pitchFamily="2" charset="-122"/>
                    <a:ea typeface="等线" panose="02010600030101010101" pitchFamily="2" charset="-122"/>
                  </a:rPr>
                  <a:t>2.</a:t>
                </a:r>
                <a:r>
                  <a:rPr lang="zh-CN" altLang="en-US" sz="1800" dirty="0">
                    <a:latin typeface="等线" panose="02010600030101010101" pitchFamily="2" charset="-122"/>
                    <a:ea typeface="等线" panose="02010600030101010101" pitchFamily="2" charset="-122"/>
                  </a:rPr>
                  <a:t>毕业生工资</a:t>
                </a:r>
                <a:endParaRPr lang="en-US" altLang="zh-CN" sz="1800" dirty="0">
                  <a:latin typeface="等线" panose="02010600030101010101" pitchFamily="2" charset="-122"/>
                  <a:ea typeface="等线" panose="02010600030101010101" pitchFamily="2" charset="-122"/>
                </a:endParaRPr>
              </a:p>
              <a:p>
                <a:pPr>
                  <a:lnSpc>
                    <a:spcPct val="100000"/>
                  </a:lnSpc>
                  <a:spcBef>
                    <a:spcPct val="0"/>
                  </a:spcBef>
                  <a:buFontTx/>
                  <a:buNone/>
                </a:pP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   a. Md</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earn</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wne</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p</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10</a:t>
                </a:r>
              </a:p>
              <a:p>
                <a:pPr>
                  <a:lnSpc>
                    <a:spcPct val="100000"/>
                  </a:lnSpc>
                  <a:spcBef>
                    <a:spcPct val="0"/>
                  </a:spcBef>
                  <a:buFontTx/>
                  <a:buNone/>
                </a:pPr>
                <a:r>
                  <a:rPr lang="zh-CN" altLang="en-US" sz="1800" dirty="0">
                    <a:latin typeface="等线" panose="02010600030101010101" pitchFamily="2" charset="-122"/>
                    <a:ea typeface="等线" panose="02010600030101010101" pitchFamily="2" charset="-122"/>
                  </a:rPr>
                  <a:t>      入学十年后，学生的工资的中位数</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𝑥</m:t>
                        </m:r>
                      </m:e>
                      <m:sub>
                        <m:r>
                          <a:rPr lang="en-US" sz="1800" b="0" i="0" smtClean="0">
                            <a:latin typeface="Cambria Math" panose="02040503050406030204" pitchFamily="18" charset="0"/>
                          </a:rPr>
                          <m:t>2</m:t>
                        </m:r>
                      </m:sub>
                    </m:sSub>
                  </m:oMath>
                </a14:m>
                <a:r>
                  <a:rPr lang="en-US" altLang="zh-CN" sz="1800" dirty="0">
                    <a:latin typeface="等线" panose="02010600030101010101" pitchFamily="2" charset="-122"/>
                    <a:ea typeface="等线" panose="02010600030101010101" pitchFamily="2" charset="-122"/>
                  </a:rPr>
                  <a:t>.</a:t>
                </a:r>
              </a:p>
              <a:p>
                <a:pPr>
                  <a:lnSpc>
                    <a:spcPct val="100000"/>
                  </a:lnSpc>
                  <a:spcBef>
                    <a:spcPct val="0"/>
                  </a:spcBef>
                  <a:buFontTx/>
                  <a:buNone/>
                </a:pP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   b.gt</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_25</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k</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p</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6</a:t>
                </a:r>
              </a:p>
              <a:p>
                <a:pPr>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      </a:t>
                </a:r>
                <a:r>
                  <a:rPr lang="zh-CN" altLang="en-US" sz="1800" dirty="0">
                    <a:latin typeface="等线" panose="02010600030101010101" pitchFamily="2" charset="-122"/>
                    <a:ea typeface="等线" panose="02010600030101010101" pitchFamily="2" charset="-122"/>
                  </a:rPr>
                  <a:t>入学六年后，年薪达</a:t>
                </a:r>
                <a:r>
                  <a:rPr lang="en-US" altLang="zh-CN" sz="1800" dirty="0">
                    <a:latin typeface="等线" panose="02010600030101010101" pitchFamily="2" charset="-122"/>
                    <a:ea typeface="等线" panose="02010600030101010101" pitchFamily="2" charset="-122"/>
                  </a:rPr>
                  <a:t>25000</a:t>
                </a:r>
                <a:r>
                  <a:rPr lang="zh-CN" altLang="en-US" sz="1800" dirty="0">
                    <a:latin typeface="等线" panose="02010600030101010101" pitchFamily="2" charset="-122"/>
                    <a:ea typeface="等线" panose="02010600030101010101" pitchFamily="2" charset="-122"/>
                  </a:rPr>
                  <a:t>美元或以上的学生比例</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𝑥</m:t>
                        </m:r>
                      </m:e>
                      <m:sub>
                        <m:r>
                          <a:rPr lang="en-US" sz="1800" b="0" i="0" smtClean="0">
                            <a:latin typeface="Cambria Math" panose="02040503050406030204" pitchFamily="18" charset="0"/>
                          </a:rPr>
                          <m:t>3</m:t>
                        </m:r>
                      </m:sub>
                    </m:sSub>
                  </m:oMath>
                </a14:m>
                <a:r>
                  <a:rPr lang="en-US" altLang="zh-CN" sz="1800" dirty="0">
                    <a:latin typeface="等线" panose="02010600030101010101" pitchFamily="2" charset="-122"/>
                    <a:ea typeface="等线" panose="02010600030101010101" pitchFamily="2" charset="-122"/>
                  </a:rPr>
                  <a:t>.</a:t>
                </a:r>
              </a:p>
              <a:p>
                <a:pPr marL="0" lvl="1">
                  <a:lnSpc>
                    <a:spcPct val="100000"/>
                  </a:lnSpc>
                  <a:spcBef>
                    <a:spcPct val="0"/>
                  </a:spcBef>
                  <a:buFontTx/>
                  <a:buNone/>
                </a:pPr>
                <a:r>
                  <a:rPr lang="en-US" altLang="en-US" sz="1800" dirty="0">
                    <a:latin typeface="等线" panose="02010600030101010101" pitchFamily="2" charset="-122"/>
                    <a:ea typeface="等线" panose="02010600030101010101" pitchFamily="2" charset="-122"/>
                  </a:rPr>
                  <a:t>3.</a:t>
                </a:r>
                <a:r>
                  <a:rPr lang="zh-CN" altLang="en-US" sz="1800" dirty="0">
                    <a:latin typeface="等线" panose="02010600030101010101" pitchFamily="2" charset="-122"/>
                    <a:ea typeface="等线" panose="02010600030101010101" pitchFamily="2" charset="-122"/>
                  </a:rPr>
                  <a:t>还款率  </a:t>
                </a:r>
                <a:endParaRPr lang="en-US" altLang="zh-CN" sz="1800" dirty="0">
                  <a:latin typeface="等线" panose="02010600030101010101" pitchFamily="2" charset="-122"/>
                  <a:ea typeface="等线" panose="02010600030101010101" pitchFamily="2" charset="-122"/>
                </a:endParaRPr>
              </a:p>
              <a:p>
                <a:pPr marL="0" lvl="1">
                  <a:lnSpc>
                    <a:spcPct val="100000"/>
                  </a:lnSpc>
                  <a:spcBef>
                    <a:spcPct val="0"/>
                  </a:spcBef>
                  <a:buFontTx/>
                  <a:buNone/>
                </a:pPr>
                <a:r>
                  <a:rPr lang="en-US" altLang="en-US" sz="1800" i="1" dirty="0">
                    <a:latin typeface="微软雅黑" panose="020B0503020204020204" pitchFamily="34" charset="-122"/>
                    <a:ea typeface="微软雅黑" panose="020B0503020204020204" pitchFamily="34" charset="-122"/>
                  </a:rPr>
                  <a:t>   </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a.RPY</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_3</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YR</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RT</a:t>
                </a:r>
                <a:r>
                  <a:rPr lang="en-US" altLang="en-US" sz="18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en-US" sz="1800" i="1" dirty="0">
                    <a:latin typeface="Times New Roman" panose="02020603050405020304" pitchFamily="18" charset="0"/>
                    <a:ea typeface="微软雅黑" panose="020B0503020204020204" pitchFamily="34" charset="-122"/>
                    <a:cs typeface="Times New Roman" panose="02020603050405020304" pitchFamily="18" charset="0"/>
                  </a:rPr>
                  <a:t>SUPP</a:t>
                </a:r>
                <a:endParaRPr lang="en-US" altLang="en-US" sz="1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Bef>
                    <a:spcPct val="0"/>
                  </a:spcBef>
                  <a:buFontTx/>
                  <a:buNone/>
                </a:pPr>
                <a:r>
                  <a:rPr lang="en-US" altLang="zh-CN" sz="1800" dirty="0">
                    <a:latin typeface="等线" panose="02010600030101010101" pitchFamily="2" charset="-122"/>
                    <a:ea typeface="等线" panose="02010600030101010101" pitchFamily="2" charset="-122"/>
                  </a:rPr>
                  <a:t>      </a:t>
                </a:r>
                <a:r>
                  <a:rPr lang="zh-CN" altLang="en-US" sz="1800" dirty="0">
                    <a:latin typeface="等线" panose="02010600030101010101" pitchFamily="2" charset="-122"/>
                    <a:ea typeface="等线" panose="02010600030101010101" pitchFamily="2" charset="-122"/>
                  </a:rPr>
                  <a:t>毕业三年内，还清助学贷款的学生比例</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𝑥</m:t>
                        </m:r>
                      </m:e>
                      <m:sub>
                        <m:r>
                          <a:rPr lang="en-US" sz="1800" b="0" i="0" smtClean="0">
                            <a:latin typeface="Cambria Math" panose="02040503050406030204" pitchFamily="18" charset="0"/>
                          </a:rPr>
                          <m:t>4</m:t>
                        </m:r>
                      </m:sub>
                    </m:sSub>
                  </m:oMath>
                </a14:m>
                <a:r>
                  <a:rPr lang="en-US" altLang="zh-CN" sz="1800" dirty="0">
                    <a:latin typeface="等线" panose="02010600030101010101" pitchFamily="2" charset="-122"/>
                    <a:ea typeface="等线" panose="02010600030101010101" pitchFamily="2" charset="-122"/>
                  </a:rPr>
                  <a:t>.</a:t>
                </a:r>
                <a:endParaRPr lang="en-US" altLang="en-US" sz="1800" dirty="0">
                  <a:latin typeface="等线" panose="02010600030101010101" pitchFamily="2" charset="-122"/>
                  <a:ea typeface="等线" panose="02010600030101010101" pitchFamily="2" charset="-122"/>
                </a:endParaRPr>
              </a:p>
            </p:txBody>
          </p:sp>
        </mc:Choice>
        <mc:Fallback xmlns="">
          <p:sp>
            <p:nvSpPr>
              <p:cNvPr id="11" name="文本框 1"/>
              <p:cNvSpPr txBox="1">
                <a:spLocks noRot="1" noChangeAspect="1" noMove="1" noResize="1" noEditPoints="1" noAdjustHandles="1" noChangeArrowheads="1" noChangeShapeType="1" noTextEdit="1"/>
              </p:cNvSpPr>
              <p:nvPr/>
            </p:nvSpPr>
            <p:spPr bwMode="auto">
              <a:xfrm>
                <a:off x="1647031" y="1989082"/>
                <a:ext cx="8159750" cy="3837269"/>
              </a:xfrm>
              <a:prstGeom prst="rect">
                <a:avLst/>
              </a:prstGeom>
              <a:blipFill>
                <a:blip r:embed="rId3"/>
                <a:stretch>
                  <a:fillRect l="-597" t="-7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2" name="文本框 1"/>
          <p:cNvSpPr txBox="1">
            <a:spLocks noChangeArrowheads="1"/>
          </p:cNvSpPr>
          <p:nvPr/>
        </p:nvSpPr>
        <p:spPr bwMode="auto">
          <a:xfrm>
            <a:off x="1170781" y="1094355"/>
            <a:ext cx="9906794"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latin typeface="等线" panose="02010600030101010101" pitchFamily="2" charset="-122"/>
                <a:ea typeface="等线" panose="02010600030101010101" pitchFamily="2" charset="-122"/>
                <a:cs typeface="Times New Roman" panose="02020603050405020304" pitchFamily="18" charset="0"/>
              </a:rPr>
              <a:t>参考</a:t>
            </a:r>
            <a:r>
              <a:rPr lang="en-US" altLang="zh-CN" sz="2000" dirty="0">
                <a:latin typeface="等线" panose="02010600030101010101" pitchFamily="2" charset="-122"/>
                <a:ea typeface="等线" panose="02010600030101010101" pitchFamily="2" charset="-122"/>
                <a:cs typeface="Times New Roman" panose="02020603050405020304" pitchFamily="18" charset="0"/>
              </a:rPr>
              <a:t>Gates</a:t>
            </a:r>
            <a:r>
              <a:rPr lang="zh-CN" altLang="en-US" sz="2000" dirty="0">
                <a:latin typeface="等线" panose="02010600030101010101" pitchFamily="2" charset="-122"/>
                <a:ea typeface="等线" panose="02010600030101010101" pitchFamily="2" charset="-122"/>
                <a:cs typeface="Times New Roman" panose="02020603050405020304" pitchFamily="18" charset="0"/>
              </a:rPr>
              <a:t>和</a:t>
            </a:r>
            <a:r>
              <a:rPr lang="en-US" altLang="zh-CN" sz="2000" dirty="0">
                <a:latin typeface="等线" panose="02010600030101010101" pitchFamily="2" charset="-122"/>
                <a:ea typeface="等线" panose="02010600030101010101" pitchFamily="2" charset="-122"/>
                <a:cs typeface="Times New Roman" panose="02020603050405020304" pitchFamily="18" charset="0"/>
              </a:rPr>
              <a:t>Lumina</a:t>
            </a:r>
            <a:r>
              <a:rPr lang="zh-CN" altLang="en-US" sz="2000" dirty="0">
                <a:latin typeface="等线" panose="02010600030101010101" pitchFamily="2" charset="-122"/>
                <a:ea typeface="等线" panose="02010600030101010101" pitchFamily="2" charset="-122"/>
                <a:cs typeface="Times New Roman" panose="02020603050405020304" pitchFamily="18" charset="0"/>
              </a:rPr>
              <a:t>基金会，选取以下维度作为学生表现的衡量因素</a:t>
            </a:r>
            <a:r>
              <a:rPr lang="en-US" altLang="zh-CN" sz="2000" dirty="0">
                <a:latin typeface="等线" panose="02010600030101010101" pitchFamily="2" charset="-122"/>
                <a:ea typeface="等线" panose="02010600030101010101" pitchFamily="2" charset="-122"/>
                <a:cs typeface="Times New Roman" panose="02020603050405020304" pitchFamily="18" charset="0"/>
              </a:rPr>
              <a:t>.</a:t>
            </a:r>
            <a:endParaRPr lang="zh-CN" altLang="zh-CN" sz="20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980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5"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6" name="文本框 7"/>
          <p:cNvSpPr txBox="1">
            <a:spLocks noChangeArrowheads="1"/>
          </p:cNvSpPr>
          <p:nvPr/>
        </p:nvSpPr>
        <p:spPr bwMode="auto">
          <a:xfrm>
            <a:off x="609599" y="207963"/>
            <a:ext cx="3234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Step1</a:t>
            </a:r>
            <a:r>
              <a:rPr lang="zh-CN" altLang="en-US" sz="2400" b="1" dirty="0">
                <a:solidFill>
                  <a:srgbClr val="404040"/>
                </a:solidFill>
                <a:latin typeface="微软雅黑" panose="020B0503020204020204" pitchFamily="34" charset="-122"/>
                <a:ea typeface="微软雅黑" panose="020B0503020204020204" pitchFamily="34" charset="-122"/>
              </a:rPr>
              <a:t>：确定学生表现</a:t>
            </a:r>
          </a:p>
        </p:txBody>
      </p:sp>
      <p:sp>
        <p:nvSpPr>
          <p:cNvPr id="23558" name="文本框 2"/>
          <p:cNvSpPr txBox="1">
            <a:spLocks noChangeArrowheads="1"/>
          </p:cNvSpPr>
          <p:nvPr/>
        </p:nvSpPr>
        <p:spPr bwMode="auto">
          <a:xfrm>
            <a:off x="3303588" y="1681163"/>
            <a:ext cx="3894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p>
        </p:txBody>
      </p:sp>
      <p:sp>
        <p:nvSpPr>
          <p:cNvPr id="8"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文本框 1"/>
          <p:cNvSpPr txBox="1">
            <a:spLocks noChangeArrowheads="1"/>
          </p:cNvSpPr>
          <p:nvPr/>
        </p:nvSpPr>
        <p:spPr bwMode="auto">
          <a:xfrm>
            <a:off x="1170781" y="1094355"/>
            <a:ext cx="10440194"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42900" indent="-342900">
              <a:lnSpc>
                <a:spcPct val="107000"/>
              </a:lnSpc>
              <a:spcBef>
                <a:spcPct val="0"/>
              </a:spcBef>
              <a:spcAft>
                <a:spcPts val="800"/>
              </a:spcAft>
              <a:buFont typeface="Wingdings" panose="05000000000000000000" pitchFamily="2" charset="2"/>
              <a:buChar char="Ø"/>
            </a:pPr>
            <a:r>
              <a:rPr lang="zh-CN" altLang="en-US" sz="2000" dirty="0">
                <a:ea typeface="等线" panose="02010600030101010101" pitchFamily="2" charset="-122"/>
                <a:cs typeface="Times New Roman" panose="02020603050405020304" pitchFamily="18" charset="0"/>
              </a:rPr>
              <a:t>利用主成分引子法</a:t>
            </a:r>
            <a:r>
              <a:rPr lang="en-US" altLang="zh-CN" sz="2000" dirty="0">
                <a:latin typeface="等线" panose="02010600030101010101" pitchFamily="2" charset="-122"/>
                <a:ea typeface="等线" panose="02010600030101010101" pitchFamily="2" charset="-122"/>
                <a:cs typeface="Times New Roman" panose="02020603050405020304" pitchFamily="18" charset="0"/>
              </a:rPr>
              <a:t>(Principle Component Factor, [1])</a:t>
            </a:r>
            <a:r>
              <a:rPr lang="zh-CN" altLang="en-US" sz="2000" dirty="0">
                <a:ea typeface="等线" panose="02010600030101010101" pitchFamily="2" charset="-122"/>
                <a:cs typeface="Times New Roman" panose="02020603050405020304" pitchFamily="18" charset="0"/>
              </a:rPr>
              <a:t>确定每个维度的权值</a:t>
            </a:r>
            <a:r>
              <a:rPr lang="en-US" altLang="zh-CN" sz="2000" dirty="0">
                <a:ea typeface="等线" panose="02010600030101010101" pitchFamily="2" charset="-122"/>
                <a:cs typeface="Times New Roman" panose="02020603050405020304" pitchFamily="18" charset="0"/>
              </a:rPr>
              <a:t>.</a:t>
            </a:r>
            <a:endParaRPr lang="zh-CN" altLang="zh-CN" sz="2000" dirty="0">
              <a:ea typeface="等线" panose="02010600030101010101" pitchFamily="2" charset="-122"/>
              <a:cs typeface="Times New Roman" panose="02020603050405020304" pitchFamily="18" charset="0"/>
            </a:endParaRPr>
          </a:p>
        </p:txBody>
      </p:sp>
      <p:graphicFrame>
        <p:nvGraphicFramePr>
          <p:cNvPr id="9" name="对象 5"/>
          <p:cNvGraphicFramePr>
            <a:graphicFrameLocks noChangeAspect="1"/>
          </p:cNvGraphicFramePr>
          <p:nvPr>
            <p:extLst>
              <p:ext uri="{D42A27DB-BD31-4B8C-83A1-F6EECF244321}">
                <p14:modId xmlns:p14="http://schemas.microsoft.com/office/powerpoint/2010/main" val="2997707294"/>
              </p:ext>
            </p:extLst>
          </p:nvPr>
        </p:nvGraphicFramePr>
        <p:xfrm>
          <a:off x="3713163" y="1954645"/>
          <a:ext cx="4259262" cy="1811338"/>
        </p:xfrm>
        <a:graphic>
          <a:graphicData uri="http://schemas.openxmlformats.org/presentationml/2006/ole">
            <mc:AlternateContent xmlns:mc="http://schemas.openxmlformats.org/markup-compatibility/2006">
              <mc:Choice xmlns:v="urn:schemas-microsoft-com:vml" Requires="v">
                <p:oleObj spid="_x0000_s352335" name="Equation" r:id="rId4" imgW="2145960" imgH="914400" progId="Equation.DSMT4">
                  <p:embed/>
                </p:oleObj>
              </mc:Choice>
              <mc:Fallback>
                <p:oleObj name="Equation" r:id="rId4" imgW="2145960" imgH="914400" progId="Equation.DSMT4">
                  <p:embed/>
                  <p:pic>
                    <p:nvPicPr>
                      <p:cNvPr id="9" name="对象 5"/>
                      <p:cNvPicPr>
                        <a:picLocks noChangeAspect="1" noChangeArrowheads="1"/>
                      </p:cNvPicPr>
                      <p:nvPr/>
                    </p:nvPicPr>
                    <p:blipFill>
                      <a:blip r:embed="rId5"/>
                      <a:srcRect/>
                      <a:stretch>
                        <a:fillRect/>
                      </a:stretch>
                    </p:blipFill>
                    <p:spPr bwMode="auto">
                      <a:xfrm>
                        <a:off x="3713163" y="1954645"/>
                        <a:ext cx="4259262"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7"/>
          <p:cNvGraphicFramePr>
            <a:graphicFrameLocks noChangeAspect="1"/>
          </p:cNvGraphicFramePr>
          <p:nvPr>
            <p:extLst>
              <p:ext uri="{D42A27DB-BD31-4B8C-83A1-F6EECF244321}">
                <p14:modId xmlns:p14="http://schemas.microsoft.com/office/powerpoint/2010/main" val="410938096"/>
              </p:ext>
            </p:extLst>
          </p:nvPr>
        </p:nvGraphicFramePr>
        <p:xfrm>
          <a:off x="2036763" y="4138767"/>
          <a:ext cx="8307387" cy="518957"/>
        </p:xfrm>
        <a:graphic>
          <a:graphicData uri="http://schemas.openxmlformats.org/presentationml/2006/ole">
            <mc:AlternateContent xmlns:mc="http://schemas.openxmlformats.org/markup-compatibility/2006">
              <mc:Choice xmlns:v="urn:schemas-microsoft-com:vml" Requires="v">
                <p:oleObj spid="_x0000_s352336" name="Equation" r:id="rId6" imgW="3670300" imgH="228600" progId="Equation.DSMT4">
                  <p:embed/>
                </p:oleObj>
              </mc:Choice>
              <mc:Fallback>
                <p:oleObj name="Equation" r:id="rId6" imgW="3670300" imgH="228600" progId="Equation.DSMT4">
                  <p:embed/>
                  <p:pic>
                    <p:nvPicPr>
                      <p:cNvPr id="21511"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6763" y="4138767"/>
                        <a:ext cx="8307387" cy="518957"/>
                      </a:xfrm>
                      <a:prstGeom prst="rect">
                        <a:avLst/>
                      </a:prstGeom>
                      <a:noFill/>
                      <a:ln>
                        <a:noFill/>
                      </a:ln>
                    </p:spPr>
                  </p:pic>
                </p:oleObj>
              </mc:Fallback>
            </mc:AlternateContent>
          </a:graphicData>
        </a:graphic>
      </p:graphicFrame>
      <p:graphicFrame>
        <p:nvGraphicFramePr>
          <p:cNvPr id="13" name="对象 9"/>
          <p:cNvGraphicFramePr>
            <a:graphicFrameLocks noChangeAspect="1"/>
          </p:cNvGraphicFramePr>
          <p:nvPr>
            <p:extLst>
              <p:ext uri="{D42A27DB-BD31-4B8C-83A1-F6EECF244321}">
                <p14:modId xmlns:p14="http://schemas.microsoft.com/office/powerpoint/2010/main" val="1663460564"/>
              </p:ext>
            </p:extLst>
          </p:nvPr>
        </p:nvGraphicFramePr>
        <p:xfrm>
          <a:off x="3669507" y="5030508"/>
          <a:ext cx="4629944" cy="582013"/>
        </p:xfrm>
        <a:graphic>
          <a:graphicData uri="http://schemas.openxmlformats.org/presentationml/2006/ole">
            <mc:AlternateContent xmlns:mc="http://schemas.openxmlformats.org/markup-compatibility/2006">
              <mc:Choice xmlns:v="urn:schemas-microsoft-com:vml" Requires="v">
                <p:oleObj spid="_x0000_s352337" r:id="rId8" imgW="1816100" imgH="228600" progId="Equation.DSMT4">
                  <p:embed/>
                </p:oleObj>
              </mc:Choice>
              <mc:Fallback>
                <p:oleObj r:id="rId8" imgW="1816100" imgH="228600" progId="Equation.DSMT4">
                  <p:embed/>
                  <p:pic>
                    <p:nvPicPr>
                      <p:cNvPr id="21512" name="对象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9507" y="5030508"/>
                        <a:ext cx="4629944" cy="582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14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238125"/>
            <a:ext cx="352425" cy="400050"/>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5" name="矩形 6"/>
          <p:cNvSpPr>
            <a:spLocks noChangeArrowheads="1"/>
          </p:cNvSpPr>
          <p:nvPr/>
        </p:nvSpPr>
        <p:spPr bwMode="auto">
          <a:xfrm>
            <a:off x="419100" y="238125"/>
            <a:ext cx="123825" cy="4000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6" name="文本框 7"/>
          <p:cNvSpPr txBox="1">
            <a:spLocks noChangeArrowheads="1"/>
          </p:cNvSpPr>
          <p:nvPr/>
        </p:nvSpPr>
        <p:spPr bwMode="auto">
          <a:xfrm>
            <a:off x="609599" y="207963"/>
            <a:ext cx="3234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CN" sz="2400" b="1" dirty="0">
                <a:solidFill>
                  <a:srgbClr val="404040"/>
                </a:solidFill>
                <a:latin typeface="微软雅黑" panose="020B0503020204020204" pitchFamily="34" charset="-122"/>
                <a:ea typeface="微软雅黑" panose="020B0503020204020204" pitchFamily="34" charset="-122"/>
              </a:rPr>
              <a:t>Step1</a:t>
            </a:r>
            <a:r>
              <a:rPr lang="zh-CN" altLang="en-US" sz="2400" b="1" dirty="0">
                <a:solidFill>
                  <a:srgbClr val="404040"/>
                </a:solidFill>
                <a:latin typeface="微软雅黑" panose="020B0503020204020204" pitchFamily="34" charset="-122"/>
                <a:ea typeface="微软雅黑" panose="020B0503020204020204" pitchFamily="34" charset="-122"/>
              </a:rPr>
              <a:t>：确定学生表现</a:t>
            </a:r>
          </a:p>
        </p:txBody>
      </p:sp>
      <p:sp>
        <p:nvSpPr>
          <p:cNvPr id="23558" name="文本框 2"/>
          <p:cNvSpPr txBox="1">
            <a:spLocks noChangeArrowheads="1"/>
          </p:cNvSpPr>
          <p:nvPr/>
        </p:nvSpPr>
        <p:spPr bwMode="auto">
          <a:xfrm>
            <a:off x="3303588" y="1681163"/>
            <a:ext cx="3894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p>
        </p:txBody>
      </p:sp>
      <p:sp>
        <p:nvSpPr>
          <p:cNvPr id="8" name="Freeform 5"/>
          <p:cNvSpPr>
            <a:spLocks/>
          </p:cNvSpPr>
          <p:nvPr/>
        </p:nvSpPr>
        <p:spPr bwMode="auto">
          <a:xfrm>
            <a:off x="10750550" y="5375275"/>
            <a:ext cx="1016000" cy="1274763"/>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3" name="Object 1"/>
          <p:cNvGraphicFramePr>
            <a:graphicFrameLocks noChangeAspect="1"/>
          </p:cNvGraphicFramePr>
          <p:nvPr>
            <p:extLst>
              <p:ext uri="{D42A27DB-BD31-4B8C-83A1-F6EECF244321}">
                <p14:modId xmlns:p14="http://schemas.microsoft.com/office/powerpoint/2010/main" val="1293814260"/>
              </p:ext>
            </p:extLst>
          </p:nvPr>
        </p:nvGraphicFramePr>
        <p:xfrm>
          <a:off x="2768601" y="904875"/>
          <a:ext cx="6659958" cy="2977604"/>
        </p:xfrm>
        <a:graphic>
          <a:graphicData uri="http://schemas.openxmlformats.org/presentationml/2006/ole">
            <mc:AlternateContent xmlns:mc="http://schemas.openxmlformats.org/markup-compatibility/2006">
              <mc:Choice xmlns:v="urn:schemas-microsoft-com:vml" Requires="v">
                <p:oleObj spid="_x0000_s350257" name="Worksheet" r:id="rId4" imgW="4686266" imgH="2095470" progId="Excel.Sheet.8">
                  <p:embed/>
                </p:oleObj>
              </mc:Choice>
              <mc:Fallback>
                <p:oleObj name="Worksheet" r:id="rId4" imgW="4686266" imgH="2095470" progId="Excel.Sheet.8">
                  <p:embed/>
                  <p:pic>
                    <p:nvPicPr>
                      <p:cNvPr id="3482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1" y="904875"/>
                        <a:ext cx="6659958" cy="2977604"/>
                      </a:xfrm>
                      <a:prstGeom prst="rect">
                        <a:avLst/>
                      </a:prstGeom>
                      <a:noFill/>
                      <a:ln>
                        <a:noFill/>
                      </a:ln>
                    </p:spPr>
                  </p:pic>
                </p:oleObj>
              </mc:Fallback>
            </mc:AlternateContent>
          </a:graphicData>
        </a:graphic>
      </p:graphicFrame>
      <p:graphicFrame>
        <p:nvGraphicFramePr>
          <p:cNvPr id="14" name="Object 1"/>
          <p:cNvGraphicFramePr>
            <a:graphicFrameLocks noChangeAspect="1"/>
          </p:cNvGraphicFramePr>
          <p:nvPr>
            <p:extLst>
              <p:ext uri="{D42A27DB-BD31-4B8C-83A1-F6EECF244321}">
                <p14:modId xmlns:p14="http://schemas.microsoft.com/office/powerpoint/2010/main" val="3178990120"/>
              </p:ext>
            </p:extLst>
          </p:nvPr>
        </p:nvGraphicFramePr>
        <p:xfrm>
          <a:off x="1987550" y="4117726"/>
          <a:ext cx="8418512" cy="2230437"/>
        </p:xfrm>
        <a:graphic>
          <a:graphicData uri="http://schemas.openxmlformats.org/presentationml/2006/ole">
            <mc:AlternateContent xmlns:mc="http://schemas.openxmlformats.org/markup-compatibility/2006">
              <mc:Choice xmlns:v="urn:schemas-microsoft-com:vml" Requires="v">
                <p:oleObj spid="_x0000_s350258" name="Worksheet" r:id="rId6" imgW="6324623" imgH="1676430" progId="Excel.Sheet.8">
                  <p:embed/>
                </p:oleObj>
              </mc:Choice>
              <mc:Fallback>
                <p:oleObj name="Worksheet" r:id="rId6" imgW="6324623" imgH="1676430" progId="Excel.Sheet.8">
                  <p:embed/>
                  <p:pic>
                    <p:nvPicPr>
                      <p:cNvPr id="32776"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4117726"/>
                        <a:ext cx="841851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52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942</TotalTime>
  <Pages>0</Pages>
  <Words>1368</Words>
  <Characters>0</Characters>
  <Application>Microsoft Office PowerPoint</Application>
  <DocSecurity>0</DocSecurity>
  <PresentationFormat>Widescreen</PresentationFormat>
  <Lines>0</Lines>
  <Paragraphs>232</Paragraphs>
  <Slides>21</Slides>
  <Notes>18</Notes>
  <HiddenSlides>0</HiddenSlides>
  <MMClips>0</MMClips>
  <ScaleCrop>false</ScaleCrop>
  <HeadingPairs>
    <vt:vector size="8" baseType="variant">
      <vt:variant>
        <vt:lpstr>Fonts Used</vt:lpstr>
      </vt:variant>
      <vt:variant>
        <vt:i4>13</vt:i4>
      </vt:variant>
      <vt:variant>
        <vt:lpstr>Theme</vt:lpstr>
      </vt:variant>
      <vt:variant>
        <vt:i4>13</vt:i4>
      </vt:variant>
      <vt:variant>
        <vt:lpstr>Embedded OLE Servers</vt:lpstr>
      </vt:variant>
      <vt:variant>
        <vt:i4>3</vt:i4>
      </vt:variant>
      <vt:variant>
        <vt:lpstr>Slide Titles</vt:lpstr>
      </vt:variant>
      <vt:variant>
        <vt:i4>21</vt:i4>
      </vt:variant>
    </vt:vector>
  </HeadingPairs>
  <TitlesOfParts>
    <vt:vector size="50" baseType="lpstr">
      <vt:lpstr>Gulim</vt:lpstr>
      <vt:lpstr>华文楷体</vt:lpstr>
      <vt:lpstr>宋体</vt:lpstr>
      <vt:lpstr>微软雅黑</vt:lpstr>
      <vt:lpstr>等线</vt:lpstr>
      <vt:lpstr>造字工房尚黑（非商用）常规体</vt:lpstr>
      <vt:lpstr>Arial</vt:lpstr>
      <vt:lpstr>Calibri</vt:lpstr>
      <vt:lpstr>Calibri Light</vt:lpstr>
      <vt:lpstr>Cambria Math</vt:lpstr>
      <vt:lpstr>Courier New</vt:lpstr>
      <vt:lpstr>Times New Roman</vt:lpstr>
      <vt:lpstr>Wingdings</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Equation</vt:lpstr>
      <vt:lpstr>Worksheet</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dc:creator>
  <cp:keywords/>
  <dc:description/>
  <cp:lastModifiedBy>Eitima</cp:lastModifiedBy>
  <cp:revision>164</cp:revision>
  <dcterms:created xsi:type="dcterms:W3CDTF">2015-03-23T00:46:44Z</dcterms:created>
  <dcterms:modified xsi:type="dcterms:W3CDTF">2016-12-15T04:40:06Z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