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1303" r:id="rId2"/>
    <p:sldId id="1419" r:id="rId3"/>
    <p:sldId id="1441" r:id="rId4"/>
    <p:sldId id="1111" r:id="rId5"/>
    <p:sldId id="1424" r:id="rId6"/>
    <p:sldId id="1442" r:id="rId7"/>
    <p:sldId id="1426" r:id="rId8"/>
    <p:sldId id="1432" r:id="rId9"/>
    <p:sldId id="1345" r:id="rId10"/>
    <p:sldId id="1443" r:id="rId11"/>
    <p:sldId id="1187" r:id="rId12"/>
    <p:sldId id="1023" r:id="rId13"/>
    <p:sldId id="1134" r:id="rId14"/>
    <p:sldId id="1025" r:id="rId15"/>
    <p:sldId id="1026" r:id="rId16"/>
    <p:sldId id="1444" r:id="rId17"/>
    <p:sldId id="1429" r:id="rId18"/>
    <p:sldId id="1054" r:id="rId19"/>
    <p:sldId id="1430" r:id="rId20"/>
    <p:sldId id="1431" r:id="rId21"/>
    <p:sldId id="1189" r:id="rId22"/>
    <p:sldId id="1445" r:id="rId23"/>
    <p:sldId id="1434" r:id="rId24"/>
    <p:sldId id="1446" r:id="rId25"/>
    <p:sldId id="1436" r:id="rId26"/>
    <p:sldId id="1437" r:id="rId27"/>
    <p:sldId id="1439" r:id="rId28"/>
    <p:sldId id="1438" r:id="rId29"/>
    <p:sldId id="1447" r:id="rId30"/>
    <p:sldId id="1448" r:id="rId31"/>
    <p:sldId id="1449" r:id="rId32"/>
    <p:sldId id="1450" r:id="rId33"/>
    <p:sldId id="1451" r:id="rId34"/>
    <p:sldId id="1452" r:id="rId35"/>
    <p:sldId id="1453" r:id="rId36"/>
    <p:sldId id="1454" r:id="rId37"/>
    <p:sldId id="1455" r:id="rId38"/>
    <p:sldId id="1456" r:id="rId39"/>
    <p:sldId id="1457" r:id="rId40"/>
    <p:sldId id="1460" r:id="rId41"/>
    <p:sldId id="1458" r:id="rId42"/>
    <p:sldId id="1459" r:id="rId43"/>
    <p:sldId id="1099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1" autoAdjust="0"/>
    <p:restoredTop sz="91967" autoAdjust="0"/>
  </p:normalViewPr>
  <p:slideViewPr>
    <p:cSldViewPr>
      <p:cViewPr varScale="1">
        <p:scale>
          <a:sx n="117" d="100"/>
          <a:sy n="117" d="100"/>
        </p:scale>
        <p:origin x="22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30" y="-72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C5E987D9-9A99-A644-B8C5-79FBC80FE1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D23E68A0-8319-4D47-BA39-2B9E397514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9C471D55-0D8D-BD4B-A70C-28C64D66A8B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2ADB20E1-CAD1-EB48-B1A0-1AA311AE28D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B0D490-76F4-6E40-8B2E-8850ED322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4B577D4-4893-7A41-B429-79CB1C60EA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DA002F7-82E8-D946-8836-3374C1B476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74CE0170-0809-5C47-8F23-84D94AE777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D2FB76C4-DDAF-8D4B-B1E6-33E904D3CA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96081058-0A0F-FC48-8751-8598DB23110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4C7FBE0A-3E4F-6744-8FC7-5EBA46C5A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3" tIns="46417" rIns="92833" bIns="46417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D048D10-FDFD-8B48-998B-569896E8F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80727E06-623B-954B-BB66-3048AC8E07E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6EAF263-5CEC-C745-86D5-3710EE92B2D7}" type="slidenum">
              <a:rPr lang="zh-CN" altLang="en-US"/>
              <a:pPr algn="r"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7A9E64B0-F0B9-2844-9B5E-481CACA58E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75E8AAF-B92A-6F4F-B194-02625AB33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392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FDC92C6-CDFB-2B48-97BB-28ED3EE960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2A0965-44C6-0E4B-9C71-302B48F77241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3C8E79F-5B81-9342-BBE0-DC5B6B1AF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22DCC3A-0B02-4D4C-AEF0-A66E6DF27452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5E015FDA-CA0B-F24A-B471-32393C0D06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832F4EA-C069-7249-916A-53887F1EF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9887A7AB-10FC-A34C-95F4-80FC8B424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C2CF5C-BCBF-1448-961B-D588A73AEC61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95D85617-94C1-B848-9258-56CCAC796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C1A42DC-FC8E-BF43-A5AC-EC54912B3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BABBF4C5-85AB-AC45-99DB-5AB6C607D5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438181-500F-7E4D-839A-F0DF76F117A4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557836F-0107-7546-B15D-AC8BF95BA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391993B-A006-2748-BA9C-028300948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586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46884223-3B00-FB4F-96C9-E3454588E4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81CFF9-5F12-0C49-9721-B24343772A0C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B14C3AD7-92DB-B946-BD6C-A987F9D4F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3B64691A-A2C3-674A-A178-0CB2A4809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177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A33CF826-63BF-264F-B955-2CB87F2A2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A6F127-A454-2941-B7B0-E6698055FC96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B954DF81-499A-9848-8139-9D6BFA6DD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C5C40F3-DFB5-7B41-AAFD-3F7FC62AF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9887A7AB-10FC-A34C-95F4-80FC8B424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C2CF5C-BCBF-1448-961B-D588A73AEC61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95D85617-94C1-B848-9258-56CCAC796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C1A42DC-FC8E-BF43-A5AC-EC54912B3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342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053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93F5AFA7-60C4-634E-8039-096F18BDA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EFAAEE-9BDE-6544-9513-79AE05482244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8A4CEC25-A828-5E44-B975-83F3CEE97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EEA5488-A605-7C47-AB53-70D4D0A23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12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85B6ED-04DC-B040-83B7-C3A78D17B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E691BC-D0A7-714E-864C-658BC081F04F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148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76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85B6ED-04DC-B040-83B7-C3A78D17B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E691BC-D0A7-714E-864C-658BC081F04F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76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85B6ED-04DC-B040-83B7-C3A78D17B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E691BC-D0A7-714E-864C-658BC081F04F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6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89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093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21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09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85B6ED-04DC-B040-83B7-C3A78D17B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E691BC-D0A7-714E-864C-658BC081F04F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D621F92-0E07-D84F-9F5B-6ACE978DB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79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0255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15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2042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947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788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961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4414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958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19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42C4908-80A2-BD42-BEC2-65E3FEA8C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LSA: latent semantic analysis, Like PCA, use SVD to do dimensionality reduction.</a:t>
            </a:r>
          </a:p>
        </p:txBody>
      </p:sp>
    </p:spTree>
    <p:extLst>
      <p:ext uri="{BB962C8B-B14F-4D97-AF65-F5344CB8AC3E}">
        <p14:creationId xmlns:p14="http://schemas.microsoft.com/office/powerpoint/2010/main" val="30999916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002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B3FD5BC-69D4-5A49-849A-79189CC71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0FC47-EDC3-CE4D-B759-A73B53426C56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7144431-8AE2-554A-A932-3B8CE2B21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38D74-F4A4-0A42-901C-3594B7C0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917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>
            <a:extLst>
              <a:ext uri="{FF2B5EF4-FFF2-40B4-BE49-F238E27FC236}">
                <a16:creationId xmlns:a16="http://schemas.microsoft.com/office/drawing/2014/main" id="{FFD53EE3-3E10-F44F-B19C-D3170FCDA2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0" name="Notes Placeholder 2">
            <a:extLst>
              <a:ext uri="{FF2B5EF4-FFF2-40B4-BE49-F238E27FC236}">
                <a16:creationId xmlns:a16="http://schemas.microsoft.com/office/drawing/2014/main" id="{1792B34C-7663-2B41-993B-F7243BBFB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126DC91C-16A3-FE40-B94C-7ED824540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4E915A-A9B5-EE44-8A44-4D0947593B1E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E60552D-5197-0D4C-869A-4372B8D15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08C50-CD4C-8E4B-96A8-54CF680A3607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00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46931B5-819D-A649-82F3-044E09540D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17" rIns="92833" bIns="46417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FBFF455-ED1C-A545-9A86-A25AAB61B49C}" type="slidenum">
              <a:rPr lang="en-US" altLang="en-US"/>
              <a:pPr algn="r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A2180B-8164-E34D-B7EC-F46BBA2D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E11CEA-2553-6C4F-88FA-02EF928F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40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85B6ED-04DC-B040-83B7-C3A78D17B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E691BC-D0A7-714E-864C-658BC081F04F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310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>
            <a:extLst>
              <a:ext uri="{FF2B5EF4-FFF2-40B4-BE49-F238E27FC236}">
                <a16:creationId xmlns:a16="http://schemas.microsoft.com/office/drawing/2014/main" id="{47508C54-5E2F-984D-9A79-11AE47709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0" name="Rectangle 3">
            <a:extLst>
              <a:ext uri="{FF2B5EF4-FFF2-40B4-BE49-F238E27FC236}">
                <a16:creationId xmlns:a16="http://schemas.microsoft.com/office/drawing/2014/main" id="{D8BECA7D-6F56-DE4A-9C2B-C96F21DE4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4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BA7D6717-B949-4C4A-9A5F-9FBC7E5FB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205AF7-3365-A441-A3FF-4CE0F7548B00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259297E-5C67-DF47-A5A7-F46AA7687422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466A7AF-5FBE-BC42-A429-7F1498FD5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C10FB366-8650-D34A-89B5-584401C91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AD2B0B7B-0184-5349-895E-F92D3B61E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5910E9A-1F1B-5E4A-878F-1878599BC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794EE169-1532-D840-B048-B53718DD9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FEE729AB-BD88-5647-BDE7-035EEAF7F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/>
              </a:p>
            </p:txBody>
          </p:sp>
        </p:grp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FCCBB5F2-C801-1B4A-BFE0-91C2F0229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FFCF73B6-BE90-9745-BDFF-82C9FE9BA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3CF46781-BEA5-044F-B037-D347DA3962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</p:grpSp>
      <p:sp>
        <p:nvSpPr>
          <p:cNvPr id="929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9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6FEFEABC-5D09-894C-9D45-FD0D077C9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E49C54D-8616-F347-A95E-3375B0B4FE2F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B75A8E78-0395-2A4C-AEE6-7C97BBE56A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1E179C25-7529-0143-98BC-4E4BEC2CE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F0194DE-CF8E-364F-BEC0-2EE04777D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50332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36141412-D140-6046-A690-BEBDEFCD4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56179-2E81-9443-B4BE-E9BA98B55E75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16F0B1C5-1756-174F-A5D5-E222CC4AE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9AEFDA29-02AB-FE42-9CBC-CFD3F52A8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1862E-1E55-1B43-B8C5-CF20EA7447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65107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81000"/>
            <a:ext cx="20955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134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115C41E7-5AFB-124C-9360-8FF311016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A40C5-5437-8B45-B4A8-5C2084A0A717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B725B7E1-6C63-E445-8646-9751334208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D10F5189-B463-6A4D-A835-E821F50999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D7EB-7966-7C40-8A3A-2014EFB299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814559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9303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1148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1148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1148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>
            <a:extLst>
              <a:ext uri="{FF2B5EF4-FFF2-40B4-BE49-F238E27FC236}">
                <a16:creationId xmlns:a16="http://schemas.microsoft.com/office/drawing/2014/main" id="{AC300FF7-D077-A946-8488-1EEAA778E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94649-2D39-B045-A58E-E5285CBC5299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7" name="Rectangle 2060">
            <a:extLst>
              <a:ext uri="{FF2B5EF4-FFF2-40B4-BE49-F238E27FC236}">
                <a16:creationId xmlns:a16="http://schemas.microsoft.com/office/drawing/2014/main" id="{853700CC-FF13-164E-B6CE-ADBBECE8A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>
            <a:extLst>
              <a:ext uri="{FF2B5EF4-FFF2-40B4-BE49-F238E27FC236}">
                <a16:creationId xmlns:a16="http://schemas.microsoft.com/office/drawing/2014/main" id="{0E0F4E1B-D083-1F4F-8C07-405457DC7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A855E-7998-1B4C-A60D-1C461AAFC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862167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9303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1148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148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6A2C4FA2-7B53-4448-8B46-C97284DC7C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9793A-4BC7-B045-B5F0-2AA78E79E9A8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D81B51E5-4183-C244-9D55-87268D174C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08040A05-CC89-7E47-B636-73CDD5A072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27E8D-56F6-BA44-91B4-944FBDC73F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04328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9303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71600"/>
            <a:ext cx="8382000" cy="5105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B86CBBF1-D27B-074F-A6CB-33D7BE875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19D6F-E267-8843-9F2B-F5EB91CAA699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27EFBFC0-F262-3342-BA61-7AFE28295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FD6513A9-1EAE-FE47-8428-3A3A53080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BB017-3402-8441-8591-58C6A30EC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76715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4FD9A653-ADAC-F24B-B634-D3B5379E0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2045C-BEF9-6943-9CC3-12DE4BAB5936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D3063D48-5020-8448-B83E-15D23DEC4F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E7457B98-79D8-E34E-A7F6-BE0014B79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E33B0-CABB-B546-9D6C-8A1DCC898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96335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5C34E4C8-31F0-D241-B071-D728842E0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BBE6B-D342-8040-B065-0504AAC902AC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81C4E573-D014-6048-97A2-7F51FAC0D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9AF56BD6-D9EA-704C-8AF1-4792017C9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C45B-A19B-FB45-965D-DDFFD5210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581281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A3D91F1A-27C3-0542-9EF9-421055E4F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337EB-AF9A-F04E-BB94-01F310D4B1F7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6AD24CD2-92CA-0746-9822-4225CFD87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917B3DCA-5FE9-5148-840A-4429F61F7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F8CFC-703A-C34D-95AD-081EE66BD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72615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59">
            <a:extLst>
              <a:ext uri="{FF2B5EF4-FFF2-40B4-BE49-F238E27FC236}">
                <a16:creationId xmlns:a16="http://schemas.microsoft.com/office/drawing/2014/main" id="{30DD19B3-64D2-F74D-9FAE-B6FBDE2ADA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2DC7-4AE4-464A-93C9-5B77CFFAF216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8" name="Rectangle 2060">
            <a:extLst>
              <a:ext uri="{FF2B5EF4-FFF2-40B4-BE49-F238E27FC236}">
                <a16:creationId xmlns:a16="http://schemas.microsoft.com/office/drawing/2014/main" id="{526BBAE1-DAD3-CB48-8D0E-1A4B3A7E5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9" name="Rectangle 2061">
            <a:extLst>
              <a:ext uri="{FF2B5EF4-FFF2-40B4-BE49-F238E27FC236}">
                <a16:creationId xmlns:a16="http://schemas.microsoft.com/office/drawing/2014/main" id="{86DFE0D3-0662-8947-B97B-2A0969D7D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998BC-D253-5E4C-98DD-C43CEB4DA6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301951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59">
            <a:extLst>
              <a:ext uri="{FF2B5EF4-FFF2-40B4-BE49-F238E27FC236}">
                <a16:creationId xmlns:a16="http://schemas.microsoft.com/office/drawing/2014/main" id="{9C042D69-E0FD-CF42-A9F0-18C808B7EE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4F4CD-817C-8449-BD34-BED1703D817C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4" name="Rectangle 2060">
            <a:extLst>
              <a:ext uri="{FF2B5EF4-FFF2-40B4-BE49-F238E27FC236}">
                <a16:creationId xmlns:a16="http://schemas.microsoft.com/office/drawing/2014/main" id="{7ED0C052-1DFA-9440-9023-8BCBF062B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02852256-908E-7841-B510-9AC0E4660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49B44-B17A-C64C-8127-F9682A383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01795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61">
            <a:extLst>
              <a:ext uri="{FF2B5EF4-FFF2-40B4-BE49-F238E27FC236}">
                <a16:creationId xmlns:a16="http://schemas.microsoft.com/office/drawing/2014/main" id="{9824958D-6A6E-934A-8CF0-4C33523DBD1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9AA9A-729B-1042-AE80-02D175442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83612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CF8E057D-8B6F-724F-8985-33D1794A1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D076C-CF74-1D42-9D0C-4F4B4240EC74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95B916AE-322C-534F-BBA8-CFC9DDA2D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DF0FCEE8-B373-4243-91BC-3200606546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ABFB0-3CD0-1241-9F63-C15251F16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47357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86047BF3-B7F3-9D46-A6C4-E835BF4D28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75DE5-9DFF-4548-940E-BF87724D1CED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4742C1D8-AF42-034E-A854-D6101A8E1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B6C886C1-426E-FD42-BA54-305937F90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425B7-7FEE-2140-96DE-132A66C9AE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14944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56">
            <a:extLst>
              <a:ext uri="{FF2B5EF4-FFF2-40B4-BE49-F238E27FC236}">
                <a16:creationId xmlns:a16="http://schemas.microsoft.com/office/drawing/2014/main" id="{C789D160-AE96-F448-A786-151469FDE6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800" y="1219200"/>
            <a:ext cx="8410575" cy="46038"/>
          </a:xfrm>
          <a:prstGeom prst="rect">
            <a:avLst/>
          </a:prstGeom>
          <a:gradFill rotWithShape="1">
            <a:gsLst>
              <a:gs pos="0">
                <a:srgbClr val="800000">
                  <a:alpha val="50000"/>
                </a:srgbClr>
              </a:gs>
              <a:gs pos="100000">
                <a:srgbClr val="FAE2F6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27" name="Rectangle 2057">
            <a:extLst>
              <a:ext uri="{FF2B5EF4-FFF2-40B4-BE49-F238E27FC236}">
                <a16:creationId xmlns:a16="http://schemas.microsoft.com/office/drawing/2014/main" id="{B4F7BD04-6CF0-D843-A45C-CEF03EEF5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77930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058">
            <a:extLst>
              <a:ext uri="{FF2B5EF4-FFF2-40B4-BE49-F238E27FC236}">
                <a16:creationId xmlns:a16="http://schemas.microsoft.com/office/drawing/2014/main" id="{FE308A0C-CA59-9842-9F7F-E8E6B4786A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82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8779" name="Rectangle 2059">
            <a:extLst>
              <a:ext uri="{FF2B5EF4-FFF2-40B4-BE49-F238E27FC236}">
                <a16:creationId xmlns:a16="http://schemas.microsoft.com/office/drawing/2014/main" id="{8D1A3389-645E-454E-9582-59502231A3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fld id="{DB1893F6-37D9-EB42-BB3C-1491E86CD8D2}" type="datetime1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928780" name="Rectangle 2060">
            <a:extLst>
              <a:ext uri="{FF2B5EF4-FFF2-40B4-BE49-F238E27FC236}">
                <a16:creationId xmlns:a16="http://schemas.microsoft.com/office/drawing/2014/main" id="{6193A8A0-6519-2A4E-8D97-A6EA5478E3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928781" name="Rectangle 2061">
            <a:extLst>
              <a:ext uri="{FF2B5EF4-FFF2-40B4-BE49-F238E27FC236}">
                <a16:creationId xmlns:a16="http://schemas.microsoft.com/office/drawing/2014/main" id="{A32F26E6-2876-F54E-B7BF-A9754DBB5C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188D15-B0DC-5042-AB37-808B2C8CD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894" r:id="rId3"/>
    <p:sldLayoutId id="2147483895" r:id="rId4"/>
    <p:sldLayoutId id="2147483896" r:id="rId5"/>
    <p:sldLayoutId id="2147483897" r:id="rId6"/>
    <p:sldLayoutId id="2147483908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</p:sldLayoutIdLst>
  <p:transition>
    <p:zo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erlin Sans FB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stanford.edu/class/archive/anthsci/anthsci192/anthsci192.1064/handouts/11%20dimension%20reduction.ppt" TargetMode="External"/><Relationship Id="rId13" Type="http://schemas.openxmlformats.org/officeDocument/2006/relationships/hyperlink" Target="http://www.cse.cuhk.edu.hk/lyu/_media/dr.ppt" TargetMode="External"/><Relationship Id="rId18" Type="http://schemas.openxmlformats.org/officeDocument/2006/relationships/hyperlink" Target="https://arxiv.org/pdf/1801.07648.pdf" TargetMode="External"/><Relationship Id="rId3" Type="http://schemas.openxmlformats.org/officeDocument/2006/relationships/hyperlink" Target="https://hanj.cs.illinois.edu/bk3/bk3_slides/10ClusBasic.ppt" TargetMode="External"/><Relationship Id="rId7" Type="http://schemas.openxmlformats.org/officeDocument/2006/relationships/hyperlink" Target="http://primo.ai/index.php?title=Density-Based_Spatial_Clustering_of_Applications_with_Noise_(DBSCAN)" TargetMode="External"/><Relationship Id="rId12" Type="http://schemas.openxmlformats.org/officeDocument/2006/relationships/hyperlink" Target="https://en.wikipedia.org/wiki/Principal_component_analysis" TargetMode="External"/><Relationship Id="rId17" Type="http://schemas.openxmlformats.org/officeDocument/2006/relationships/hyperlink" Target="http://www.martijn-onderwater.nl/wp-content/uploads/2009/10/2d-auto-encoder.jpg" TargetMode="External"/><Relationship Id="rId2" Type="http://schemas.openxmlformats.org/officeDocument/2006/relationships/notesSlide" Target="../notesSlides/notesSlide43.xml"/><Relationship Id="rId16" Type="http://schemas.openxmlformats.org/officeDocument/2006/relationships/hyperlink" Target="https://www.jeremyjordan.me/autoencode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uic.edu/~liub/teach/cs583-fall-05/CS583-unsupervised-learning.ppt" TargetMode="External"/><Relationship Id="rId11" Type="http://schemas.openxmlformats.org/officeDocument/2006/relationships/hyperlink" Target="http://setosa.io/ev/principal-component-analysis/" TargetMode="External"/><Relationship Id="rId5" Type="http://schemas.openxmlformats.org/officeDocument/2006/relationships/hyperlink" Target="https://www.geeksforgeeks.org/clustering-in-machine-learning/" TargetMode="External"/><Relationship Id="rId15" Type="http://schemas.openxmlformats.org/officeDocument/2006/relationships/hyperlink" Target="https://medium.com/the-21st-century/machine-learning-a-strategy-to-learn-and-understand-chapter-3-9daaad4afc55" TargetMode="External"/><Relationship Id="rId10" Type="http://schemas.openxmlformats.org/officeDocument/2006/relationships/hyperlink" Target="https://www.cs.cmu.edu/~bapoczos/other_presentations/PCA_24_10_2009.pdf" TargetMode="External"/><Relationship Id="rId4" Type="http://schemas.openxmlformats.org/officeDocument/2006/relationships/hyperlink" Target="https://hanj.cs.illinois.edu/bk3/bk3_slides/11ClusAdvanced.ppt" TargetMode="External"/><Relationship Id="rId9" Type="http://schemas.openxmlformats.org/officeDocument/2006/relationships/hyperlink" Target="http://www.cs.cmu.edu/~guestrin/Class/10701-S06/Handouts/recitations/recitation-pca_svd.ppt" TargetMode="External"/><Relationship Id="rId14" Type="http://schemas.openxmlformats.org/officeDocument/2006/relationships/hyperlink" Target="http://proceedings.mlr.press/v48/xieb16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F133EA1-4F28-5843-8A90-A940564D75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990600"/>
            <a:ext cx="8077200" cy="1219200"/>
          </a:xfrm>
        </p:spPr>
        <p:txBody>
          <a:bodyPr/>
          <a:lstStyle/>
          <a:p>
            <a:r>
              <a:rPr lang="en-US" altLang="en-US" sz="4400"/>
              <a:t>Machine Learning Workshops</a:t>
            </a:r>
            <a:br>
              <a:rPr lang="en-US" altLang="en-US" sz="4800"/>
            </a:br>
            <a:r>
              <a:rPr lang="en-US" altLang="en-US"/>
              <a:t> </a:t>
            </a:r>
            <a:br>
              <a:rPr lang="en-US" altLang="en-US" sz="3200"/>
            </a:br>
            <a:r>
              <a:rPr lang="en-US" altLang="en-US"/>
              <a:t>— Unsupervised Learning</a:t>
            </a:r>
            <a:r>
              <a:rPr lang="en-US" altLang="en-US" sz="3200"/>
              <a:t>—</a:t>
            </a:r>
            <a:endParaRPr lang="en-US" altLang="en-US" sz="2800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C1EFDE1-5CA6-D742-82CB-504F06A62E3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4645025"/>
            <a:ext cx="8610600" cy="1905000"/>
          </a:xfrm>
        </p:spPr>
        <p:txBody>
          <a:bodyPr/>
          <a:lstStyle/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en-US" altLang="en-US" sz="2400" dirty="0" err="1"/>
              <a:t>Zexi</a:t>
            </a:r>
            <a:r>
              <a:rPr lang="en-US" altLang="en-US" sz="2400" dirty="0"/>
              <a:t> Huang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en-US" altLang="zh-CN" sz="2400" dirty="0"/>
              <a:t>Department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Computer</a:t>
            </a:r>
            <a:r>
              <a:rPr lang="zh-CN" altLang="en-US" sz="2400" dirty="0"/>
              <a:t> </a:t>
            </a:r>
            <a:r>
              <a:rPr lang="en-US" altLang="zh-CN" sz="2400" dirty="0"/>
              <a:t>Science</a:t>
            </a:r>
            <a:endParaRPr lang="en-US" altLang="en-US" sz="2400" dirty="0"/>
          </a:p>
          <a:p>
            <a:pPr algn="ctr">
              <a:lnSpc>
                <a:spcPct val="110000"/>
              </a:lnSpc>
              <a:buFont typeface="Wingdings" pitchFamily="2" charset="2"/>
              <a:buNone/>
            </a:pPr>
            <a:r>
              <a:rPr lang="en-US" altLang="en-US" sz="2400" dirty="0"/>
              <a:t>University of California, Santa Barbara</a:t>
            </a:r>
          </a:p>
        </p:txBody>
      </p:sp>
      <p:sp>
        <p:nvSpPr>
          <p:cNvPr id="19459" name="Slide Number Placeholder 6">
            <a:extLst>
              <a:ext uri="{FF2B5EF4-FFF2-40B4-BE49-F238E27FC236}">
                <a16:creationId xmlns:a16="http://schemas.microsoft.com/office/drawing/2014/main" id="{285B406C-530D-0A48-B96F-8EC719D62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A9F4997-BEF0-294E-825E-C5779B1F00CD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pic>
        <p:nvPicPr>
          <p:cNvPr id="19460" name="Picture 5" descr="https://lh6.googleusercontent.com/CrmS3dVZiyymohCxJ_CQeRtRwsbEYdeZBCZMoBadXyV4Ohm7PxpHNXa4uTufPz0oTL6iDxityuNpdwQ7xKAA9k4s8fKNJrREK6qMwols86FCmZceV-4Xd-oczvL75ljF1p8J9lvDHkY">
            <a:extLst>
              <a:ext uri="{FF2B5EF4-FFF2-40B4-BE49-F238E27FC236}">
                <a16:creationId xmlns:a16="http://schemas.microsoft.com/office/drawing/2014/main" id="{344E51E4-35E0-C04E-A2E2-7A4D7E5DA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3606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1816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333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C682D84F-C9DE-EE46-9C26-F466E11D9A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sz="3200" dirty="0"/>
              <a:t>Partitioning-based Clustering: Basic Concepts</a:t>
            </a:r>
            <a:endParaRPr lang="en-US" altLang="en-US" sz="2800" b="1" dirty="0"/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3AB24376-65F9-6645-8CD6-A79FAF4186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8534400" cy="51054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10000"/>
              </a:lnSpc>
            </a:pPr>
            <a:r>
              <a:rPr lang="en-US" altLang="en-US" sz="2000" dirty="0"/>
              <a:t>Partitioning method: Partitioning the data points into a set of </a:t>
            </a:r>
            <a:r>
              <a:rPr lang="en-US" altLang="en-US" sz="2000" b="1" i="1" dirty="0"/>
              <a:t>k</a:t>
            </a:r>
            <a:r>
              <a:rPr lang="en-US" altLang="en-US" sz="2000" dirty="0"/>
              <a:t> clusters, such that the sum of squared distances between each point and the centroid or medoid in each cluster is minimized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altLang="en-US" sz="2000" dirty="0"/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altLang="en-US" sz="2000" dirty="0"/>
          </a:p>
          <a:p>
            <a:pPr eaLnBrk="1" hangingPunct="1">
              <a:lnSpc>
                <a:spcPct val="110000"/>
              </a:lnSpc>
            </a:pPr>
            <a:r>
              <a:rPr lang="en-US" altLang="en-US" sz="2000" dirty="0"/>
              <a:t>Given </a:t>
            </a:r>
            <a:r>
              <a:rPr lang="en-US" altLang="en-US" sz="2000" i="1" dirty="0"/>
              <a:t>k</a:t>
            </a:r>
            <a:r>
              <a:rPr lang="en-US" altLang="en-US" sz="2000" dirty="0"/>
              <a:t>, find a partition of </a:t>
            </a:r>
            <a:r>
              <a:rPr lang="en-US" altLang="en-US" sz="2000" i="1" dirty="0"/>
              <a:t>k clusters </a:t>
            </a:r>
            <a:r>
              <a:rPr lang="en-US" altLang="en-US" sz="2000" dirty="0"/>
              <a:t>that optimizes the partitioning criterion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Global optimal: exhaustively enumerate all partitions (exponential!)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Heuristic methods: </a:t>
            </a:r>
            <a:r>
              <a:rPr lang="en-US" altLang="en-US" sz="2000" i="1" dirty="0"/>
              <a:t>k-means</a:t>
            </a:r>
            <a:r>
              <a:rPr lang="en-US" altLang="en-US" sz="2000" dirty="0"/>
              <a:t> and </a:t>
            </a:r>
            <a:r>
              <a:rPr lang="en-US" altLang="en-US" sz="2000" i="1" dirty="0"/>
              <a:t>k-medoids</a:t>
            </a:r>
            <a:r>
              <a:rPr lang="en-US" altLang="en-US" sz="2000" dirty="0"/>
              <a:t> algorithms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i="1" u="sng" dirty="0"/>
              <a:t>k-means</a:t>
            </a:r>
            <a:r>
              <a:rPr lang="en-US" altLang="en-US" sz="2000" dirty="0"/>
              <a:t> (MacQueen’67, Lloyd’57/’82): Each cluster is represented by the mean of the cluster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i="1" u="sng" dirty="0"/>
              <a:t>k-medoids</a:t>
            </a:r>
            <a:r>
              <a:rPr lang="en-US" altLang="en-US" sz="2000" dirty="0"/>
              <a:t> (Kaufman &amp; Rousseeuw’87): Each cluster is represented by the most centrally located point in the cluster  </a:t>
            </a:r>
          </a:p>
        </p:txBody>
      </p:sp>
      <p:graphicFrame>
        <p:nvGraphicFramePr>
          <p:cNvPr id="44035" name="Object 4">
            <a:extLst>
              <a:ext uri="{FF2B5EF4-FFF2-40B4-BE49-F238E27FC236}">
                <a16:creationId xmlns:a16="http://schemas.microsoft.com/office/drawing/2014/main" id="{4144D33E-10E0-224E-8E52-B72660E1E1A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124200" y="2590800"/>
          <a:ext cx="2851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5" name="Equation" r:id="rId4" imgW="30721300" imgH="5854700" progId="Equation.3">
                  <p:embed/>
                </p:oleObj>
              </mc:Choice>
              <mc:Fallback>
                <p:oleObj name="Equation" r:id="rId4" imgW="30721300" imgH="5854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590800"/>
                        <a:ext cx="285115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Slide Number Placeholder 7">
            <a:extLst>
              <a:ext uri="{FF2B5EF4-FFF2-40B4-BE49-F238E27FC236}">
                <a16:creationId xmlns:a16="http://schemas.microsoft.com/office/drawing/2014/main" id="{FF7E2E0C-67A8-F148-A951-1D2E630F9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1AEBC8-C3AB-A14E-B0A2-DEA3266772AD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113F7494-9F4A-6B4F-A742-901731147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325" y="492125"/>
            <a:ext cx="7296150" cy="498475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The </a:t>
            </a:r>
            <a:r>
              <a:rPr lang="en-US" altLang="en-US" sz="3200" i="1" dirty="0"/>
              <a:t>K-Means</a:t>
            </a:r>
            <a:r>
              <a:rPr lang="en-US" altLang="en-US" sz="3200" dirty="0"/>
              <a:t> Clustering Method</a:t>
            </a:r>
            <a:r>
              <a:rPr lang="en-US" altLang="en-US" sz="2400" b="1" dirty="0"/>
              <a:t> </a:t>
            </a:r>
            <a:endParaRPr lang="en-US" altLang="en-US" sz="2800" dirty="0"/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61044CC-5A28-A946-B66A-5409939C2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851775" cy="51054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Given </a:t>
            </a:r>
            <a:r>
              <a:rPr lang="en-US" altLang="en-US" sz="2400" i="1" dirty="0"/>
              <a:t>k</a:t>
            </a:r>
            <a:r>
              <a:rPr lang="en-US" altLang="en-US" sz="2400" dirty="0"/>
              <a:t>, the </a:t>
            </a:r>
            <a:r>
              <a:rPr lang="en-US" altLang="en-US" sz="2400" i="1" dirty="0"/>
              <a:t>k-means</a:t>
            </a:r>
            <a:r>
              <a:rPr lang="en-US" altLang="en-US" sz="2400" dirty="0"/>
              <a:t> algorithm is implemented in four steps: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Arbitrarily partition points into </a:t>
            </a:r>
            <a:r>
              <a:rPr lang="en-US" altLang="en-US" sz="2400" i="1" dirty="0">
                <a:solidFill>
                  <a:srgbClr val="000000"/>
                </a:solidFill>
              </a:rPr>
              <a:t>k</a:t>
            </a:r>
            <a:r>
              <a:rPr lang="en-US" altLang="en-US" sz="2400" dirty="0">
                <a:solidFill>
                  <a:srgbClr val="000000"/>
                </a:solidFill>
              </a:rPr>
              <a:t> nonempty clusters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Compute the centroids of the clusters of the current partitioning (the centroid is the center, i.e., </a:t>
            </a:r>
            <a:r>
              <a:rPr lang="en-US" altLang="en-US" sz="2400" i="1" dirty="0">
                <a:solidFill>
                  <a:schemeClr val="hlink"/>
                </a:solidFill>
              </a:rPr>
              <a:t>mean point</a:t>
            </a:r>
            <a:r>
              <a:rPr lang="en-US" altLang="en-US" sz="2400" dirty="0">
                <a:solidFill>
                  <a:srgbClr val="000000"/>
                </a:solidFill>
              </a:rPr>
              <a:t>, of the cluster)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Assign each point to the cluster with the nearest centroid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Go back to Step 2, stop when the assignment does not change or reach the maximum number of iterations.</a:t>
            </a:r>
          </a:p>
        </p:txBody>
      </p:sp>
      <p:sp>
        <p:nvSpPr>
          <p:cNvPr id="46083" name="Slide Number Placeholder 6">
            <a:extLst>
              <a:ext uri="{FF2B5EF4-FFF2-40B4-BE49-F238E27FC236}">
                <a16:creationId xmlns:a16="http://schemas.microsoft.com/office/drawing/2014/main" id="{3D491367-E6AC-724C-94D4-4BE67AA3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7BD64D0-2FB5-F64C-8728-7ACED15D1A43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EAD906C3-99CA-E840-97D6-671C79A84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rgbClr val="170981"/>
                </a:solidFill>
                <a:ea typeface="굴림" panose="020B0600000101010101" pitchFamily="34" charset="-127"/>
              </a:rPr>
              <a:t>An Example Run of </a:t>
            </a:r>
            <a:r>
              <a:rPr lang="en-US" altLang="ko-KR" sz="3200" i="1" dirty="0">
                <a:solidFill>
                  <a:srgbClr val="170981"/>
                </a:solidFill>
                <a:ea typeface="굴림" panose="020B0600000101010101" pitchFamily="34" charset="-127"/>
              </a:rPr>
              <a:t>K-Means</a:t>
            </a:r>
            <a:r>
              <a:rPr lang="en-US" altLang="ko-KR" sz="3200" dirty="0">
                <a:solidFill>
                  <a:srgbClr val="170981"/>
                </a:solidFill>
                <a:ea typeface="굴림" panose="020B0600000101010101" pitchFamily="34" charset="-127"/>
              </a:rPr>
              <a:t> Clustering</a:t>
            </a:r>
            <a:endParaRPr lang="en-US" altLang="ko-KR" sz="2400" b="1" dirty="0">
              <a:solidFill>
                <a:srgbClr val="170981"/>
              </a:solidFill>
              <a:ea typeface="굴림" panose="020B0600000101010101" pitchFamily="34" charset="-127"/>
            </a:endParaRPr>
          </a:p>
        </p:txBody>
      </p:sp>
      <p:sp>
        <p:nvSpPr>
          <p:cNvPr id="48130" name="Line 93">
            <a:extLst>
              <a:ext uri="{FF2B5EF4-FFF2-40B4-BE49-F238E27FC236}">
                <a16:creationId xmlns:a16="http://schemas.microsoft.com/office/drawing/2014/main" id="{465CEE1B-B94C-7A47-99CB-49C4973E1C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3900" y="2362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Text Box 181">
            <a:extLst>
              <a:ext uri="{FF2B5EF4-FFF2-40B4-BE49-F238E27FC236}">
                <a16:creationId xmlns:a16="http://schemas.microsoft.com/office/drawing/2014/main" id="{EC362279-02B5-2F4C-99F4-AFC41DDAF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1771650"/>
            <a:ext cx="1143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 dirty="0">
                <a:latin typeface="Tahoma" panose="020B0604030504040204" pitchFamily="34" charset="0"/>
                <a:ea typeface="굴림" panose="020B0600000101010101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ko-KR" sz="1400" dirty="0">
              <a:latin typeface="Tahoma" panose="020B0604030504040204" pitchFamily="34" charset="0"/>
              <a:ea typeface="굴림" panose="020B0600000101010101" pitchFamily="34" charset="-127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 dirty="0">
                <a:latin typeface="Tahoma" panose="020B0604030504040204" pitchFamily="34" charset="0"/>
                <a:ea typeface="굴림" panose="020B0600000101010101" pitchFamily="34" charset="-127"/>
              </a:rPr>
              <a:t>Arbitrarily partition objects into k groups</a:t>
            </a:r>
          </a:p>
        </p:txBody>
      </p:sp>
      <p:sp>
        <p:nvSpPr>
          <p:cNvPr id="48132" name="Line 183">
            <a:extLst>
              <a:ext uri="{FF2B5EF4-FFF2-40B4-BE49-F238E27FC236}">
                <a16:creationId xmlns:a16="http://schemas.microsoft.com/office/drawing/2014/main" id="{8CD424C1-3D11-A542-93C6-478E63864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35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3" name="Text Box 185">
            <a:extLst>
              <a:ext uri="{FF2B5EF4-FFF2-40B4-BE49-F238E27FC236}">
                <a16:creationId xmlns:a16="http://schemas.microsoft.com/office/drawing/2014/main" id="{1CD10BE0-390B-AC4E-9456-3FEB62FB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2438400"/>
            <a:ext cx="106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>
                <a:latin typeface="Tahoma" panose="020B0604030504040204" pitchFamily="34" charset="0"/>
                <a:ea typeface="굴림" panose="020B0600000101010101" pitchFamily="34" charset="-127"/>
              </a:rPr>
              <a:t>Update the cluster centroids</a:t>
            </a:r>
          </a:p>
        </p:txBody>
      </p:sp>
      <p:sp>
        <p:nvSpPr>
          <p:cNvPr id="48134" name="Text Box 190">
            <a:extLst>
              <a:ext uri="{FF2B5EF4-FFF2-40B4-BE49-F238E27FC236}">
                <a16:creationId xmlns:a16="http://schemas.microsoft.com/office/drawing/2014/main" id="{FC9F9BDF-6746-D344-8ABE-4077E3CE4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4953000"/>
            <a:ext cx="10668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>
                <a:latin typeface="Tahoma" panose="020B0604030504040204" pitchFamily="34" charset="0"/>
                <a:ea typeface="굴림" panose="020B0600000101010101" pitchFamily="34" charset="-127"/>
              </a:rPr>
              <a:t>Update the cluster centroids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ko-KR" sz="1400">
              <a:latin typeface="Tahoma" panose="020B0604030504040204" pitchFamily="34" charset="0"/>
              <a:ea typeface="굴림" panose="020B0600000101010101" pitchFamily="34" charset="-127"/>
            </a:endParaRPr>
          </a:p>
        </p:txBody>
      </p:sp>
      <p:sp>
        <p:nvSpPr>
          <p:cNvPr id="48135" name="Text Box 191">
            <a:extLst>
              <a:ext uri="{FF2B5EF4-FFF2-40B4-BE49-F238E27FC236}">
                <a16:creationId xmlns:a16="http://schemas.microsoft.com/office/drawing/2014/main" id="{3B66ECA5-0A73-DB4D-B535-0145243F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0" y="35814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>
                <a:latin typeface="Tahoma" panose="020B0604030504040204" pitchFamily="34" charset="0"/>
                <a:ea typeface="굴림" panose="020B0600000101010101" pitchFamily="34" charset="-127"/>
              </a:rPr>
              <a:t>Reassign  objects</a:t>
            </a:r>
          </a:p>
        </p:txBody>
      </p:sp>
      <p:sp>
        <p:nvSpPr>
          <p:cNvPr id="48136" name="Line 192">
            <a:extLst>
              <a:ext uri="{FF2B5EF4-FFF2-40B4-BE49-F238E27FC236}">
                <a16:creationId xmlns:a16="http://schemas.microsoft.com/office/drawing/2014/main" id="{58F36912-312C-0E4C-8F9C-D2D7D48C4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7500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7" name="Text Box 193">
            <a:extLst>
              <a:ext uri="{FF2B5EF4-FFF2-40B4-BE49-F238E27FC236}">
                <a16:creationId xmlns:a16="http://schemas.microsoft.com/office/drawing/2014/main" id="{E31C1E05-CC94-8F46-A6BF-58D583C06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3505200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>
                <a:latin typeface="Tahoma" panose="020B0604030504040204" pitchFamily="34" charset="0"/>
                <a:ea typeface="굴림" panose="020B0600000101010101" pitchFamily="34" charset="-127"/>
              </a:rPr>
              <a:t>Loop if needed</a:t>
            </a:r>
          </a:p>
        </p:txBody>
      </p:sp>
      <p:sp>
        <p:nvSpPr>
          <p:cNvPr id="48138" name="Slide Number Placeholder 196">
            <a:extLst>
              <a:ext uri="{FF2B5EF4-FFF2-40B4-BE49-F238E27FC236}">
                <a16:creationId xmlns:a16="http://schemas.microsoft.com/office/drawing/2014/main" id="{797E6495-3731-7A4D-AE31-6E100864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3B27CF-623F-164E-BC01-25627204F296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graphicFrame>
        <p:nvGraphicFramePr>
          <p:cNvPr id="48139" name="Object 196">
            <a:extLst>
              <a:ext uri="{FF2B5EF4-FFF2-40B4-BE49-F238E27FC236}">
                <a16:creationId xmlns:a16="http://schemas.microsoft.com/office/drawing/2014/main" id="{0EC6C611-6604-A146-B368-81D4C67C06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700" y="1447800"/>
          <a:ext cx="2120900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8" name="SmartDraw" r:id="rId4" imgW="20878800" imgH="19532600" progId="SmartDraw.2">
                  <p:embed/>
                </p:oleObj>
              </mc:Choice>
              <mc:Fallback>
                <p:oleObj name="SmartDraw" r:id="rId4" imgW="20878800" imgH="19532600" progId="SmartDraw.2">
                  <p:embed/>
                  <p:pic>
                    <p:nvPicPr>
                      <p:cNvPr id="0" name="Object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1447800"/>
                        <a:ext cx="2120900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0" name="Object 197">
            <a:extLst>
              <a:ext uri="{FF2B5EF4-FFF2-40B4-BE49-F238E27FC236}">
                <a16:creationId xmlns:a16="http://schemas.microsoft.com/office/drawing/2014/main" id="{07523A0B-FF7D-1441-B4FC-F3DFAC8E3C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1700" y="1447800"/>
          <a:ext cx="2184400" cy="204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9" name="SmartDraw" r:id="rId6" imgW="20878800" imgH="19532600" progId="SmartDraw.2">
                  <p:embed/>
                </p:oleObj>
              </mc:Choice>
              <mc:Fallback>
                <p:oleObj name="SmartDraw" r:id="rId6" imgW="20878800" imgH="19532600" progId="SmartDraw.2">
                  <p:embed/>
                  <p:pic>
                    <p:nvPicPr>
                      <p:cNvPr id="0" name="Object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1447800"/>
                        <a:ext cx="2184400" cy="204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1" name="Object 198">
            <a:extLst>
              <a:ext uri="{FF2B5EF4-FFF2-40B4-BE49-F238E27FC236}">
                <a16:creationId xmlns:a16="http://schemas.microsoft.com/office/drawing/2014/main" id="{DA64983B-B8BB-9B4F-BCAB-A09BE7B47A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4500" y="1447800"/>
          <a:ext cx="2273300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0" name="SmartDraw" r:id="rId8" imgW="20878800" imgH="19532600" progId="SmartDraw.2">
                  <p:embed/>
                </p:oleObj>
              </mc:Choice>
              <mc:Fallback>
                <p:oleObj name="SmartDraw" r:id="rId8" imgW="20878800" imgH="19532600" progId="SmartDraw.2">
                  <p:embed/>
                  <p:pic>
                    <p:nvPicPr>
                      <p:cNvPr id="0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0" y="1447800"/>
                        <a:ext cx="2273300" cy="212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2" name="Object 199">
            <a:extLst>
              <a:ext uri="{FF2B5EF4-FFF2-40B4-BE49-F238E27FC236}">
                <a16:creationId xmlns:a16="http://schemas.microsoft.com/office/drawing/2014/main" id="{71EDAAEC-1FC6-3242-B70D-1BDF6B663C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4500" y="3892550"/>
          <a:ext cx="2273300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1" name="SmartDraw" r:id="rId10" imgW="20878800" imgH="19532600" progId="SmartDraw.2">
                  <p:embed/>
                </p:oleObj>
              </mc:Choice>
              <mc:Fallback>
                <p:oleObj name="SmartDraw" r:id="rId10" imgW="20878800" imgH="19532600" progId="SmartDraw.2">
                  <p:embed/>
                  <p:pic>
                    <p:nvPicPr>
                      <p:cNvPr id="0" name="Object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0" y="3892550"/>
                        <a:ext cx="2273300" cy="212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3" name="Object 200">
            <a:extLst>
              <a:ext uri="{FF2B5EF4-FFF2-40B4-BE49-F238E27FC236}">
                <a16:creationId xmlns:a16="http://schemas.microsoft.com/office/drawing/2014/main" id="{9F6F9EFB-97D1-FB4B-9565-8869E31F16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4100" y="3962400"/>
          <a:ext cx="2197100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2" name="SmartDraw" r:id="rId12" imgW="20878800" imgH="19532600" progId="SmartDraw.2">
                  <p:embed/>
                </p:oleObj>
              </mc:Choice>
              <mc:Fallback>
                <p:oleObj name="SmartDraw" r:id="rId12" imgW="20878800" imgH="19532600" progId="SmartDraw.2">
                  <p:embed/>
                  <p:pic>
                    <p:nvPicPr>
                      <p:cNvPr id="0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3962400"/>
                        <a:ext cx="2197100" cy="205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4" name="Line 192">
            <a:extLst>
              <a:ext uri="{FF2B5EF4-FFF2-40B4-BE49-F238E27FC236}">
                <a16:creationId xmlns:a16="http://schemas.microsoft.com/office/drawing/2014/main" id="{AB4DF880-F5DC-0642-998B-33D57AA6F0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6100" y="3505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5" name="Text Box 181">
            <a:extLst>
              <a:ext uri="{FF2B5EF4-FFF2-40B4-BE49-F238E27FC236}">
                <a16:creationId xmlns:a16="http://schemas.microsoft.com/office/drawing/2014/main" id="{873C66FB-1B46-B14D-A537-F28728BAB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>
                <a:latin typeface="Tahoma" panose="020B0604030504040204" pitchFamily="34" charset="0"/>
                <a:ea typeface="굴림" panose="020B0600000101010101" pitchFamily="34" charset="-127"/>
              </a:rPr>
              <a:t>The initial data set</a:t>
            </a:r>
          </a:p>
        </p:txBody>
      </p:sp>
      <p:sp>
        <p:nvSpPr>
          <p:cNvPr id="48146" name="Line 93">
            <a:extLst>
              <a:ext uri="{FF2B5EF4-FFF2-40B4-BE49-F238E27FC236}">
                <a16:creationId xmlns:a16="http://schemas.microsoft.com/office/drawing/2014/main" id="{CA779FCC-4374-6145-B534-2B1CEB2D8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3900" y="4876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Rectangle 3">
            <a:extLst>
              <a:ext uri="{FF2B5EF4-FFF2-40B4-BE49-F238E27FC236}">
                <a16:creationId xmlns:a16="http://schemas.microsoft.com/office/drawing/2014/main" id="{EC1224C4-EC2A-F141-BA06-6E07D484D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2400"/>
            <a:ext cx="3581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1600">
                <a:solidFill>
                  <a:srgbClr val="000000"/>
                </a:solidFill>
              </a:rPr>
              <a:t>Partition objects into </a:t>
            </a:r>
            <a:r>
              <a:rPr lang="en-US" altLang="en-US" sz="1600" i="1">
                <a:solidFill>
                  <a:srgbClr val="000000"/>
                </a:solidFill>
              </a:rPr>
              <a:t>k</a:t>
            </a:r>
            <a:r>
              <a:rPr lang="en-US" altLang="en-US" sz="1600">
                <a:solidFill>
                  <a:srgbClr val="000000"/>
                </a:solidFill>
              </a:rPr>
              <a:t> nonempty subsets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1600"/>
              <a:t>Repeat</a:t>
            </a:r>
            <a:endParaRPr lang="en-US" altLang="en-US" sz="1600">
              <a:solidFill>
                <a:srgbClr val="000000"/>
              </a:solidFill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altLang="en-US" sz="1600">
                <a:solidFill>
                  <a:srgbClr val="000000"/>
                </a:solidFill>
              </a:rPr>
              <a:t>Compute centroid (i.e., mean point) for each partition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1600">
                <a:solidFill>
                  <a:srgbClr val="000000"/>
                </a:solidFill>
              </a:rPr>
              <a:t>Assign each object to the cluster of its nearest centroid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solidFill>
                  <a:srgbClr val="000000"/>
                </a:solidFill>
              </a:rPr>
              <a:t>Until no change</a:t>
            </a:r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Comments on the </a:t>
            </a:r>
            <a:r>
              <a:rPr lang="en-US" altLang="en-US" sz="3200" i="1" dirty="0"/>
              <a:t>K-Means</a:t>
            </a:r>
            <a:r>
              <a:rPr lang="en-US" altLang="en-US" sz="3200" dirty="0"/>
              <a:t> Method</a:t>
            </a:r>
            <a:endParaRPr lang="en-US" altLang="en-US" sz="2400" b="1" dirty="0"/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9C23E44-E0A9-A748-826A-856A35E22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Strength: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Simple: easy to understand and implement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Efficient: linear in terms of # of data points, k and # of iterations.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Weakness: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Applicable only to objects in a continuous n-dimensional space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Need to specify </a:t>
            </a:r>
            <a:r>
              <a:rPr lang="en-US" altLang="en-US" sz="2000" i="1" dirty="0"/>
              <a:t>k, </a:t>
            </a:r>
            <a:r>
              <a:rPr lang="en-US" altLang="en-US" sz="2000" dirty="0"/>
              <a:t>the </a:t>
            </a:r>
            <a:r>
              <a:rPr lang="en-US" altLang="en-US" sz="2000" i="1" dirty="0"/>
              <a:t>number</a:t>
            </a:r>
            <a:r>
              <a:rPr lang="en-US" altLang="en-US" sz="2000" dirty="0"/>
              <a:t> of clusters, in advance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Sensitive to noisy data and </a:t>
            </a:r>
            <a:r>
              <a:rPr lang="en-US" altLang="en-US" sz="2000" i="1" dirty="0"/>
              <a:t>outliers </a:t>
            </a:r>
            <a:r>
              <a:rPr lang="en-US" altLang="en-US" sz="2000" dirty="0"/>
              <a:t>(data points very far away from others)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Not suitable to discover clusters with </a:t>
            </a:r>
            <a:r>
              <a:rPr lang="en-US" altLang="en-US" sz="2000" i="1" dirty="0"/>
              <a:t>non-convex shapes</a:t>
            </a:r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5A71F0B-27F2-5342-BC2D-94D82F0C5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43"/>
          <a:stretch/>
        </p:blipFill>
        <p:spPr bwMode="auto">
          <a:xfrm>
            <a:off x="1066800" y="5192720"/>
            <a:ext cx="6699069" cy="15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16CF280F-037C-0F4F-A7A9-BEB8A82E7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Variations of the </a:t>
            </a:r>
            <a:r>
              <a:rPr lang="en-US" altLang="en-US" sz="3200" i="1"/>
              <a:t>K-Means</a:t>
            </a:r>
            <a:r>
              <a:rPr lang="en-US" altLang="en-US" sz="3200"/>
              <a:t> Method</a:t>
            </a:r>
            <a:endParaRPr lang="en-US" altLang="en-US" sz="2400" b="1"/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29CAB880-640F-D940-9FF3-352964F980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8458200" cy="5105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2000" dirty="0"/>
              <a:t>Most of the variants of the </a:t>
            </a:r>
            <a:r>
              <a:rPr lang="en-US" altLang="en-US" sz="2000" i="1" dirty="0"/>
              <a:t>k-means</a:t>
            </a:r>
            <a:r>
              <a:rPr lang="en-US" altLang="en-US" sz="2000" dirty="0"/>
              <a:t> which differ in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Selection of the initial </a:t>
            </a:r>
            <a:r>
              <a:rPr lang="en-US" altLang="en-US" sz="2000" i="1" dirty="0"/>
              <a:t>k</a:t>
            </a:r>
            <a:r>
              <a:rPr lang="en-US" altLang="en-US" sz="2000" dirty="0"/>
              <a:t> clusters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Distance calculations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Strategies to calculate cluster means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/>
              <a:t>Handling outliers: </a:t>
            </a:r>
            <a:r>
              <a:rPr lang="en-US" altLang="en-US" sz="2000" i="1" dirty="0"/>
              <a:t>k-medoids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Replacing means of clusters with medoids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Using heuristics to update medoids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/>
              <a:t>Handling categorical data: </a:t>
            </a:r>
            <a:r>
              <a:rPr lang="en-US" altLang="en-US" sz="2000" i="1" dirty="0"/>
              <a:t>k-modes</a:t>
            </a:r>
            <a:endParaRPr lang="en-US" altLang="en-US" sz="2000" dirty="0"/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Replacing means of clusters with modes (most frequent points)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Using new distance measures to deal with categorical data points</a:t>
            </a:r>
          </a:p>
        </p:txBody>
      </p:sp>
      <p:sp>
        <p:nvSpPr>
          <p:cNvPr id="52228" name="Slide Number Placeholder 7">
            <a:extLst>
              <a:ext uri="{FF2B5EF4-FFF2-40B4-BE49-F238E27FC236}">
                <a16:creationId xmlns:a16="http://schemas.microsoft.com/office/drawing/2014/main" id="{5E1D2840-341A-1344-92BF-2ADF74DC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44650FB-45CA-DF45-9893-737FF2C4DE6D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2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1816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83860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050">
            <a:extLst>
              <a:ext uri="{FF2B5EF4-FFF2-40B4-BE49-F238E27FC236}">
                <a16:creationId xmlns:a16="http://schemas.microsoft.com/office/drawing/2014/main" id="{EF3A2CA4-9C0A-1A4A-8952-8C3F9E1E7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58200" cy="685800"/>
          </a:xfrm>
        </p:spPr>
        <p:txBody>
          <a:bodyPr/>
          <a:lstStyle/>
          <a:p>
            <a:pPr eaLnBrk="1" hangingPunct="1"/>
            <a:r>
              <a:rPr lang="en-US" altLang="zh-CN" sz="3200" dirty="0">
                <a:ea typeface="宋体" panose="02010600030101010101" pitchFamily="2" charset="-122"/>
              </a:rPr>
              <a:t>Density-based Clustering: Basic Concepts</a:t>
            </a:r>
          </a:p>
        </p:txBody>
      </p:sp>
      <p:sp>
        <p:nvSpPr>
          <p:cNvPr id="103426" name="Rectangle 2051">
            <a:extLst>
              <a:ext uri="{FF2B5EF4-FFF2-40B4-BE49-F238E27FC236}">
                <a16:creationId xmlns:a16="http://schemas.microsoft.com/office/drawing/2014/main" id="{8D86D95E-3C4D-2947-9988-B9C0B3D48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924800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dirty="0">
                <a:ea typeface="宋体" panose="02010600030101010101" pitchFamily="2" charset="-122"/>
              </a:rPr>
              <a:t>Clusters are defined as areas of higher density of data points.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dirty="0">
                <a:ea typeface="宋体" panose="02010600030101010101" pitchFamily="2" charset="-122"/>
              </a:rPr>
              <a:t>Two parameters</a:t>
            </a:r>
            <a:r>
              <a:rPr lang="en-US" altLang="zh-CN" sz="2000" i="1" dirty="0">
                <a:ea typeface="宋体" panose="02010600030101010101" pitchFamily="2" charset="-122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i="1" dirty="0">
                <a:solidFill>
                  <a:schemeClr val="hlink"/>
                </a:solidFill>
                <a:ea typeface="宋体" panose="02010600030101010101" pitchFamily="2" charset="-122"/>
              </a:rPr>
              <a:t>Eps</a:t>
            </a:r>
            <a:r>
              <a:rPr lang="en-US" altLang="zh-CN" sz="2000" dirty="0">
                <a:ea typeface="宋体" panose="02010600030101010101" pitchFamily="2" charset="-122"/>
              </a:rPr>
              <a:t>: Maximum radius of the neighborhood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i="1" dirty="0" err="1">
                <a:solidFill>
                  <a:schemeClr val="hlink"/>
                </a:solidFill>
                <a:ea typeface="宋体" panose="02010600030101010101" pitchFamily="2" charset="-122"/>
              </a:rPr>
              <a:t>MinPts</a:t>
            </a:r>
            <a:r>
              <a:rPr lang="en-US" altLang="zh-CN" sz="2000" dirty="0">
                <a:ea typeface="宋体" panose="02010600030101010101" pitchFamily="2" charset="-122"/>
              </a:rPr>
              <a:t>: Minimum number of points in an Eps-neighborhood of that point to be considered “dense”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Neighborhood</a:t>
            </a:r>
            <a:r>
              <a:rPr lang="en-US" altLang="zh-CN" sz="2000" dirty="0">
                <a:ea typeface="宋体" panose="02010600030101010101" pitchFamily="2" charset="-122"/>
              </a:rPr>
              <a:t> of </a:t>
            </a:r>
            <a:r>
              <a:rPr lang="en-US" altLang="zh-CN" sz="2000" i="1" dirty="0">
                <a:ea typeface="宋体" panose="02010600030101010101" pitchFamily="2" charset="-122"/>
              </a:rPr>
              <a:t>p </a:t>
            </a:r>
            <a:r>
              <a:rPr lang="en-US" altLang="zh-CN" sz="2000" i="1" dirty="0" err="1">
                <a:ea typeface="宋体" panose="02010600030101010101" pitchFamily="2" charset="-122"/>
              </a:rPr>
              <a:t>N</a:t>
            </a:r>
            <a:r>
              <a:rPr lang="en-US" altLang="zh-CN" sz="2000" i="1" baseline="-25000" dirty="0" err="1">
                <a:ea typeface="宋体" panose="02010600030101010101" pitchFamily="2" charset="-122"/>
              </a:rPr>
              <a:t>Eps</a:t>
            </a:r>
            <a:r>
              <a:rPr lang="en-US" altLang="zh-CN" sz="2000" i="1" dirty="0">
                <a:ea typeface="宋体" panose="02010600030101010101" pitchFamily="2" charset="-122"/>
              </a:rPr>
              <a:t>(p)</a:t>
            </a:r>
            <a:r>
              <a:rPr lang="en-US" altLang="zh-CN" sz="2000" dirty="0">
                <a:ea typeface="宋体" panose="02010600030101010101" pitchFamily="2" charset="-122"/>
              </a:rPr>
              <a:t>: </a:t>
            </a:r>
            <a:r>
              <a:rPr lang="en-US" altLang="zh-CN" sz="2000" i="1" dirty="0">
                <a:ea typeface="宋体" panose="02010600030101010101" pitchFamily="2" charset="-122"/>
              </a:rPr>
              <a:t>{q | d(</a:t>
            </a:r>
            <a:r>
              <a:rPr lang="en-US" altLang="zh-CN" sz="2000" i="1" dirty="0" err="1">
                <a:ea typeface="宋体" panose="02010600030101010101" pitchFamily="2" charset="-122"/>
              </a:rPr>
              <a:t>p,q</a:t>
            </a:r>
            <a:r>
              <a:rPr lang="en-US" altLang="zh-CN" sz="2000" i="1" dirty="0">
                <a:ea typeface="宋体" panose="02010600030101010101" pitchFamily="2" charset="-122"/>
              </a:rPr>
              <a:t>) ≤ Eps}</a:t>
            </a:r>
          </a:p>
        </p:txBody>
      </p:sp>
      <p:sp>
        <p:nvSpPr>
          <p:cNvPr id="103428" name="Slide Number Placeholder 51">
            <a:extLst>
              <a:ext uri="{FF2B5EF4-FFF2-40B4-BE49-F238E27FC236}">
                <a16:creationId xmlns:a16="http://schemas.microsoft.com/office/drawing/2014/main" id="{86583946-6F2C-8345-A070-DF945D29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146CC3-BCC2-0945-8F1B-35A482D1FCFD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200" dirty="0">
              <a:latin typeface="Tahoma" panose="020B0604030504040204" pitchFamily="34" charset="0"/>
            </a:endParaRPr>
          </a:p>
        </p:txBody>
      </p:sp>
      <p:sp>
        <p:nvSpPr>
          <p:cNvPr id="27" name="Oval 1028">
            <a:extLst>
              <a:ext uri="{FF2B5EF4-FFF2-40B4-BE49-F238E27FC236}">
                <a16:creationId xmlns:a16="http://schemas.microsoft.com/office/drawing/2014/main" id="{7C34C5F9-5D02-B14C-BCFC-A3784B26E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927" y="4954588"/>
            <a:ext cx="100013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28" name="Oval 1029">
            <a:extLst>
              <a:ext uri="{FF2B5EF4-FFF2-40B4-BE49-F238E27FC236}">
                <a16:creationId xmlns:a16="http://schemas.microsoft.com/office/drawing/2014/main" id="{A12527D8-0FD9-E641-8044-99BED4533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477" y="5065713"/>
            <a:ext cx="98425" cy="100012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29" name="Oval 1030">
            <a:extLst>
              <a:ext uri="{FF2B5EF4-FFF2-40B4-BE49-F238E27FC236}">
                <a16:creationId xmlns:a16="http://schemas.microsoft.com/office/drawing/2014/main" id="{8B7CF0C5-367D-6A46-A5B8-B482B75FE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477" y="4730750"/>
            <a:ext cx="98425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0" name="Oval 1031">
            <a:extLst>
              <a:ext uri="{FF2B5EF4-FFF2-40B4-BE49-F238E27FC236}">
                <a16:creationId xmlns:a16="http://schemas.microsoft.com/office/drawing/2014/main" id="{29C1BD69-AF4D-F546-B11B-F8505CAD4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802" y="5400675"/>
            <a:ext cx="98425" cy="100013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1" name="Oval 1032">
            <a:extLst>
              <a:ext uri="{FF2B5EF4-FFF2-40B4-BE49-F238E27FC236}">
                <a16:creationId xmlns:a16="http://schemas.microsoft.com/office/drawing/2014/main" id="{5DBD9803-EFE3-0040-AFF4-613B92085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640" y="5178425"/>
            <a:ext cx="98425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2" name="Oval 1033">
            <a:extLst>
              <a:ext uri="{FF2B5EF4-FFF2-40B4-BE49-F238E27FC236}">
                <a16:creationId xmlns:a16="http://schemas.microsoft.com/office/drawing/2014/main" id="{3A5E17F3-0B56-AF4B-AA58-CE216E92A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640" y="5400675"/>
            <a:ext cx="98425" cy="100013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3" name="Oval 1034">
            <a:extLst>
              <a:ext uri="{FF2B5EF4-FFF2-40B4-BE49-F238E27FC236}">
                <a16:creationId xmlns:a16="http://schemas.microsoft.com/office/drawing/2014/main" id="{D93986CF-8CF1-DB4F-B5CA-89D50D088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602" y="5513388"/>
            <a:ext cx="98425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4" name="Oval 1035">
            <a:extLst>
              <a:ext uri="{FF2B5EF4-FFF2-40B4-BE49-F238E27FC236}">
                <a16:creationId xmlns:a16="http://schemas.microsoft.com/office/drawing/2014/main" id="{230ADB41-9B24-0D4A-8F45-6AE913CF1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602" y="4506913"/>
            <a:ext cx="98425" cy="100012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5" name="Oval 1036">
            <a:extLst>
              <a:ext uri="{FF2B5EF4-FFF2-40B4-BE49-F238E27FC236}">
                <a16:creationId xmlns:a16="http://schemas.microsoft.com/office/drawing/2014/main" id="{4A926444-9409-7747-A5B0-C4795EEC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527" y="5178425"/>
            <a:ext cx="100013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6" name="Oval 1037">
            <a:extLst>
              <a:ext uri="{FF2B5EF4-FFF2-40B4-BE49-F238E27FC236}">
                <a16:creationId xmlns:a16="http://schemas.microsoft.com/office/drawing/2014/main" id="{25DF34A7-34E1-004B-BBC5-52E548366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277" y="4730750"/>
            <a:ext cx="98425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7" name="Oval 1038">
            <a:extLst>
              <a:ext uri="{FF2B5EF4-FFF2-40B4-BE49-F238E27FC236}">
                <a16:creationId xmlns:a16="http://schemas.microsoft.com/office/drawing/2014/main" id="{C332DF42-31D8-5F49-807A-75B0B307C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477" y="5289550"/>
            <a:ext cx="98425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8" name="Oval 1039">
            <a:extLst>
              <a:ext uri="{FF2B5EF4-FFF2-40B4-BE49-F238E27FC236}">
                <a16:creationId xmlns:a16="http://schemas.microsoft.com/office/drawing/2014/main" id="{302133ED-1039-2646-A1C3-45AD729C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727" y="5065713"/>
            <a:ext cx="100013" cy="100012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9" name="Oval 1040">
            <a:extLst>
              <a:ext uri="{FF2B5EF4-FFF2-40B4-BE49-F238E27FC236}">
                <a16:creationId xmlns:a16="http://schemas.microsoft.com/office/drawing/2014/main" id="{B7C525E7-6E77-134E-B1E3-C18B739B6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2565" y="5400675"/>
            <a:ext cx="100012" cy="100013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40" name="Oval 1041">
            <a:extLst>
              <a:ext uri="{FF2B5EF4-FFF2-40B4-BE49-F238E27FC236}">
                <a16:creationId xmlns:a16="http://schemas.microsoft.com/office/drawing/2014/main" id="{C667B0D7-08CC-4C43-BAD2-DDEA61F69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1365" y="5513388"/>
            <a:ext cx="100012" cy="98425"/>
          </a:xfrm>
          <a:prstGeom prst="ellipse">
            <a:avLst/>
          </a:prstGeom>
          <a:solidFill>
            <a:srgbClr val="CC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41" name="Oval 1042">
            <a:extLst>
              <a:ext uri="{FF2B5EF4-FFF2-40B4-BE49-F238E27FC236}">
                <a16:creationId xmlns:a16="http://schemas.microsoft.com/office/drawing/2014/main" id="{1303E17A-FF70-4C4B-9B63-35EF19C8B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277" y="4534060"/>
            <a:ext cx="1104900" cy="1104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42" name="Oval 1043">
            <a:extLst>
              <a:ext uri="{FF2B5EF4-FFF2-40B4-BE49-F238E27FC236}">
                <a16:creationId xmlns:a16="http://schemas.microsoft.com/office/drawing/2014/main" id="{C367BA71-4671-FF49-B11A-F60261EF0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640" y="4806950"/>
            <a:ext cx="1104900" cy="1104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43" name="Rectangle 1044">
            <a:extLst>
              <a:ext uri="{FF2B5EF4-FFF2-40B4-BE49-F238E27FC236}">
                <a16:creationId xmlns:a16="http://schemas.microsoft.com/office/drawing/2014/main" id="{BC252C67-C642-FF46-9774-CC69DE3A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252" y="4546600"/>
            <a:ext cx="381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</a:p>
        </p:txBody>
      </p:sp>
      <p:sp>
        <p:nvSpPr>
          <p:cNvPr id="44" name="Rectangle 1045">
            <a:extLst>
              <a:ext uri="{FF2B5EF4-FFF2-40B4-BE49-F238E27FC236}">
                <a16:creationId xmlns:a16="http://schemas.microsoft.com/office/drawing/2014/main" id="{18E90B81-F05F-BF44-8F5F-A04055EB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652" y="5232400"/>
            <a:ext cx="381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q</a:t>
            </a:r>
          </a:p>
        </p:txBody>
      </p:sp>
      <p:sp>
        <p:nvSpPr>
          <p:cNvPr id="45" name="Oval 1046">
            <a:extLst>
              <a:ext uri="{FF2B5EF4-FFF2-40B4-BE49-F238E27FC236}">
                <a16:creationId xmlns:a16="http://schemas.microsoft.com/office/drawing/2014/main" id="{1BB970CB-CD66-7645-95A4-0AC82694E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5202" y="4248150"/>
            <a:ext cx="1104900" cy="1104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46" name="Rectangle 1047">
            <a:extLst>
              <a:ext uri="{FF2B5EF4-FFF2-40B4-BE49-F238E27FC236}">
                <a16:creationId xmlns:a16="http://schemas.microsoft.com/office/drawing/2014/main" id="{501FFB4A-6A36-E64F-890C-944EAC6FC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1054" y="4616531"/>
            <a:ext cx="6096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47" name="Line 1048">
            <a:extLst>
              <a:ext uri="{FF2B5EF4-FFF2-40B4-BE49-F238E27FC236}">
                <a16:creationId xmlns:a16="http://schemas.microsoft.com/office/drawing/2014/main" id="{518B328E-217A-8B4E-9138-8F80918E0A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99978" y="5115085"/>
            <a:ext cx="214312" cy="2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1085">
            <a:extLst>
              <a:ext uri="{FF2B5EF4-FFF2-40B4-BE49-F238E27FC236}">
                <a16:creationId xmlns:a16="http://schemas.microsoft.com/office/drawing/2014/main" id="{F209916B-B19E-994A-B42E-042DAD1A1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4202" y="5129212"/>
            <a:ext cx="461963" cy="3381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2051">
            <a:extLst>
              <a:ext uri="{FF2B5EF4-FFF2-40B4-BE49-F238E27FC236}">
                <a16:creationId xmlns:a16="http://schemas.microsoft.com/office/drawing/2014/main" id="{9879733A-B003-C040-A0AE-C29AD8404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33800"/>
            <a:ext cx="65214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kern="0" dirty="0">
                <a:solidFill>
                  <a:schemeClr val="hlink"/>
                </a:solidFill>
                <a:ea typeface="宋体" panose="02010600030101010101" pitchFamily="2" charset="-122"/>
              </a:rPr>
              <a:t>Directly density-reachable</a:t>
            </a:r>
            <a:r>
              <a:rPr lang="en-US" altLang="zh-CN" sz="2000" kern="0" dirty="0">
                <a:ea typeface="宋体" panose="02010600030101010101" pitchFamily="2" charset="-122"/>
              </a:rPr>
              <a:t>: A point </a:t>
            </a:r>
            <a:r>
              <a:rPr lang="en-US" altLang="zh-CN" sz="2000" i="1" kern="0" dirty="0">
                <a:ea typeface="宋体" panose="02010600030101010101" pitchFamily="2" charset="-122"/>
              </a:rPr>
              <a:t>p</a:t>
            </a:r>
            <a:r>
              <a:rPr lang="en-US" altLang="zh-CN" sz="2000" kern="0" dirty="0">
                <a:ea typeface="宋体" panose="02010600030101010101" pitchFamily="2" charset="-122"/>
              </a:rPr>
              <a:t> is directly density-reachable from a point </a:t>
            </a:r>
            <a:r>
              <a:rPr lang="en-US" altLang="zh-CN" sz="2000" i="1" kern="0" dirty="0">
                <a:ea typeface="宋体" panose="02010600030101010101" pitchFamily="2" charset="-122"/>
              </a:rPr>
              <a:t>q</a:t>
            </a:r>
            <a:r>
              <a:rPr lang="en-US" altLang="zh-CN" sz="2000" kern="0" dirty="0">
                <a:ea typeface="宋体" panose="02010600030101010101" pitchFamily="2" charset="-122"/>
              </a:rPr>
              <a:t> </a:t>
            </a:r>
            <a:r>
              <a:rPr lang="en-US" altLang="zh-CN" sz="2000" kern="0" dirty="0" err="1">
                <a:ea typeface="宋体" panose="02010600030101010101" pitchFamily="2" charset="-122"/>
              </a:rPr>
              <a:t>w.r.t</a:t>
            </a:r>
            <a:r>
              <a:rPr lang="en-US" altLang="zh-CN" sz="2000" kern="0" dirty="0">
                <a:ea typeface="宋体" panose="02010600030101010101" pitchFamily="2" charset="-122"/>
              </a:rPr>
              <a:t>. </a:t>
            </a:r>
            <a:r>
              <a:rPr lang="en-US" altLang="zh-CN" sz="2000" i="1" kern="0" dirty="0">
                <a:ea typeface="宋体" panose="02010600030101010101" pitchFamily="2" charset="-122"/>
              </a:rPr>
              <a:t>Eps</a:t>
            </a:r>
            <a:r>
              <a:rPr lang="en-US" altLang="zh-CN" sz="2000" kern="0" dirty="0">
                <a:ea typeface="宋体" panose="02010600030101010101" pitchFamily="2" charset="-122"/>
              </a:rPr>
              <a:t>, </a:t>
            </a:r>
            <a:r>
              <a:rPr lang="en-US" altLang="zh-CN" sz="2000" i="1" kern="0" dirty="0" err="1">
                <a:ea typeface="宋体" panose="02010600030101010101" pitchFamily="2" charset="-122"/>
              </a:rPr>
              <a:t>MinPts</a:t>
            </a:r>
            <a:r>
              <a:rPr lang="en-US" altLang="zh-CN" sz="2000" kern="0" dirty="0">
                <a:ea typeface="宋体" panose="02010600030101010101" pitchFamily="2" charset="-122"/>
              </a:rPr>
              <a:t> if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kern="0" dirty="0">
                <a:ea typeface="宋体" panose="02010600030101010101" pitchFamily="2" charset="-122"/>
              </a:rPr>
              <a:t>neighboring</a:t>
            </a:r>
            <a:r>
              <a:rPr lang="en-US" altLang="zh-CN" sz="2000" i="1" kern="0" dirty="0">
                <a:ea typeface="宋体" panose="02010600030101010101" pitchFamily="2" charset="-122"/>
              </a:rPr>
              <a:t>: p</a:t>
            </a:r>
            <a:r>
              <a:rPr lang="en-US" altLang="zh-CN" sz="2000" kern="0" dirty="0">
                <a:ea typeface="宋体" panose="02010600030101010101" pitchFamily="2" charset="-122"/>
              </a:rPr>
              <a:t> belongs to </a:t>
            </a:r>
            <a:r>
              <a:rPr lang="en-US" altLang="zh-CN" sz="2000" i="1" kern="0" dirty="0" err="1">
                <a:ea typeface="宋体" panose="02010600030101010101" pitchFamily="2" charset="-122"/>
              </a:rPr>
              <a:t>N</a:t>
            </a:r>
            <a:r>
              <a:rPr lang="en-US" altLang="zh-CN" sz="2000" i="1" kern="0" baseline="-25000" dirty="0" err="1">
                <a:ea typeface="宋体" panose="02010600030101010101" pitchFamily="2" charset="-122"/>
              </a:rPr>
              <a:t>Eps</a:t>
            </a:r>
            <a:r>
              <a:rPr lang="en-US" altLang="zh-CN" sz="2000" i="1" kern="0" dirty="0">
                <a:ea typeface="宋体" panose="02010600030101010101" pitchFamily="2" charset="-122"/>
              </a:rPr>
              <a:t>(q)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kern="0" dirty="0">
                <a:ea typeface="宋体" panose="02010600030101010101" pitchFamily="2" charset="-122"/>
              </a:rPr>
              <a:t>core point: |</a:t>
            </a:r>
            <a:r>
              <a:rPr lang="en-US" altLang="zh-CN" sz="2000" i="1" kern="0" dirty="0" err="1">
                <a:ea typeface="宋体" panose="02010600030101010101" pitchFamily="2" charset="-122"/>
              </a:rPr>
              <a:t>N</a:t>
            </a:r>
            <a:r>
              <a:rPr lang="en-US" altLang="zh-CN" sz="2000" i="1" kern="0" baseline="-25000" dirty="0" err="1">
                <a:ea typeface="宋体" panose="02010600030101010101" pitchFamily="2" charset="-122"/>
              </a:rPr>
              <a:t>Eps</a:t>
            </a:r>
            <a:r>
              <a:rPr lang="en-US" altLang="zh-CN" sz="2000" i="1" kern="0" dirty="0">
                <a:ea typeface="宋体" panose="02010600030101010101" pitchFamily="2" charset="-122"/>
              </a:rPr>
              <a:t> (q)</a:t>
            </a:r>
            <a:r>
              <a:rPr lang="en-US" altLang="zh-CN" sz="2000" kern="0" dirty="0">
                <a:ea typeface="宋体" panose="02010600030101010101" pitchFamily="2" charset="-122"/>
              </a:rPr>
              <a:t>| ≥ </a:t>
            </a:r>
            <a:r>
              <a:rPr lang="en-US" altLang="zh-CN" sz="2000" i="1" kern="0" dirty="0" err="1">
                <a:ea typeface="宋体" panose="02010600030101010101" pitchFamily="2" charset="-122"/>
              </a:rPr>
              <a:t>MinPts</a:t>
            </a:r>
            <a:r>
              <a:rPr lang="en-US" altLang="zh-CN" sz="2000" kern="0" dirty="0">
                <a:ea typeface="宋体" panose="02010600030101010101" pitchFamily="2" charset="-122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kern="0" dirty="0">
                <a:solidFill>
                  <a:srgbClr val="FF0000"/>
                </a:solidFill>
                <a:ea typeface="宋体" panose="02010600030101010101" pitchFamily="2" charset="-122"/>
              </a:rPr>
              <a:t>Density-reachable</a:t>
            </a:r>
            <a:r>
              <a:rPr lang="en-US" altLang="zh-CN" sz="2000" kern="0" dirty="0">
                <a:ea typeface="宋体" panose="02010600030101010101" pitchFamily="2" charset="-122"/>
              </a:rPr>
              <a:t>: A point p is density-reachable from a point q if there is a chain of points p0, …, </a:t>
            </a:r>
            <a:r>
              <a:rPr lang="en-US" altLang="zh-CN" sz="2000" kern="0" dirty="0" err="1">
                <a:ea typeface="宋体" panose="02010600030101010101" pitchFamily="2" charset="-122"/>
              </a:rPr>
              <a:t>pn</a:t>
            </a:r>
            <a:r>
              <a:rPr lang="en-US" altLang="zh-CN" sz="2000" kern="0" dirty="0">
                <a:ea typeface="宋体" panose="02010600030101010101" pitchFamily="2" charset="-122"/>
              </a:rPr>
              <a:t>, p0 = q, </a:t>
            </a:r>
            <a:r>
              <a:rPr lang="en-US" altLang="zh-CN" sz="2000" kern="0" dirty="0" err="1">
                <a:ea typeface="宋体" panose="02010600030101010101" pitchFamily="2" charset="-122"/>
              </a:rPr>
              <a:t>pn</a:t>
            </a:r>
            <a:r>
              <a:rPr lang="en-US" altLang="zh-CN" sz="2000" kern="0" dirty="0">
                <a:ea typeface="宋体" panose="02010600030101010101" pitchFamily="2" charset="-122"/>
              </a:rPr>
              <a:t> = p such that pi+1 is directly density-reachable from pi.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9523DA-97DA-4748-B6BB-20954F57724E}"/>
              </a:ext>
            </a:extLst>
          </p:cNvPr>
          <p:cNvSpPr/>
          <p:nvPr/>
        </p:nvSpPr>
        <p:spPr>
          <a:xfrm>
            <a:off x="6961105" y="6165388"/>
            <a:ext cx="1747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Eps</a:t>
            </a:r>
            <a:r>
              <a:rPr lang="en-US" altLang="zh-CN" sz="1600" dirty="0"/>
              <a:t>=1,</a:t>
            </a:r>
            <a:r>
              <a:rPr lang="zh-CN" altLang="en-US" sz="1600" dirty="0"/>
              <a:t> </a:t>
            </a:r>
            <a:r>
              <a:rPr lang="en-US" altLang="zh-CN" sz="1600" dirty="0" err="1"/>
              <a:t>MinPts</a:t>
            </a:r>
            <a:r>
              <a:rPr lang="en-US" altLang="zh-CN" sz="1600" dirty="0"/>
              <a:t>=5</a:t>
            </a:r>
            <a:endParaRPr lang="en-US" sz="1600" dirty="0"/>
          </a:p>
        </p:txBody>
      </p:sp>
      <p:sp>
        <p:nvSpPr>
          <p:cNvPr id="51" name="Oval 1042">
            <a:extLst>
              <a:ext uri="{FF2B5EF4-FFF2-40B4-BE49-F238E27FC236}">
                <a16:creationId xmlns:a16="http://schemas.microsoft.com/office/drawing/2014/main" id="{6CE0B0DA-F87E-B94D-A69F-EB993B1EB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2633" y="4561934"/>
            <a:ext cx="1104900" cy="1104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52" name="Line 1048">
            <a:extLst>
              <a:ext uri="{FF2B5EF4-FFF2-40B4-BE49-F238E27FC236}">
                <a16:creationId xmlns:a16="http://schemas.microsoft.com/office/drawing/2014/main" id="{031FD7A9-5DEB-484A-8312-1460792BB9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30163" y="4781550"/>
            <a:ext cx="333012" cy="34623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1047">
            <a:extLst>
              <a:ext uri="{FF2B5EF4-FFF2-40B4-BE49-F238E27FC236}">
                <a16:creationId xmlns:a16="http://schemas.microsoft.com/office/drawing/2014/main" id="{52360CC8-DF0C-2A40-AF60-C4AE7F693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354" y="4900262"/>
            <a:ext cx="6096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383806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2780B8B6-2349-A446-A51C-36902BE11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990600"/>
          </a:xfrm>
        </p:spPr>
        <p:txBody>
          <a:bodyPr/>
          <a:lstStyle/>
          <a:p>
            <a:pPr eaLnBrk="1" hangingPunct="1"/>
            <a:r>
              <a:rPr lang="en-US" altLang="zh-CN" sz="3200" dirty="0">
                <a:ea typeface="宋体" panose="02010600030101010101" pitchFamily="2" charset="-122"/>
              </a:rPr>
              <a:t>DBSCAN: Density-Based Spatial Clustering of Applications with Noise</a:t>
            </a:r>
          </a:p>
        </p:txBody>
      </p:sp>
      <p:sp>
        <p:nvSpPr>
          <p:cNvPr id="107524" name="Slide Number Placeholder 33">
            <a:extLst>
              <a:ext uri="{FF2B5EF4-FFF2-40B4-BE49-F238E27FC236}">
                <a16:creationId xmlns:a16="http://schemas.microsoft.com/office/drawing/2014/main" id="{35137DE8-60AE-B349-AB2F-5F81EC12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3941C2-966D-904B-A99F-D5AF177834A1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316A7836-7433-6446-8111-7867E3AF2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8305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kern="0" dirty="0">
                <a:ea typeface="宋体" panose="02010600030101010101" pitchFamily="2" charset="-122"/>
              </a:rPr>
              <a:t>Arbitrary select a point </a:t>
            </a:r>
            <a:r>
              <a:rPr lang="en-US" altLang="zh-CN" sz="2400" i="1" kern="0" dirty="0">
                <a:ea typeface="宋体" panose="02010600030101010101" pitchFamily="2" charset="-122"/>
              </a:rPr>
              <a:t>p</a:t>
            </a:r>
            <a:endParaRPr lang="en-US" altLang="zh-CN" sz="2400" kern="0" dirty="0"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kern="0" dirty="0">
                <a:ea typeface="宋体" panose="02010600030101010101" pitchFamily="2" charset="-122"/>
              </a:rPr>
              <a:t>Retrieve all points density-reachable from </a:t>
            </a:r>
            <a:r>
              <a:rPr lang="en-US" altLang="zh-CN" sz="2400" i="1" kern="0" dirty="0">
                <a:ea typeface="宋体" panose="02010600030101010101" pitchFamily="2" charset="-122"/>
              </a:rPr>
              <a:t>p</a:t>
            </a:r>
            <a:r>
              <a:rPr lang="en-US" altLang="zh-CN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 err="1">
                <a:ea typeface="宋体" panose="02010600030101010101" pitchFamily="2" charset="-122"/>
              </a:rPr>
              <a:t>w.r.t</a:t>
            </a:r>
            <a:r>
              <a:rPr lang="en-US" altLang="zh-CN" sz="2400" kern="0" dirty="0">
                <a:ea typeface="宋体" panose="02010600030101010101" pitchFamily="2" charset="-122"/>
              </a:rPr>
              <a:t>. </a:t>
            </a:r>
            <a:r>
              <a:rPr lang="en-US" altLang="zh-CN" sz="2400" i="1" kern="0" dirty="0">
                <a:ea typeface="宋体" panose="02010600030101010101" pitchFamily="2" charset="-122"/>
              </a:rPr>
              <a:t>Eps</a:t>
            </a:r>
            <a:r>
              <a:rPr lang="en-US" altLang="zh-CN" sz="2400" kern="0" dirty="0">
                <a:ea typeface="宋体" panose="02010600030101010101" pitchFamily="2" charset="-122"/>
              </a:rPr>
              <a:t> and </a:t>
            </a:r>
            <a:r>
              <a:rPr lang="en-US" altLang="zh-CN" sz="2400" i="1" kern="0" dirty="0" err="1">
                <a:ea typeface="宋体" panose="02010600030101010101" pitchFamily="2" charset="-122"/>
              </a:rPr>
              <a:t>MinPts</a:t>
            </a:r>
            <a:endParaRPr lang="en-US" altLang="zh-CN" sz="2400" kern="0" dirty="0"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kern="0" dirty="0">
                <a:ea typeface="宋体" panose="02010600030101010101" pitchFamily="2" charset="-122"/>
              </a:rPr>
              <a:t>If </a:t>
            </a:r>
            <a:r>
              <a:rPr lang="en-US" altLang="zh-CN" sz="2400" i="1" kern="0" dirty="0">
                <a:ea typeface="宋体" panose="02010600030101010101" pitchFamily="2" charset="-122"/>
              </a:rPr>
              <a:t>p</a:t>
            </a:r>
            <a:r>
              <a:rPr lang="en-US" altLang="zh-CN" sz="2400" kern="0" dirty="0">
                <a:ea typeface="宋体" panose="02010600030101010101" pitchFamily="2" charset="-122"/>
              </a:rPr>
              <a:t> is a core point,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i.e.,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|</a:t>
            </a:r>
            <a:r>
              <a:rPr lang="en-US" altLang="zh-CN" sz="2400" i="1" kern="0" dirty="0" err="1">
                <a:ea typeface="宋体" panose="02010600030101010101" pitchFamily="2" charset="-122"/>
              </a:rPr>
              <a:t>N</a:t>
            </a:r>
            <a:r>
              <a:rPr lang="en-US" altLang="zh-CN" sz="2400" i="1" kern="0" baseline="-25000" dirty="0" err="1">
                <a:ea typeface="宋体" panose="02010600030101010101" pitchFamily="2" charset="-122"/>
              </a:rPr>
              <a:t>Eps</a:t>
            </a:r>
            <a:r>
              <a:rPr lang="en-US" altLang="zh-CN" sz="2400" i="1" kern="0" dirty="0">
                <a:ea typeface="宋体" panose="02010600030101010101" pitchFamily="2" charset="-122"/>
              </a:rPr>
              <a:t> (q)</a:t>
            </a:r>
            <a:r>
              <a:rPr lang="en-US" altLang="zh-CN" sz="2400" kern="0" dirty="0">
                <a:ea typeface="宋体" panose="02010600030101010101" pitchFamily="2" charset="-122"/>
              </a:rPr>
              <a:t>| ≥ </a:t>
            </a:r>
            <a:r>
              <a:rPr lang="en-US" altLang="zh-CN" sz="2400" i="1" kern="0" dirty="0" err="1">
                <a:ea typeface="宋体" panose="02010600030101010101" pitchFamily="2" charset="-122"/>
              </a:rPr>
              <a:t>MinPts</a:t>
            </a:r>
            <a:r>
              <a:rPr lang="en-US" altLang="zh-CN" sz="2400" kern="0" dirty="0">
                <a:ea typeface="宋体" panose="02010600030101010101" pitchFamily="2" charset="-122"/>
              </a:rPr>
              <a:t>, a cluster is formed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with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all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density-reachable points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from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p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kern="0" dirty="0">
                <a:ea typeface="宋体" panose="02010600030101010101" pitchFamily="2" charset="-122"/>
              </a:rPr>
              <a:t>If </a:t>
            </a:r>
            <a:r>
              <a:rPr lang="en-US" altLang="zh-CN" sz="2400" i="1" kern="0" dirty="0">
                <a:ea typeface="宋体" panose="02010600030101010101" pitchFamily="2" charset="-122"/>
              </a:rPr>
              <a:t>p</a:t>
            </a:r>
            <a:r>
              <a:rPr lang="en-US" altLang="zh-CN" sz="2400" kern="0" dirty="0">
                <a:ea typeface="宋体" panose="02010600030101010101" pitchFamily="2" charset="-122"/>
              </a:rPr>
              <a:t> is not a core point, no points are density-reachable from </a:t>
            </a:r>
            <a:r>
              <a:rPr lang="en-US" altLang="zh-CN" sz="2400" i="1" kern="0" dirty="0">
                <a:ea typeface="宋体" panose="02010600030101010101" pitchFamily="2" charset="-122"/>
              </a:rPr>
              <a:t>p</a:t>
            </a:r>
            <a:r>
              <a:rPr lang="en-US" altLang="zh-CN" sz="2400" kern="0" dirty="0">
                <a:ea typeface="宋体" panose="02010600030101010101" pitchFamily="2" charset="-122"/>
              </a:rPr>
              <a:t> and DBSCAN visits the next unvisited</a:t>
            </a:r>
            <a:r>
              <a:rPr lang="zh-CN" altLang="en-US" sz="2400" kern="0" dirty="0">
                <a:ea typeface="宋体" panose="02010600030101010101" pitchFamily="2" charset="-122"/>
              </a:rPr>
              <a:t> </a:t>
            </a:r>
            <a:r>
              <a:rPr lang="en-US" altLang="zh-CN" sz="2400" kern="0" dirty="0">
                <a:ea typeface="宋体" panose="02010600030101010101" pitchFamily="2" charset="-122"/>
              </a:rPr>
              <a:t>point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kern="0" dirty="0">
                <a:ea typeface="宋体" panose="02010600030101010101" pitchFamily="2" charset="-122"/>
              </a:rPr>
              <a:t>Continue the process until all of the points have been visited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kern="0" dirty="0">
                <a:ea typeface="宋体" panose="02010600030101010101" pitchFamily="2" charset="-122"/>
              </a:rPr>
              <a:t>Points don’t fall into any clusters are classified as outliers. </a:t>
            </a:r>
            <a:endParaRPr lang="en-US" altLang="zh-CN" sz="2000" kern="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EAD906C3-99CA-E840-97D6-671C79A84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ko-KR" sz="3200" dirty="0">
                <a:solidFill>
                  <a:srgbClr val="170981"/>
                </a:solidFill>
                <a:ea typeface="굴림" panose="020B0600000101010101" pitchFamily="34" charset="-127"/>
              </a:rPr>
              <a:t>An Example of DBSCAN Clustering</a:t>
            </a:r>
            <a:endParaRPr lang="en-US" altLang="ko-KR" sz="2400" b="1" dirty="0">
              <a:solidFill>
                <a:srgbClr val="170981"/>
              </a:solidFill>
              <a:ea typeface="굴림" panose="020B0600000101010101" pitchFamily="34" charset="-127"/>
            </a:endParaRPr>
          </a:p>
        </p:txBody>
      </p:sp>
      <p:sp>
        <p:nvSpPr>
          <p:cNvPr id="48138" name="Slide Number Placeholder 196">
            <a:extLst>
              <a:ext uri="{FF2B5EF4-FFF2-40B4-BE49-F238E27FC236}">
                <a16:creationId xmlns:a16="http://schemas.microsoft.com/office/drawing/2014/main" id="{797E6495-3731-7A4D-AE31-6E100864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3B27CF-623F-164E-BC01-25627204F296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69526-C2A6-8343-9649-26ABEE138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07132"/>
            <a:ext cx="7924441" cy="4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5927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1816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Comments on DBSCAN Clustering</a:t>
            </a:r>
            <a:endParaRPr lang="en-US" altLang="en-US" sz="2400" b="1" dirty="0"/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9C23E44-E0A9-A748-826A-856A35E22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Strength: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Doesn’t require the number of clusters as input.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Discover clusters of arbitrary shape.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>
                <a:ea typeface="宋体" panose="02010600030101010101" pitchFamily="2" charset="-122"/>
              </a:rPr>
              <a:t>Has a notion of noise, and can detect outliers.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Weakness: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Can’t cluster datasets with large differences in density.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Very sensitive to the parameters.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Related algorithms:</a:t>
            </a:r>
          </a:p>
          <a:p>
            <a:pPr lvl="1" eaLnBrk="1" hangingPunct="1"/>
            <a:r>
              <a:rPr lang="en-US" altLang="zh-CN" sz="2000" u="sng" dirty="0">
                <a:ea typeface="宋体" panose="02010600030101010101" pitchFamily="2" charset="-122"/>
              </a:rPr>
              <a:t>OPTICS</a:t>
            </a:r>
            <a:r>
              <a:rPr lang="en-US" altLang="zh-CN" sz="2000" dirty="0">
                <a:ea typeface="宋体" panose="02010600030101010101" pitchFamily="2" charset="-122"/>
              </a:rPr>
              <a:t>: </a:t>
            </a:r>
            <a:r>
              <a:rPr lang="en-US" altLang="zh-CN" sz="2000" dirty="0" err="1">
                <a:ea typeface="宋体" panose="02010600030101010101" pitchFamily="2" charset="-122"/>
              </a:rPr>
              <a:t>Ankerst</a:t>
            </a:r>
            <a:r>
              <a:rPr lang="en-US" altLang="zh-CN" sz="2000" dirty="0">
                <a:ea typeface="宋体" panose="02010600030101010101" pitchFamily="2" charset="-122"/>
              </a:rPr>
              <a:t>, et al (SIGMOD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r>
              <a:rPr lang="en-US" altLang="zh-CN" sz="2000" dirty="0">
                <a:ea typeface="宋体" panose="02010600030101010101" pitchFamily="2" charset="-122"/>
              </a:rPr>
              <a:t>99).</a:t>
            </a:r>
          </a:p>
          <a:p>
            <a:pPr lvl="1" eaLnBrk="1" hangingPunct="1"/>
            <a:r>
              <a:rPr lang="en-US" altLang="zh-CN" sz="2000" u="sng" dirty="0">
                <a:ea typeface="宋体" panose="02010600030101010101" pitchFamily="2" charset="-122"/>
              </a:rPr>
              <a:t>DENCLUE</a:t>
            </a:r>
            <a:r>
              <a:rPr lang="en-US" altLang="zh-CN" sz="2000" dirty="0">
                <a:ea typeface="宋体" panose="02010600030101010101" pitchFamily="2" charset="-122"/>
              </a:rPr>
              <a:t>: </a:t>
            </a:r>
            <a:r>
              <a:rPr lang="en-US" altLang="zh-CN" sz="2000" dirty="0" err="1">
                <a:ea typeface="宋体" panose="02010600030101010101" pitchFamily="2" charset="-122"/>
              </a:rPr>
              <a:t>Hinneburg</a:t>
            </a:r>
            <a:r>
              <a:rPr lang="en-US" altLang="zh-CN" sz="2000" dirty="0">
                <a:ea typeface="宋体" panose="02010600030101010101" pitchFamily="2" charset="-122"/>
              </a:rPr>
              <a:t> &amp; D. </a:t>
            </a:r>
            <a:r>
              <a:rPr lang="en-US" altLang="zh-CN" sz="2000" dirty="0" err="1">
                <a:ea typeface="宋体" panose="02010600030101010101" pitchFamily="2" charset="-122"/>
              </a:rPr>
              <a:t>Keim</a:t>
            </a:r>
            <a:r>
              <a:rPr lang="en-US" altLang="zh-CN" sz="2000" dirty="0">
                <a:ea typeface="宋体" panose="02010600030101010101" pitchFamily="2" charset="-122"/>
              </a:rPr>
              <a:t>  (KDD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r>
              <a:rPr lang="en-US" altLang="zh-CN" sz="2000" dirty="0">
                <a:ea typeface="宋体" panose="02010600030101010101" pitchFamily="2" charset="-122"/>
              </a:rPr>
              <a:t>98)</a:t>
            </a:r>
          </a:p>
          <a:p>
            <a:pPr lvl="1" eaLnBrk="1" hangingPunct="1"/>
            <a:r>
              <a:rPr lang="en-US" altLang="zh-CN" sz="2000" u="sng" dirty="0">
                <a:ea typeface="宋体" panose="02010600030101010101" pitchFamily="2" charset="-122"/>
              </a:rPr>
              <a:t>CLIQUE</a:t>
            </a:r>
            <a:r>
              <a:rPr lang="en-US" altLang="zh-CN" sz="2000" dirty="0">
                <a:ea typeface="宋体" panose="02010600030101010101" pitchFamily="2" charset="-122"/>
              </a:rPr>
              <a:t>: Agrawal, et al. (SIGMOD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r>
              <a:rPr lang="en-US" altLang="zh-CN" sz="2000" dirty="0">
                <a:ea typeface="宋体" panose="02010600030101010101" pitchFamily="2" charset="-122"/>
              </a:rPr>
              <a:t>98)</a:t>
            </a:r>
            <a:endParaRPr lang="en-US" altLang="en-US" sz="2000" dirty="0"/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36784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A5DF752F-56C5-C64D-9149-14FB13CC9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492125"/>
            <a:ext cx="7437437" cy="387350"/>
          </a:xfrm>
        </p:spPr>
        <p:txBody>
          <a:bodyPr/>
          <a:lstStyle/>
          <a:p>
            <a:pPr eaLnBrk="1" hangingPunct="1"/>
            <a:r>
              <a:rPr lang="en-US" altLang="zh-CN">
                <a:ea typeface="宋体" panose="02010600030101010101" pitchFamily="2" charset="-122"/>
              </a:rPr>
              <a:t>DBSCAN: Sensitive to Parameters</a:t>
            </a:r>
            <a:endParaRPr lang="en-US" altLang="zh-CN" sz="3200">
              <a:ea typeface="宋体" panose="02010600030101010101" pitchFamily="2" charset="-122"/>
            </a:endParaRPr>
          </a:p>
        </p:txBody>
      </p:sp>
      <p:pic>
        <p:nvPicPr>
          <p:cNvPr id="111618" name="Picture 3">
            <a:extLst>
              <a:ext uri="{FF2B5EF4-FFF2-40B4-BE49-F238E27FC236}">
                <a16:creationId xmlns:a16="http://schemas.microsoft.com/office/drawing/2014/main" id="{2B9F7218-6590-DD44-86FB-2DD5A1134C9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8305800" cy="3124200"/>
          </a:xfrm>
        </p:spPr>
      </p:pic>
      <p:pic>
        <p:nvPicPr>
          <p:cNvPr id="111619" name="Picture 4">
            <a:extLst>
              <a:ext uri="{FF2B5EF4-FFF2-40B4-BE49-F238E27FC236}">
                <a16:creationId xmlns:a16="http://schemas.microsoft.com/office/drawing/2014/main" id="{ED822F81-BB4C-9642-9CB9-00E40904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853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5">
            <a:extLst>
              <a:ext uri="{FF2B5EF4-FFF2-40B4-BE49-F238E27FC236}">
                <a16:creationId xmlns:a16="http://schemas.microsoft.com/office/drawing/2014/main" id="{65D4CE80-757F-5446-85AC-DD8B3864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55988"/>
            <a:ext cx="15240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Slide Number Placeholder 8">
            <a:extLst>
              <a:ext uri="{FF2B5EF4-FFF2-40B4-BE49-F238E27FC236}">
                <a16:creationId xmlns:a16="http://schemas.microsoft.com/office/drawing/2014/main" id="{36F7CE5F-1D7A-9A4C-B603-1DC9A937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88B2F1-D1BE-AD49-BC63-C1317AB510C3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1816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Dimensionality Reduction</a:t>
            </a:r>
            <a:r>
              <a:rPr lang="en-US" altLang="en-US" dirty="0">
                <a:latin typeface="Calibri" panose="020F0502020204030204" pitchFamily="34" charset="0"/>
              </a:rPr>
              <a:t>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93651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214EC260-B471-E04A-B9FC-65F8D8F5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859716-AA0E-9A4D-914E-B01DCAFBCE30}" type="slidenum">
              <a:rPr lang="en-US" altLang="en-US" sz="120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F1D51CD-2820-274B-9EA8-824214AA2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Dimensionality Reduction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0F57928-36B7-874C-9F22-8B7BAE81F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5181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000" dirty="0"/>
              <a:t>Dimensionality reduction</a:t>
            </a:r>
          </a:p>
          <a:p>
            <a:pPr lvl="1" eaLnBrk="1" hangingPunct="1"/>
            <a:r>
              <a:rPr lang="en-US" altLang="en-US" sz="2000" dirty="0"/>
              <a:t>Map the </a:t>
            </a:r>
            <a:r>
              <a:rPr lang="en-US" altLang="en-US" sz="2000" i="1" dirty="0"/>
              <a:t>n</a:t>
            </a:r>
            <a:r>
              <a:rPr lang="en-US" altLang="en-US" sz="2000" dirty="0"/>
              <a:t>-dim data vector </a:t>
            </a:r>
            <a:r>
              <a:rPr lang="en-US" altLang="en-US" sz="2000" i="1" dirty="0"/>
              <a:t>x</a:t>
            </a:r>
            <a:r>
              <a:rPr lang="en-US" altLang="en-US" sz="2000" dirty="0"/>
              <a:t> into </a:t>
            </a:r>
            <a:r>
              <a:rPr lang="en-US" altLang="en-US" sz="2000" i="1" dirty="0"/>
              <a:t>k</a:t>
            </a:r>
            <a:r>
              <a:rPr lang="en-US" altLang="en-US" sz="2000" dirty="0"/>
              <a:t>-dim embedding </a:t>
            </a:r>
            <a:r>
              <a:rPr lang="en-US" altLang="en-US" sz="2000" i="1" dirty="0"/>
              <a:t>y</a:t>
            </a:r>
            <a:r>
              <a:rPr lang="en-US" altLang="en-US" sz="2000" dirty="0"/>
              <a:t>, where </a:t>
            </a:r>
            <a:r>
              <a:rPr lang="en-US" altLang="en-US" sz="2000" i="1" dirty="0"/>
              <a:t>k &lt;&lt; n</a:t>
            </a:r>
            <a:r>
              <a:rPr lang="en-US" altLang="en-US" sz="2000" dirty="0"/>
              <a:t>, while preserving as much information as possible.</a:t>
            </a:r>
          </a:p>
          <a:p>
            <a:pPr eaLnBrk="1" hangingPunct="1"/>
            <a:r>
              <a:rPr lang="en-US" altLang="en-US" sz="2000" dirty="0"/>
              <a:t>Motivation: </a:t>
            </a:r>
          </a:p>
          <a:p>
            <a:pPr lvl="1" eaLnBrk="1" hangingPunct="1"/>
            <a:r>
              <a:rPr lang="en-US" altLang="en-US" sz="2000" dirty="0"/>
              <a:t>Some features may be irrelevant to the task.</a:t>
            </a:r>
          </a:p>
          <a:p>
            <a:pPr lvl="1" eaLnBrk="1" hangingPunct="1"/>
            <a:r>
              <a:rPr lang="en-US" altLang="en-US" sz="2000" dirty="0"/>
              <a:t>Solve “Curse of Dimensionality”.</a:t>
            </a:r>
          </a:p>
          <a:p>
            <a:pPr lvl="1" eaLnBrk="1" hangingPunct="1"/>
            <a:r>
              <a:rPr lang="en-US" altLang="en-US" sz="2000" dirty="0"/>
              <a:t>Visualization and compression.</a:t>
            </a:r>
          </a:p>
          <a:p>
            <a:pPr eaLnBrk="1" hangingPunct="1"/>
            <a:r>
              <a:rPr lang="en-US" altLang="en-US" sz="2000" dirty="0"/>
              <a:t>Different types of mapping</a:t>
            </a:r>
          </a:p>
          <a:p>
            <a:pPr lvl="1" eaLnBrk="1" hangingPunct="1"/>
            <a:r>
              <a:rPr lang="en-US" altLang="en-US" sz="2000" dirty="0"/>
              <a:t>Linear mapping: Map the data into a low-dimensional subspace.          Typical methods: </a:t>
            </a:r>
            <a:r>
              <a:rPr lang="en-US" altLang="en-US" sz="2000" dirty="0">
                <a:solidFill>
                  <a:srgbClr val="FF0000"/>
                </a:solidFill>
              </a:rPr>
              <a:t>PCA</a:t>
            </a:r>
            <a:r>
              <a:rPr lang="en-US" altLang="en-US" sz="2000" dirty="0"/>
              <a:t>,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NMF, MDS</a:t>
            </a:r>
            <a:endParaRPr lang="en-US" altLang="en-US" sz="1600" dirty="0"/>
          </a:p>
          <a:p>
            <a:pPr lvl="1" eaLnBrk="1" hangingPunct="1"/>
            <a:r>
              <a:rPr lang="en-US" altLang="en-US" sz="2000" dirty="0"/>
              <a:t>Nonlinear mapping: Map the data into a low-dimensional manifold.        Typical methods: </a:t>
            </a:r>
            <a:r>
              <a:rPr lang="en-US" altLang="en-US" sz="2000" dirty="0">
                <a:solidFill>
                  <a:srgbClr val="FF0000"/>
                </a:solidFill>
              </a:rPr>
              <a:t>LLE</a:t>
            </a:r>
            <a:r>
              <a:rPr lang="en-US" altLang="en-US" sz="2000" dirty="0"/>
              <a:t>, SDE, t-SNE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25620663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1816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16398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214EC260-B471-E04A-B9FC-65F8D8F5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859716-AA0E-9A4D-914E-B01DCAFBCE30}" type="slidenum">
              <a:rPr lang="en-US" altLang="en-US" sz="120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F1D51CD-2820-274B-9EA8-824214AA2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Principle Component Analysis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0F57928-36B7-874C-9F22-8B7BAE81F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5943600" cy="2540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000" dirty="0"/>
              <a:t>Rationale: Orthogonal projection of data onto a subspace that</a:t>
            </a:r>
          </a:p>
          <a:p>
            <a:pPr lvl="1" eaLnBrk="1" hangingPunct="1"/>
            <a:r>
              <a:rPr lang="en-US" altLang="en-US" sz="2000" dirty="0"/>
              <a:t>Maximizes the variance of projected data (</a:t>
            </a:r>
            <a:r>
              <a:rPr lang="en-US" altLang="en-US" sz="2000" dirty="0">
                <a:solidFill>
                  <a:srgbClr val="CC00CC"/>
                </a:solidFill>
              </a:rPr>
              <a:t>purple line</a:t>
            </a:r>
            <a:r>
              <a:rPr lang="en-US" altLang="en-US" sz="2000" dirty="0"/>
              <a:t>)</a:t>
            </a:r>
          </a:p>
          <a:p>
            <a:pPr lvl="1" eaLnBrk="1" hangingPunct="1"/>
            <a:r>
              <a:rPr lang="en-US" altLang="en-US" sz="2000" dirty="0"/>
              <a:t>Minimizes the mean square distance between original data points and projections (</a:t>
            </a:r>
            <a:r>
              <a:rPr lang="en-US" altLang="en-US" sz="2000" dirty="0">
                <a:solidFill>
                  <a:srgbClr val="0070C0"/>
                </a:solidFill>
              </a:rPr>
              <a:t>sum of blue lines</a:t>
            </a:r>
            <a:r>
              <a:rPr lang="en-US" altLang="en-US" sz="2000" dirty="0"/>
              <a:t>)</a:t>
            </a:r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6B5FD-DD0D-CB45-B729-654F100A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2590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0C1E011-276D-C840-AF5A-C4F320BB9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23063"/>
            <a:ext cx="88392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2000" kern="0" dirty="0"/>
              <a:t>Algorithm:</a:t>
            </a:r>
          </a:p>
          <a:p>
            <a:pPr lvl="1" eaLnBrk="1" hangingPunct="1"/>
            <a:r>
              <a:rPr lang="en-US" altLang="en-US" sz="2000" kern="0" dirty="0"/>
              <a:t>Compute the principle axes as the top k eigenvectors of the covariance matrix of the data.</a:t>
            </a:r>
          </a:p>
          <a:p>
            <a:pPr lvl="2" eaLnBrk="1" hangingPunct="1"/>
            <a:r>
              <a:rPr lang="en-US" altLang="en-US" sz="1800" kern="0" dirty="0"/>
              <a:t>First </a:t>
            </a:r>
            <a:r>
              <a:rPr lang="en-CA" altLang="en-US" sz="1800" kern="0" dirty="0"/>
              <a:t>p</a:t>
            </a:r>
            <a:r>
              <a:rPr lang="en-CA" altLang="en-US" sz="1800" dirty="0"/>
              <a:t>rincipal axis points to the direction of largest variance.</a:t>
            </a:r>
          </a:p>
          <a:p>
            <a:pPr lvl="2" eaLnBrk="1" hangingPunct="1"/>
            <a:r>
              <a:rPr lang="en-CA" altLang="en-US" sz="1800" kern="0" dirty="0"/>
              <a:t>Subsequent principle axis is orthogonal to the previous ones, and points in the directions of largest variance of the residual subspace</a:t>
            </a:r>
          </a:p>
          <a:p>
            <a:pPr lvl="1" eaLnBrk="1" hangingPunct="1"/>
            <a:r>
              <a:rPr lang="en-CA" altLang="en-US" sz="2000" kern="0" dirty="0"/>
              <a:t>Project the data points onto the principle axes, to get the principle components</a:t>
            </a:r>
            <a:r>
              <a:rPr lang="en-US" altLang="zh-CN" sz="2000" kern="0" dirty="0"/>
              <a:t>/embeddings</a:t>
            </a:r>
            <a:r>
              <a:rPr lang="en-CA" altLang="en-US" sz="2000" kern="0" dirty="0"/>
              <a:t>.</a:t>
            </a:r>
            <a:endParaRPr lang="en-US" altLang="en-US" sz="2000" kern="0" dirty="0"/>
          </a:p>
          <a:p>
            <a:pPr lvl="2" eaLnBrk="1" hangingPunct="1"/>
            <a:endParaRPr lang="en-US" altLang="en-US" sz="16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400" kern="0" dirty="0"/>
          </a:p>
          <a:p>
            <a:pPr lvl="1" eaLnBrk="1" hangingPunct="1"/>
            <a:endParaRPr lang="en-US" altLang="en-US" sz="2400" kern="0" dirty="0"/>
          </a:p>
          <a:p>
            <a:pPr eaLnBrk="1" hangingPunct="1"/>
            <a:endParaRPr lang="en-US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738777135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214EC260-B471-E04A-B9FC-65F8D8F5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859716-AA0E-9A4D-914E-B01DCAFBCE30}" type="slidenum">
              <a:rPr lang="en-US" altLang="en-US" sz="120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F1D51CD-2820-274B-9EA8-824214AA2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PCA: Example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6885F-29BA-8D40-958C-BD221E5E7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5" y="1382728"/>
            <a:ext cx="2743200" cy="2163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6352E-CDC1-EE48-8B1B-DA70033DF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45" y="3797300"/>
            <a:ext cx="2645455" cy="2679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D2C889-54D3-9A4C-89DF-552CA3064B94}"/>
              </a:ext>
            </a:extLst>
          </p:cNvPr>
          <p:cNvSpPr/>
          <p:nvPr/>
        </p:nvSpPr>
        <p:spPr>
          <a:xfrm>
            <a:off x="1228582" y="3441117"/>
            <a:ext cx="2060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kern="0" dirty="0"/>
              <a:t>Original 3D Data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BCDDE2-D9A7-3249-B98C-5DB53DEA7225}"/>
              </a:ext>
            </a:extLst>
          </p:cNvPr>
          <p:cNvSpPr/>
          <p:nvPr/>
        </p:nvSpPr>
        <p:spPr>
          <a:xfrm>
            <a:off x="738062" y="6467445"/>
            <a:ext cx="311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kern="0" dirty="0"/>
              <a:t>Projection to original axes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915BC0-18C8-1C44-A5FD-66D8A4A47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63" y="1262160"/>
            <a:ext cx="2895600" cy="22833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1837EA-A616-CA48-8FE4-A1C823AE4888}"/>
              </a:ext>
            </a:extLst>
          </p:cNvPr>
          <p:cNvSpPr/>
          <p:nvPr/>
        </p:nvSpPr>
        <p:spPr>
          <a:xfrm>
            <a:off x="5130146" y="3441117"/>
            <a:ext cx="2622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kern="0" dirty="0"/>
              <a:t>Principle Components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0D4C89-E62B-6C47-9447-051169E136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"/>
          <a:stretch/>
        </p:blipFill>
        <p:spPr>
          <a:xfrm>
            <a:off x="5065908" y="3797300"/>
            <a:ext cx="2622834" cy="26368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7A1F9C7-804C-E343-A818-1DB5DD877825}"/>
              </a:ext>
            </a:extLst>
          </p:cNvPr>
          <p:cNvSpPr/>
          <p:nvPr/>
        </p:nvSpPr>
        <p:spPr>
          <a:xfrm>
            <a:off x="4823171" y="6467445"/>
            <a:ext cx="3236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kern="0" dirty="0"/>
              <a:t>Projection to principle axes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4866028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PCA for Face Recognition </a:t>
            </a:r>
            <a:endParaRPr lang="en-US" altLang="en-US" sz="2400" b="1" dirty="0"/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pic>
        <p:nvPicPr>
          <p:cNvPr id="7" name="Picture 30">
            <a:extLst>
              <a:ext uri="{FF2B5EF4-FFF2-40B4-BE49-F238E27FC236}">
                <a16:creationId xmlns:a16="http://schemas.microsoft.com/office/drawing/2014/main" id="{7434A602-5C1E-184C-8BB6-252EDB71C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30" y="1295400"/>
            <a:ext cx="7200540" cy="566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252940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Comments on PCA</a:t>
            </a:r>
            <a:endParaRPr lang="en-US" altLang="en-US" sz="2400" b="1" dirty="0"/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9C23E44-E0A9-A748-826A-856A35E22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Strength: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Output orthogonal (uncorrelated) components.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Remove noise in the data.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Weakness: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High-computational cost.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Can only capture linear variations.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Sensitive to outliers.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Ex</a:t>
            </a:r>
            <a:r>
              <a:rPr lang="en-US" altLang="zh-CN" sz="2000" dirty="0"/>
              <a:t>tensions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Sparse PCA: linear combination of a subset of dimensions.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Nonlinear PCA: finding principle curves or manifolds.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Robust PCA: PCA objective with </a:t>
            </a:r>
            <a:r>
              <a:rPr lang="en-US" altLang="zh-CN" sz="2000" dirty="0" err="1">
                <a:ea typeface="宋体" panose="02010600030101010101" pitchFamily="2" charset="-122"/>
              </a:rPr>
              <a:t>regularizers</a:t>
            </a:r>
            <a:r>
              <a:rPr lang="en-US" altLang="zh-CN" sz="2000" dirty="0"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644940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7150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33170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1816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91073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214EC260-B471-E04A-B9FC-65F8D8F5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859716-AA0E-9A4D-914E-B01DCAFBCE30}" type="slidenum">
              <a:rPr lang="en-US" altLang="en-US" sz="120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F1D51CD-2820-274B-9EA8-824214AA2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Locally Linear Embedding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0F57928-36B7-874C-9F22-8B7BAE81F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2540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000" dirty="0"/>
              <a:t>Intuitive assumption: </a:t>
            </a:r>
          </a:p>
          <a:p>
            <a:pPr lvl="1" eaLnBrk="1" hangingPunct="1"/>
            <a:r>
              <a:rPr lang="en-US" altLang="en-US" sz="2000" dirty="0"/>
              <a:t>Each data point and its neighbors should lie on or close to a locally linear patch of the manifold, in </a:t>
            </a:r>
            <a:r>
              <a:rPr lang="en-US" altLang="zh-CN" sz="2000" dirty="0"/>
              <a:t>original</a:t>
            </a:r>
            <a:r>
              <a:rPr lang="zh-CN" altLang="en-US" sz="2000" dirty="0"/>
              <a:t> </a:t>
            </a:r>
            <a:r>
              <a:rPr lang="en-US" altLang="zh-CN" sz="2000" dirty="0"/>
              <a:t>space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transformed</a:t>
            </a:r>
            <a:r>
              <a:rPr lang="zh-CN" altLang="en-US" sz="2000" dirty="0"/>
              <a:t> </a:t>
            </a:r>
            <a:r>
              <a:rPr lang="en-US" altLang="zh-CN" sz="2000" dirty="0"/>
              <a:t>space.</a:t>
            </a:r>
            <a:endParaRPr lang="en-US" altLang="en-US" sz="2000" dirty="0"/>
          </a:p>
          <a:p>
            <a:pPr lvl="1" eaLnBrk="1" hangingPunct="1"/>
            <a:r>
              <a:rPr lang="en-US" altLang="en-US" sz="2000" dirty="0"/>
              <a:t>In other words, each data point should be able to be linearly reconstructed by its neighbors.</a:t>
            </a:r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000" dirty="0"/>
          </a:p>
          <a:p>
            <a:pPr marL="457200" lvl="1" indent="0" eaLnBrk="1" hangingPunct="1">
              <a:buNone/>
            </a:pPr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0C1E011-276D-C840-AF5A-C4F320BB9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53106"/>
            <a:ext cx="5410200" cy="334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2000" kern="0" dirty="0"/>
              <a:t>Algorithm:</a:t>
            </a:r>
          </a:p>
          <a:p>
            <a:pPr lvl="1" eaLnBrk="1" hangingPunct="1"/>
            <a:r>
              <a:rPr lang="en-US" altLang="en-US" sz="2000" kern="0" dirty="0"/>
              <a:t>Define neighbors for each point.</a:t>
            </a:r>
          </a:p>
          <a:p>
            <a:pPr lvl="1" eaLnBrk="1" hangingPunct="1"/>
            <a:r>
              <a:rPr lang="en-US" altLang="en-US" sz="2000" kern="0" dirty="0"/>
              <a:t>Find the weights that best linearly reconstruct the point from its neighbors.</a:t>
            </a:r>
          </a:p>
          <a:p>
            <a:pPr lvl="1" eaLnBrk="1" hangingPunct="1"/>
            <a:endParaRPr lang="en-US" altLang="en-US" sz="2000" kern="0" dirty="0"/>
          </a:p>
          <a:p>
            <a:pPr lvl="1" eaLnBrk="1" hangingPunct="1"/>
            <a:endParaRPr lang="en-US" altLang="en-US" sz="2000" kern="0" dirty="0"/>
          </a:p>
          <a:p>
            <a:pPr lvl="1" eaLnBrk="1" hangingPunct="1"/>
            <a:r>
              <a:rPr lang="en-US" altLang="en-US" sz="2000" kern="0" dirty="0"/>
              <a:t>Find the low-dimensional embedding that can best reconstruct the point with same weights.</a:t>
            </a:r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000" kern="0" dirty="0"/>
          </a:p>
          <a:p>
            <a:pPr marL="457200" lvl="1" indent="0" eaLnBrk="1" hangingPunct="1">
              <a:buFont typeface="Wingdings" pitchFamily="2" charset="2"/>
              <a:buNone/>
            </a:pPr>
            <a:endParaRPr lang="en-US" altLang="en-US" sz="2400" kern="0" dirty="0"/>
          </a:p>
          <a:p>
            <a:pPr lvl="1" eaLnBrk="1" hangingPunct="1"/>
            <a:endParaRPr lang="en-US" altLang="en-US" sz="2400" kern="0" dirty="0"/>
          </a:p>
          <a:p>
            <a:pPr eaLnBrk="1" hangingPunct="1"/>
            <a:endParaRPr lang="en-US" altLang="en-US" sz="2400" kern="0" dirty="0"/>
          </a:p>
        </p:txBody>
      </p:sp>
      <p:pic>
        <p:nvPicPr>
          <p:cNvPr id="7" name="Picture 3" descr="se4909069002">
            <a:extLst>
              <a:ext uri="{FF2B5EF4-FFF2-40B4-BE49-F238E27FC236}">
                <a16:creationId xmlns:a16="http://schemas.microsoft.com/office/drawing/2014/main" id="{1120ABD1-542B-A24C-BD28-97AEDA59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94210"/>
            <a:ext cx="3581400" cy="406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D84BE69-DA5A-4748-B067-CAB87E55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79160"/>
            <a:ext cx="2575529" cy="67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79700F3-AA2F-954E-91A7-0C9D5C6A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745" y="6135617"/>
            <a:ext cx="2666207" cy="71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50573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LLE for Face Recognition</a:t>
            </a:r>
            <a:endParaRPr lang="en-US" altLang="en-US" sz="2400" b="1" dirty="0"/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99B12-1A26-D74F-A3F5-2028F3B3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95400"/>
            <a:ext cx="7086600" cy="551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797813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Comments on LLE</a:t>
            </a:r>
            <a:endParaRPr lang="en-US" altLang="en-US" sz="2400" b="1" dirty="0"/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9C23E44-E0A9-A748-826A-856A35E22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Strength: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Accurately preserves local structure.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Sca</a:t>
            </a:r>
            <a:r>
              <a:rPr lang="en-US" altLang="zh-CN" sz="2000" dirty="0"/>
              <a:t>lable</a:t>
            </a:r>
            <a:r>
              <a:rPr lang="zh-CN" altLang="en-US" sz="2000" dirty="0"/>
              <a:t> </a:t>
            </a:r>
            <a:r>
              <a:rPr lang="en-US" altLang="zh-CN" sz="2000" dirty="0"/>
              <a:t>as</a:t>
            </a:r>
            <a:r>
              <a:rPr lang="zh-CN" altLang="en-US" sz="2000" dirty="0"/>
              <a:t> </a:t>
            </a:r>
            <a:r>
              <a:rPr lang="en-US" altLang="zh-CN" sz="2000" dirty="0"/>
              <a:t>it’s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local</a:t>
            </a:r>
            <a:r>
              <a:rPr lang="zh-CN" altLang="en-US" sz="2000" dirty="0"/>
              <a:t> </a:t>
            </a:r>
            <a:r>
              <a:rPr lang="en-US" altLang="zh-CN" sz="2000" dirty="0"/>
              <a:t>method</a:t>
            </a:r>
            <a:r>
              <a:rPr lang="en-US" altLang="en-US" sz="2000" dirty="0"/>
              <a:t>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Can capture non-linear manifolds.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Weakness: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Fail to preserve global structure.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Have difficulty on non-convex manifolds.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Sensitive to outliers.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Ex</a:t>
            </a:r>
            <a:r>
              <a:rPr lang="en-US" altLang="zh-CN" sz="2000" dirty="0"/>
              <a:t>tensions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Hessian LLE: better results but more computationally expensive.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Modified LLE: also leads to robust projections without significant cost increase.</a:t>
            </a:r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41170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7150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Clustering: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42180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endParaRPr lang="en-US" alt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82AEDA-35D7-A442-87C1-86C288037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00" y="1905000"/>
            <a:ext cx="3479800" cy="4187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080DDDBC-E9A0-6B44-A47D-0F4BE8DE6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371600"/>
                <a:ext cx="4953000" cy="51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/>
                <a:r>
                  <a:rPr lang="en-US" altLang="zh-CN" sz="2000" kern="0" dirty="0"/>
                  <a:t>Neural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network:</a:t>
                </a:r>
                <a:endParaRPr lang="en-US" altLang="en-US" sz="2000" kern="0" dirty="0"/>
              </a:p>
              <a:p>
                <a:pPr lvl="1" eaLnBrk="1" hangingPunct="1"/>
                <a:r>
                  <a:rPr lang="en-US" altLang="zh-CN" sz="2000" kern="0" dirty="0"/>
                  <a:t>Input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data</a:t>
                </a:r>
              </a:p>
              <a:p>
                <a:pPr lvl="1" eaLnBrk="1" hangingPunct="1"/>
                <a:r>
                  <a:rPr lang="en-US" altLang="zh-CN" sz="2000" kern="0" dirty="0"/>
                  <a:t>Trainable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weights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between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layers</a:t>
                </a:r>
              </a:p>
              <a:p>
                <a:pPr lvl="1" eaLnBrk="1" hangingPunct="1"/>
                <a:r>
                  <a:rPr lang="en-US" altLang="zh-CN" sz="2000" kern="0" dirty="0"/>
                  <a:t>Closed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form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loss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function</a:t>
                </a:r>
              </a:p>
              <a:p>
                <a:pPr lvl="2" eaLnBrk="1" hangingPunct="1"/>
                <a:r>
                  <a:rPr lang="en-US" altLang="zh-CN" sz="2000" kern="0" dirty="0"/>
                  <a:t>Mean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square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loss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between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predicted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value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and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actual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sz="2000" i="1" kern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  <m: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sz="2000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kern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</m:e>
                          <m:sup>
                            <m: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altLang="zh-CN" sz="2000" kern="0" dirty="0"/>
              </a:p>
              <a:p>
                <a:pPr eaLnBrk="1" hangingPunct="1"/>
                <a:r>
                  <a:rPr lang="en-US" altLang="zh-CN" sz="2000" kern="0" dirty="0"/>
                  <a:t>Challenge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in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unsupervised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setting:</a:t>
                </a:r>
              </a:p>
              <a:p>
                <a:pPr lvl="1" eaLnBrk="1" hangingPunct="1"/>
                <a:r>
                  <a:rPr lang="en-US" altLang="zh-CN" sz="2000" kern="0" dirty="0"/>
                  <a:t>How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can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we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specify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loss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function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with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respect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to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each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data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point?</a:t>
                </a:r>
              </a:p>
              <a:p>
                <a:pPr lvl="2" eaLnBrk="1" hangingPunct="1"/>
                <a:r>
                  <a:rPr lang="en-US" altLang="zh-CN" sz="2000" kern="0" dirty="0"/>
                  <a:t>For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dimensionality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reduction?</a:t>
                </a:r>
              </a:p>
              <a:p>
                <a:pPr lvl="2" eaLnBrk="1" hangingPunct="1"/>
                <a:r>
                  <a:rPr lang="en-US" altLang="zh-CN" sz="2000" kern="0" dirty="0"/>
                  <a:t>For</a:t>
                </a:r>
                <a:r>
                  <a:rPr lang="zh-CN" altLang="en-US" sz="2000" kern="0" dirty="0"/>
                  <a:t> </a:t>
                </a:r>
                <a:r>
                  <a:rPr lang="en-US" altLang="zh-CN" sz="2000" kern="0" dirty="0"/>
                  <a:t>clustering?</a:t>
                </a:r>
                <a:endParaRPr lang="en-US" altLang="en-US" kern="0" dirty="0"/>
              </a:p>
              <a:p>
                <a:pPr lvl="1" eaLnBrk="1" hangingPunct="1"/>
                <a:endParaRPr lang="en-US" altLang="en-US" sz="2000" kern="0" dirty="0"/>
              </a:p>
            </p:txBody>
          </p:sp>
        </mc:Choice>
        <mc:Fallback xmlns=""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080DDDBC-E9A0-6B44-A47D-0F4BE8DE6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371600"/>
                <a:ext cx="4953000" cy="5181600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148E8E9F-5C1C-0148-9411-C3B54FA48B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645224"/>
              </p:ext>
            </p:extLst>
          </p:nvPr>
        </p:nvGraphicFramePr>
        <p:xfrm>
          <a:off x="1524000" y="5638800"/>
          <a:ext cx="2851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4" name="Equation" r:id="rId7" imgW="30721300" imgH="5854700" progId="Equation.3">
                  <p:embed/>
                </p:oleObj>
              </mc:Choice>
              <mc:Fallback>
                <p:oleObj name="Equation" r:id="rId7" imgW="30721300" imgH="5854700" progId="Equation.3">
                  <p:embed/>
                  <p:pic>
                    <p:nvPicPr>
                      <p:cNvPr id="44035" name="Object 4">
                        <a:extLst>
                          <a:ext uri="{FF2B5EF4-FFF2-40B4-BE49-F238E27FC236}">
                            <a16:creationId xmlns:a16="http://schemas.microsoft.com/office/drawing/2014/main" id="{4144D33E-10E0-224E-8E52-B72660E1E1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285115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2043306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zh-CN" dirty="0"/>
              <a:t>Auto-encoders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080DDDBC-E9A0-6B44-A47D-0F4BE8DE6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371600"/>
                <a:ext cx="4953000" cy="51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/>
                <a:r>
                  <a:rPr lang="en-US" altLang="zh-CN" sz="2000" kern="0" dirty="0"/>
                  <a:t>Auto-encoders for dimensionality reduction.</a:t>
                </a:r>
              </a:p>
              <a:p>
                <a:pPr eaLnBrk="1" hangingPunct="1"/>
                <a:r>
                  <a:rPr lang="en-US" altLang="zh-CN" sz="2000" kern="0" dirty="0"/>
                  <a:t>Loss function:</a:t>
                </a:r>
              </a:p>
              <a:p>
                <a:pPr lvl="1" eaLnBrk="1" hangingPunct="1"/>
                <a:r>
                  <a:rPr lang="en-US" altLang="en-US" sz="2000" kern="0" dirty="0"/>
                  <a:t>The reconstruction loss between original data point </a:t>
                </a:r>
                <a14:m>
                  <m:oMath xmlns:m="http://schemas.openxmlformats.org/officeDocument/2006/math">
                    <m:r>
                      <a:rPr lang="en-US" altLang="en-US" sz="2000" b="0" i="1" kern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sz="2000" kern="0" dirty="0"/>
                  <a:t> and reconstructed data point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i="1" kern="0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0" i="1" kern="0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en-US" sz="2000" kern="0" dirty="0"/>
                  <a:t>, such as Euclidean distance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kern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p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000" kern="0" dirty="0"/>
              </a:p>
              <a:p>
                <a:pPr eaLnBrk="1" hangingPunct="1"/>
                <a:r>
                  <a:rPr lang="en-US" altLang="en-US" sz="2000" kern="0" dirty="0"/>
                  <a:t>Features:</a:t>
                </a:r>
              </a:p>
              <a:p>
                <a:pPr lvl="1" eaLnBrk="1" hangingPunct="1"/>
                <a:r>
                  <a:rPr lang="en-US" altLang="en-US" sz="2000" kern="0" dirty="0"/>
                  <a:t>Solves the dimensionality reduction problem as we can get a low-dimensional embeddings as the output of the bottleneck layer. </a:t>
                </a:r>
              </a:p>
              <a:p>
                <a:pPr lvl="1" eaLnBrk="1" hangingPunct="1"/>
                <a:r>
                  <a:rPr lang="en-US" altLang="en-US" sz="2000" kern="0" dirty="0"/>
                  <a:t>Encodes the data without any label/supervision: “autoencoder”</a:t>
                </a:r>
              </a:p>
              <a:p>
                <a:pPr eaLnBrk="1" hangingPunct="1"/>
                <a:endParaRPr lang="en-US" altLang="en-US" sz="2000" kern="0" dirty="0"/>
              </a:p>
              <a:p>
                <a:pPr lvl="1" eaLnBrk="1" hangingPunct="1"/>
                <a:endParaRPr lang="en-US" altLang="en-US" sz="2000" kern="0" dirty="0"/>
              </a:p>
            </p:txBody>
          </p:sp>
        </mc:Choice>
        <mc:Fallback xmlns=""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080DDDBC-E9A0-6B44-A47D-0F4BE8DE6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371600"/>
                <a:ext cx="4953000" cy="5181600"/>
              </a:xfrm>
              <a:prstGeom prst="rect">
                <a:avLst/>
              </a:prstGeom>
              <a:blipFill>
                <a:blip r:embed="rId3"/>
                <a:stretch>
                  <a:fillRect t="-735" r="-10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69CCCF6-F6FD-4C40-A655-038175931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99" r="13311"/>
          <a:stretch/>
        </p:blipFill>
        <p:spPr>
          <a:xfrm>
            <a:off x="5181599" y="1881573"/>
            <a:ext cx="3962401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04DE8-BDFF-464B-BE44-ABB95F796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5791200"/>
            <a:ext cx="2797266" cy="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2880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zh-CN" dirty="0"/>
              <a:t>Stacked Auto-encoders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DAF46-0F04-1641-BF41-BC1D1336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605630"/>
            <a:ext cx="5124450" cy="423495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3827C7D-1E99-1043-BD93-BE66447C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CN" sz="2000" kern="0" dirty="0"/>
              <a:t>Stacked auto-encoders:</a:t>
            </a:r>
          </a:p>
          <a:p>
            <a:pPr lvl="1" eaLnBrk="1" hangingPunct="1"/>
            <a:r>
              <a:rPr lang="en-US" altLang="en-US" sz="2000" kern="0" dirty="0"/>
              <a:t>More layer of encoders and decoders.</a:t>
            </a:r>
          </a:p>
          <a:p>
            <a:pPr lvl="1" eaLnBrk="1" hangingPunct="1"/>
            <a:r>
              <a:rPr lang="en-US" altLang="en-US" sz="2000" kern="0" dirty="0"/>
              <a:t>More expressive power, harder to train and easier to overfit.</a:t>
            </a:r>
          </a:p>
          <a:p>
            <a:pPr lvl="1" eaLnBrk="1" hangingPunct="1"/>
            <a:endParaRPr lang="en-US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837653641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zh-CN" dirty="0"/>
              <a:t>Sparse Auto-encoders</a:t>
            </a:r>
            <a:endParaRPr lang="en-US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3827C7D-1E99-1043-BD93-BE66447C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CN" sz="2000" kern="0" dirty="0"/>
              <a:t>Sparse auto-encoders:</a:t>
            </a:r>
          </a:p>
          <a:p>
            <a:pPr lvl="1" eaLnBrk="1" hangingPunct="1"/>
            <a:r>
              <a:rPr lang="en-US" altLang="en-US" sz="2000" kern="0" dirty="0"/>
              <a:t>By adding </a:t>
            </a:r>
            <a:r>
              <a:rPr lang="en-US" altLang="en-US" sz="2000" kern="0" dirty="0" err="1"/>
              <a:t>regularizers</a:t>
            </a:r>
            <a:r>
              <a:rPr lang="en-US" altLang="en-US" sz="2000" kern="0" dirty="0"/>
              <a:t> to penalize each active neurons, it can learn the number of dimensions for the embedding.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61CAC-22D7-D94C-B4E1-401D93D79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181" y="2598083"/>
            <a:ext cx="5078575" cy="42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1610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zh-CN" dirty="0"/>
              <a:t>Sparse Auto-encoders</a:t>
            </a:r>
            <a:endParaRPr lang="en-US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3827C7D-1E99-1043-BD93-BE66447C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CN" sz="2000" kern="0" dirty="0"/>
              <a:t>Sparse auto-encoders:</a:t>
            </a:r>
          </a:p>
          <a:p>
            <a:pPr lvl="1" eaLnBrk="1" hangingPunct="1"/>
            <a:r>
              <a:rPr lang="en-US" altLang="en-US" sz="2000" kern="0" dirty="0"/>
              <a:t>By adding </a:t>
            </a:r>
            <a:r>
              <a:rPr lang="en-US" altLang="en-US" sz="2000" kern="0" dirty="0" err="1"/>
              <a:t>regularizers</a:t>
            </a:r>
            <a:r>
              <a:rPr lang="en-US" altLang="en-US" sz="2000" kern="0" dirty="0"/>
              <a:t> to penalize each active neurons, it can learn the number of dimensions for the embedding.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61CAC-22D7-D94C-B4E1-401D93D79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181" y="2598083"/>
            <a:ext cx="5078575" cy="42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42144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zh-CN" dirty="0"/>
              <a:t>Auto-encoders: Images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8D724-426A-384E-B09B-15C2414AE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3" y="2057400"/>
            <a:ext cx="8970753" cy="38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96477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Supervised vs Unsupervised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31F55D4-B8F2-AF4F-886F-1949E99C5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5181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000" dirty="0"/>
              <a:t>Supervised Learning</a:t>
            </a:r>
          </a:p>
          <a:p>
            <a:pPr lvl="1" eaLnBrk="1" hangingPunct="1"/>
            <a:r>
              <a:rPr lang="en-US" altLang="en-US" sz="2000" dirty="0"/>
              <a:t>Learning by examples.</a:t>
            </a:r>
          </a:p>
          <a:p>
            <a:pPr lvl="1" eaLnBrk="1" hangingPunct="1"/>
            <a:r>
              <a:rPr lang="en-US" altLang="en-US" sz="2000" dirty="0"/>
              <a:t>Given labeled data points (X, y), learn the mapping from X to y.</a:t>
            </a:r>
          </a:p>
          <a:p>
            <a:pPr eaLnBrk="1" hangingPunct="1"/>
            <a:r>
              <a:rPr lang="en-US" altLang="en-US" sz="2000" dirty="0"/>
              <a:t>Unsupervised Learning</a:t>
            </a:r>
          </a:p>
          <a:p>
            <a:pPr lvl="1" eaLnBrk="1" hangingPunct="1"/>
            <a:r>
              <a:rPr lang="en-US" altLang="en-US" sz="2000" dirty="0"/>
              <a:t>Learning by observation.</a:t>
            </a:r>
          </a:p>
          <a:p>
            <a:pPr lvl="1" eaLnBrk="1" hangingPunct="1"/>
            <a:r>
              <a:rPr lang="en-US" altLang="en-US" sz="2000" dirty="0"/>
              <a:t>Only given unlabeled data points X, learn the data patterns/summary.</a:t>
            </a:r>
          </a:p>
          <a:p>
            <a:pPr lvl="1" eaLnBrk="1" hangingPunct="1"/>
            <a:endParaRPr lang="en-US" alt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298DA-1AC0-C641-879B-3BF563EC7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5" t="10086" r="49587"/>
          <a:stretch/>
        </p:blipFill>
        <p:spPr>
          <a:xfrm>
            <a:off x="5067299" y="3733800"/>
            <a:ext cx="3124201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EE98E-C6F1-3640-A3CB-378009881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41" t="10086"/>
          <a:stretch/>
        </p:blipFill>
        <p:spPr>
          <a:xfrm>
            <a:off x="762000" y="3733800"/>
            <a:ext cx="3299063" cy="29718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zh-CN" dirty="0"/>
              <a:t>Auto-encoders: Documents</a:t>
            </a:r>
            <a:endParaRPr lang="en-US" altLang="en-US" dirty="0"/>
          </a:p>
        </p:txBody>
      </p:sp>
      <p:pic>
        <p:nvPicPr>
          <p:cNvPr id="5" name="Content Placeholder 3" descr="Screen Shot 2015-02-24 at 10.10.21 PM.pdf">
            <a:extLst>
              <a:ext uri="{FF2B5EF4-FFF2-40B4-BE49-F238E27FC236}">
                <a16:creationId xmlns:a16="http://schemas.microsoft.com/office/drawing/2014/main" id="{68D7FBA6-9003-A641-B6C9-B3F4CE222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85" b="-5085"/>
          <a:stretch>
            <a:fillRect/>
          </a:stretch>
        </p:blipFill>
        <p:spPr>
          <a:xfrm>
            <a:off x="304800" y="1981200"/>
            <a:ext cx="8077200" cy="4358478"/>
          </a:xfrm>
        </p:spPr>
      </p:pic>
    </p:spTree>
    <p:extLst>
      <p:ext uri="{BB962C8B-B14F-4D97-AF65-F5344CB8AC3E}">
        <p14:creationId xmlns:p14="http://schemas.microsoft.com/office/powerpoint/2010/main" val="549459139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Comments on Auto-encoders</a:t>
            </a:r>
            <a:endParaRPr lang="en-US" altLang="en-US" sz="2400" b="1" dirty="0"/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9C23E44-E0A9-A748-826A-856A35E22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Strength: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Preserves arbitrary non-linear structures.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Amazing performance for images, documents, sounds, etc.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Weakness: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Poor interpretability.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Computationally expensive.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Prone to overfitting.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Other extensions: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Denoising autoencoders: manually add noise to input data to train the autoencoder to denoise, and thus more robust.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Variational autoencoders: generative models that can even learn to synthetize fake data, e.g., fake images.</a:t>
            </a:r>
          </a:p>
          <a:p>
            <a:pPr lvl="1" eaLnBrk="1" hangingPunct="1">
              <a:lnSpc>
                <a:spcPct val="120000"/>
              </a:lnSpc>
            </a:pPr>
            <a:endParaRPr lang="en-US" altLang="en-US" sz="2000" dirty="0"/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60091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6C95FB3-4FF4-C74D-A0B7-62F137BB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436563"/>
            <a:ext cx="7439025" cy="442912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What about clustering?</a:t>
            </a:r>
            <a:endParaRPr lang="en-US" altLang="en-US" sz="2400" b="1" dirty="0"/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9C23E44-E0A9-A748-826A-856A35E22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Challenge remains for defining loss function.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/>
              <a:t>Some recent attempts: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Modified K-means loss (Yang et al., 2016a)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Cluster assignment hardening (</a:t>
            </a:r>
            <a:r>
              <a:rPr lang="en-US" altLang="en-US" sz="2000" dirty="0" err="1"/>
              <a:t>Xie</a:t>
            </a:r>
            <a:r>
              <a:rPr lang="en-US" altLang="en-US" sz="2000" dirty="0"/>
              <a:t> et al., 2016)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Balanced assignment loss (</a:t>
            </a:r>
            <a:r>
              <a:rPr lang="en-US" altLang="en-US" sz="2000" dirty="0" err="1"/>
              <a:t>Dizaji</a:t>
            </a:r>
            <a:r>
              <a:rPr lang="en-US" altLang="en-US" sz="2000" dirty="0"/>
              <a:t> et al., 2017)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Locality-preserving loss (Huang et al., 2014)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Group sparsity loss (Huang et al., 2014)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Cluster classification loss (Hsu and Lin, 2017)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 dirty="0"/>
              <a:t>Agglomerative clustering loss (Yang et al., 2016b)</a:t>
            </a:r>
          </a:p>
          <a:p>
            <a:pPr lvl="1" eaLnBrk="1" hangingPunct="1">
              <a:lnSpc>
                <a:spcPct val="120000"/>
              </a:lnSpc>
            </a:pPr>
            <a:endParaRPr lang="en-US" altLang="en-US" sz="2000" dirty="0"/>
          </a:p>
          <a:p>
            <a:pPr lvl="1" eaLnBrk="1" hangingPunct="1">
              <a:lnSpc>
                <a:spcPct val="120000"/>
              </a:lnSpc>
            </a:pPr>
            <a:endParaRPr lang="en-US" altLang="en-US" sz="2000" dirty="0"/>
          </a:p>
          <a:p>
            <a:pPr lvl="1" eaLnBrk="1" hangingPunct="1">
              <a:lnSpc>
                <a:spcPct val="120000"/>
              </a:lnSpc>
            </a:pPr>
            <a:endParaRPr lang="en-US" altLang="en-US" sz="2000" dirty="0"/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CA7B48EE-E8AE-FA42-BA1F-D72D498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12647C-7DD0-A94C-B60D-CB477C44AA7F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03850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>
            <a:extLst>
              <a:ext uri="{FF2B5EF4-FFF2-40B4-BE49-F238E27FC236}">
                <a16:creationId xmlns:a16="http://schemas.microsoft.com/office/drawing/2014/main" id="{FBC6B13A-5F9E-A046-AC2A-64DD671F2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4724400" cy="85725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sz="3200"/>
              <a:t>References</a:t>
            </a:r>
            <a:endParaRPr lang="en-US" altLang="en-US" sz="3200" b="1" u="sng"/>
          </a:p>
        </p:txBody>
      </p:sp>
      <p:sp>
        <p:nvSpPr>
          <p:cNvPr id="164866" name="Rectangle 3">
            <a:extLst>
              <a:ext uri="{FF2B5EF4-FFF2-40B4-BE49-F238E27FC236}">
                <a16:creationId xmlns:a16="http://schemas.microsoft.com/office/drawing/2014/main" id="{4CE7C091-EA74-8642-A55B-9F0092BDB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5257800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1800" dirty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1800" dirty="0"/>
              <a:t>Slides are based 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600" dirty="0">
                <a:hlinkClick r:id="rId3"/>
              </a:rPr>
              <a:t>https://hanj.cs.illinois.edu/bk3/bk3_slides/10ClusBasic.ppt</a:t>
            </a:r>
            <a:r>
              <a:rPr lang="en-US" altLang="en-US" sz="1600" dirty="0"/>
              <a:t>, </a:t>
            </a:r>
            <a:r>
              <a:rPr lang="en-US" altLang="en-US" sz="1600" dirty="0">
                <a:hlinkClick r:id="rId4"/>
              </a:rPr>
              <a:t>https://hanj.cs.illinois.edu/bk3/bk3_slides/11ClusAdvanced.ppt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600" dirty="0">
                <a:hlinkClick r:id="rId5"/>
              </a:rPr>
              <a:t>https://www.geeksforgeeks.org/clustering-in-machine-learning/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600" dirty="0">
                <a:hlinkClick r:id="rId6"/>
              </a:rPr>
              <a:t>https://www.cs.uic.edu/~liub/teach/cs583-fall-05/CS583-unsupervised-learning.ppt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7"/>
              </a:rPr>
              <a:t>http://primo.ai/index.php?title=Density-Based_Spatial_Clustering_of_Applications_with_Noise_(DBSCAN)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8"/>
              </a:rPr>
              <a:t>https://web.stanford.edu/class/archive/anthsci/anthsci192/anthsci192.1064/handouts/11%20dimension%20reduction.ppt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9"/>
              </a:rPr>
              <a:t>http://www.cs.cmu.edu/~guestrin/Class/10701-S06/Handouts/recitations/recitation-pca_svd.ppt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600" dirty="0">
                <a:hlinkClick r:id="rId10"/>
              </a:rPr>
              <a:t>https://www.cs.cmu.edu/~bapoczos/other_presentations/PCA_24_10_2009.pdf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11"/>
              </a:rPr>
              <a:t>http://setosa.io/ev/principal-component-analysis/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12"/>
              </a:rPr>
              <a:t>https://en.wikipedia.org/wiki/Principal_component_analysis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600" dirty="0">
                <a:hlinkClick r:id="rId13"/>
              </a:rPr>
              <a:t>http://www.cse.cuhk.edu.hk/lyu/_media/dr.ppt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14"/>
              </a:rPr>
              <a:t>http://proceedings.mlr.press/v48/xieb16.pdf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15"/>
              </a:rPr>
              <a:t>https://medium.com/the-21st-century/machine-learning-a-strategy-to-learn-and-understand-chapter-3-9daaad4afc55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16"/>
              </a:rPr>
              <a:t>https://www.jeremyjordan.me/autoencoders/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17"/>
              </a:rPr>
              <a:t>http://www.martijn-onderwater.nl/wp-content/uploads/2009/10/2d-auto-encoder.jpg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hlinkClick r:id="rId18"/>
              </a:rPr>
              <a:t>https://arxiv.org/pdf/1801.07648.pdf</a:t>
            </a:r>
            <a:endParaRPr lang="en-US" sz="16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defRPr/>
            </a:pPr>
            <a:endParaRPr lang="de" altLang="en-US" sz="1800" dirty="0"/>
          </a:p>
        </p:txBody>
      </p:sp>
      <p:sp>
        <p:nvSpPr>
          <p:cNvPr id="164867" name="Slide Number Placeholder 6">
            <a:extLst>
              <a:ext uri="{FF2B5EF4-FFF2-40B4-BE49-F238E27FC236}">
                <a16:creationId xmlns:a16="http://schemas.microsoft.com/office/drawing/2014/main" id="{0FE23848-5D63-9A4C-9CB2-C631E16C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29B1F69-F69C-5848-B025-32CE0FCACFF7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500A848E-C30E-B84C-84A9-413B7C42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82D7F3-0900-904E-84A0-0FDC88CF2FE2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7000B9A-3BFE-D246-955A-6AE5953FE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Applications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31F55D4-B8F2-AF4F-886F-1949E99C5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5181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Clustering</a:t>
            </a:r>
            <a:r>
              <a:rPr lang="en-US" altLang="en-US" sz="2000" dirty="0"/>
              <a:t>: a stand-alone tool to get insight into data distribution</a:t>
            </a:r>
          </a:p>
          <a:p>
            <a:pPr lvl="1" eaLnBrk="1" hangingPunct="1"/>
            <a:r>
              <a:rPr lang="en-US" altLang="en-US" sz="2000" dirty="0"/>
              <a:t>Marketing: Help marketers discover distinct groups in their customer bases, and then use this knowledge to develop targeted marketing programs.</a:t>
            </a:r>
          </a:p>
          <a:p>
            <a:pPr lvl="1" eaLnBrk="1" hangingPunct="1"/>
            <a:r>
              <a:rPr lang="en-US" altLang="en-US" sz="2000" dirty="0"/>
              <a:t>City Planning: Make groups of houses and to study their values based on their geographical locations and other factors present.</a:t>
            </a:r>
          </a:p>
          <a:p>
            <a:pPr lvl="1" eaLnBrk="1" hangingPunct="1"/>
            <a:r>
              <a:rPr lang="en-US" altLang="en-US" sz="2000" dirty="0"/>
              <a:t>Biology: Generate taxonomy of living things: kingdom, phylum, class, order, family, genus and species.</a:t>
            </a:r>
          </a:p>
          <a:p>
            <a:pPr lvl="1" eaLnBrk="1" hangingPunct="1"/>
            <a:r>
              <a:rPr lang="en-US" altLang="en-US" sz="2000" dirty="0"/>
              <a:t>Climate: Find patterns of atmospheric and ocean.</a:t>
            </a:r>
          </a:p>
          <a:p>
            <a:pPr lvl="1" eaLnBrk="1" hangingPunct="1"/>
            <a:r>
              <a:rPr lang="en-US" altLang="en-US" sz="2000" dirty="0"/>
              <a:t>…</a:t>
            </a: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Dimensionality reduction</a:t>
            </a:r>
            <a:r>
              <a:rPr lang="en-US" altLang="en-US" sz="2000" dirty="0"/>
              <a:t>: a preprocessing step for other tasks</a:t>
            </a:r>
          </a:p>
          <a:p>
            <a:pPr lvl="1" eaLnBrk="1" hangingPunct="1"/>
            <a:r>
              <a:rPr lang="en-US" altLang="en-US" sz="2000" dirty="0"/>
              <a:t>Preprocessing for regression, classification and other tasks.</a:t>
            </a:r>
          </a:p>
          <a:p>
            <a:pPr lvl="1" eaLnBrk="1" hangingPunct="1"/>
            <a:r>
              <a:rPr lang="en-US" altLang="en-US" sz="2000" dirty="0"/>
              <a:t>Data visualization in 2D/3D space. </a:t>
            </a:r>
          </a:p>
          <a:p>
            <a:pPr lvl="1" eaLnBrk="1" hangingPunct="1"/>
            <a:r>
              <a:rPr lang="en-US" altLang="en-US" sz="2000" dirty="0"/>
              <a:t>Data compression in image processing.</a:t>
            </a:r>
          </a:p>
          <a:p>
            <a:pPr lvl="1" eaLnBrk="1" hangingPunct="1"/>
            <a:r>
              <a:rPr lang="en-US" altLang="en-US" sz="2000" dirty="0"/>
              <a:t>…</a:t>
            </a:r>
          </a:p>
          <a:p>
            <a:pPr lvl="1" eaLnBrk="1" hangingPunct="1"/>
            <a:endParaRPr lang="en-US" altLang="en-US" sz="2000" dirty="0"/>
          </a:p>
          <a:p>
            <a:pPr lvl="1" eaLnBrk="1" hangingPunct="1"/>
            <a:endParaRPr lang="en-US" altLang="en-US" sz="2000" dirty="0"/>
          </a:p>
          <a:p>
            <a:pPr lvl="1" eaLnBrk="1" hangingPunct="1"/>
            <a:endParaRPr lang="en-US" altLang="en-US" sz="2000" dirty="0"/>
          </a:p>
          <a:p>
            <a:pPr lvl="1" eaLnBrk="1" hangingPunct="1"/>
            <a:endParaRPr lang="en-US" altLang="en-US" sz="2000" dirty="0"/>
          </a:p>
          <a:p>
            <a:pPr lvl="1" eaLnBrk="1" hangingPunct="1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00267003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0F1DF91C-C988-2F47-AB54-7F4723046A7C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D3B64AD-8A59-5341-8002-17326482CE36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B69756-25C5-594B-8EDC-4BC658C94A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Outline</a:t>
            </a:r>
            <a:endParaRPr lang="en-US" altLang="en-US" dirty="0">
              <a:ea typeface="PMingLiU" panose="02020500000000000000" pitchFamily="18" charset="-12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1C893E1-99BD-1046-BDA7-DD7A7F7E9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223250" cy="5181600"/>
          </a:xfrm>
          <a:noFill/>
        </p:spPr>
        <p:txBody>
          <a:bodyPr lIns="92075" tIns="46038" rIns="92075" bIns="46038"/>
          <a:lstStyle/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Introduction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Clustering</a:t>
            </a:r>
            <a:r>
              <a:rPr lang="en-US" altLang="en-US" dirty="0">
                <a:latin typeface="Calibri" panose="020F0502020204030204" pitchFamily="34" charset="0"/>
              </a:rPr>
              <a:t>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Partition-based method: K-means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Density-based method: DBSCAN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Dimensionality Reduction: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Linear transformation: PCA</a:t>
            </a:r>
          </a:p>
          <a:p>
            <a:pPr marL="933450" lvl="1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Nonlinear transformation: LLE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Deep Learning for Unsupervised Learning</a:t>
            </a:r>
          </a:p>
        </p:txBody>
      </p:sp>
      <p:sp>
        <p:nvSpPr>
          <p:cNvPr id="21509" name="Slide Number Placeholder 5">
            <a:extLst>
              <a:ext uri="{FF2B5EF4-FFF2-40B4-BE49-F238E27FC236}">
                <a16:creationId xmlns:a16="http://schemas.microsoft.com/office/drawing/2014/main" id="{9FB05737-54B0-3348-B0D0-3D78A1F486B2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65E8F3-26C3-F34E-AFCD-54174B9C1331}" type="slidenum">
              <a:rPr lang="en-US" altLang="en-US" sz="1200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0579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214EC260-B471-E04A-B9FC-65F8D8F5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859716-AA0E-9A4D-914E-B01DCAFBCE30}" type="slidenum">
              <a:rPr lang="en-US" altLang="en-US" sz="120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F1D51CD-2820-274B-9EA8-824214AA2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297738" cy="782638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/>
              <a:t>Clustering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0F57928-36B7-874C-9F22-8B7BAE81F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5181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000" dirty="0"/>
              <a:t>Cluster: A collection of data points</a:t>
            </a:r>
          </a:p>
          <a:p>
            <a:pPr lvl="1" eaLnBrk="1" hangingPunct="1"/>
            <a:r>
              <a:rPr lang="en-US" altLang="en-US" sz="2000" dirty="0"/>
              <a:t>similar (or related) to one another within the same group</a:t>
            </a:r>
          </a:p>
          <a:p>
            <a:pPr lvl="1" eaLnBrk="1" hangingPunct="1"/>
            <a:r>
              <a:rPr lang="en-US" altLang="en-US" sz="2000" dirty="0"/>
              <a:t>dissimilar (or unrelated) to the objects in other groups</a:t>
            </a:r>
          </a:p>
          <a:p>
            <a:pPr eaLnBrk="1" hangingPunct="1"/>
            <a:r>
              <a:rPr lang="en-US" altLang="en-US" sz="2000" dirty="0"/>
              <a:t>Clustering</a:t>
            </a:r>
            <a:r>
              <a:rPr lang="zh-CN" altLang="en-US" sz="2000" dirty="0"/>
              <a:t> </a:t>
            </a:r>
            <a:r>
              <a:rPr lang="en-US" altLang="en-US" sz="2000" dirty="0"/>
              <a:t>(or </a:t>
            </a:r>
            <a:r>
              <a:rPr lang="en-US" altLang="en-US" sz="2000" i="1" dirty="0"/>
              <a:t>cluster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analysis</a:t>
            </a:r>
            <a:r>
              <a:rPr lang="en-US" altLang="en-US" sz="2000" dirty="0"/>
              <a:t>, </a:t>
            </a:r>
            <a:r>
              <a:rPr lang="en-US" altLang="en-US" sz="2000" i="1" dirty="0"/>
              <a:t>data segmentation, …</a:t>
            </a:r>
            <a:r>
              <a:rPr lang="en-US" altLang="en-US" sz="2000" dirty="0"/>
              <a:t>)</a:t>
            </a:r>
          </a:p>
          <a:p>
            <a:pPr lvl="1" eaLnBrk="1" hangingPunct="1"/>
            <a:r>
              <a:rPr lang="en-US" altLang="en-US" sz="2000" dirty="0"/>
              <a:t>Finding similarities between data according to the characteristics found in the data</a:t>
            </a:r>
          </a:p>
          <a:p>
            <a:pPr lvl="1" eaLnBrk="1" hangingPunct="1"/>
            <a:r>
              <a:rPr lang="en-US" altLang="en-US" sz="2000" dirty="0"/>
              <a:t>and grouping similar data </a:t>
            </a:r>
            <a:r>
              <a:rPr lang="en-US" altLang="zh-CN" sz="2000" dirty="0"/>
              <a:t>points</a:t>
            </a:r>
            <a:r>
              <a:rPr lang="en-US" altLang="en-US" sz="2000" dirty="0"/>
              <a:t> into clusters</a:t>
            </a:r>
          </a:p>
          <a:p>
            <a:pPr eaLnBrk="1" hangingPunct="1"/>
            <a:r>
              <a:rPr lang="en-US" altLang="zh-CN" sz="2000" dirty="0"/>
              <a:t>Similarity/Distance</a:t>
            </a:r>
            <a:r>
              <a:rPr lang="zh-CN" altLang="en-US" sz="2000" dirty="0"/>
              <a:t> </a:t>
            </a:r>
            <a:r>
              <a:rPr lang="en-US" altLang="zh-CN" sz="2000" dirty="0"/>
              <a:t>metrics:</a:t>
            </a:r>
          </a:p>
          <a:p>
            <a:pPr lvl="1" eaLnBrk="1" hangingPunct="1"/>
            <a:r>
              <a:rPr lang="en-US" altLang="en-US" sz="2000" dirty="0"/>
              <a:t>Similarity is expressed in terms of a distance function </a:t>
            </a:r>
            <a:r>
              <a:rPr lang="en-US" altLang="en-US" sz="2000" i="1" dirty="0"/>
              <a:t>d(</a:t>
            </a:r>
            <a:r>
              <a:rPr lang="en-US" altLang="en-US" sz="2000" i="1" dirty="0" err="1"/>
              <a:t>x,y</a:t>
            </a:r>
            <a:r>
              <a:rPr lang="en-US" altLang="en-US" sz="2000" i="1" dirty="0"/>
              <a:t>)</a:t>
            </a:r>
          </a:p>
          <a:p>
            <a:pPr lvl="1" eaLnBrk="1" hangingPunct="1"/>
            <a:r>
              <a:rPr lang="en-US" altLang="en-US" sz="2000" dirty="0"/>
              <a:t>The definitions of distance functions are usually rather different for interval-scaled, </a:t>
            </a:r>
            <a:r>
              <a:rPr lang="en-US" altLang="en-US" sz="2000" dirty="0" err="1"/>
              <a:t>boolean</a:t>
            </a:r>
            <a:r>
              <a:rPr lang="en-US" altLang="en-US" sz="2000" dirty="0"/>
              <a:t>, categorical, and vectors</a:t>
            </a:r>
          </a:p>
          <a:p>
            <a:pPr lvl="1" eaLnBrk="1" hangingPunct="1"/>
            <a:r>
              <a:rPr lang="en-US" altLang="en-US" sz="2000" dirty="0"/>
              <a:t>Example: Euclidean distance between continuous vector data points: </a:t>
            </a:r>
            <a:r>
              <a:rPr lang="en-US" altLang="en-US" sz="2000" i="1" dirty="0"/>
              <a:t>d(</a:t>
            </a:r>
            <a:r>
              <a:rPr lang="en-US" altLang="en-US" sz="2000" i="1" dirty="0" err="1"/>
              <a:t>x,y</a:t>
            </a:r>
            <a:r>
              <a:rPr lang="en-US" altLang="en-US" sz="2000" i="1" dirty="0"/>
              <a:t>)=||x-y|| </a:t>
            </a:r>
          </a:p>
          <a:p>
            <a:pPr lvl="1" eaLnBrk="1" hangingPunct="1"/>
            <a:endParaRPr lang="en-US" altLang="en-US" sz="2000" dirty="0"/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66153102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>
            <a:extLst>
              <a:ext uri="{FF2B5EF4-FFF2-40B4-BE49-F238E27FC236}">
                <a16:creationId xmlns:a16="http://schemas.microsoft.com/office/drawing/2014/main" id="{6BD92C4B-15C0-9047-8A3E-13E74D4135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200"/>
              <a:t>Measuring Clustering Quality</a:t>
            </a:r>
          </a:p>
        </p:txBody>
      </p:sp>
      <p:sp>
        <p:nvSpPr>
          <p:cNvPr id="154626" name="Rectangle 3">
            <a:extLst>
              <a:ext uri="{FF2B5EF4-FFF2-40B4-BE49-F238E27FC236}">
                <a16:creationId xmlns:a16="http://schemas.microsoft.com/office/drawing/2014/main" id="{2E488D59-DAB4-D143-9D4C-16902DD756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34400" cy="5105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400" dirty="0"/>
              <a:t>Two methods: extrinsic vs intrinsic  </a:t>
            </a:r>
          </a:p>
          <a:p>
            <a:pPr>
              <a:lnSpc>
                <a:spcPct val="120000"/>
              </a:lnSpc>
            </a:pPr>
            <a:r>
              <a:rPr lang="en-US" altLang="en-US" sz="2400" dirty="0"/>
              <a:t>Extrinsic: i.e., the ground truth is available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Compare a clustering against the ground truth using certain clustering quality measure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Ex. Normalized mutual information (NMI)</a:t>
            </a:r>
          </a:p>
          <a:p>
            <a:pPr>
              <a:lnSpc>
                <a:spcPct val="120000"/>
              </a:lnSpc>
            </a:pPr>
            <a:r>
              <a:rPr lang="en-US" altLang="en-US" sz="2400" dirty="0"/>
              <a:t>Intrinsic: i.e., the ground truth is unavailable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Evaluate the goodness of a clustering by considering how well the clusters are separated, and how compact the clusters are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Ex. Silhouette coefficient</a:t>
            </a:r>
          </a:p>
        </p:txBody>
      </p:sp>
      <p:sp>
        <p:nvSpPr>
          <p:cNvPr id="154627" name="Slide Number Placeholder 5">
            <a:extLst>
              <a:ext uri="{FF2B5EF4-FFF2-40B4-BE49-F238E27FC236}">
                <a16:creationId xmlns:a16="http://schemas.microsoft.com/office/drawing/2014/main" id="{E094D771-5768-8744-B3E0-7D28FF433DA0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4663325-64F4-0144-84AF-A43C379A3E8F}" type="slidenum">
              <a:rPr lang="en-US" altLang="en-US" sz="1200" b="1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03752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EBF42DE-3A00-BE4D-8C6E-DA583CA24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324600" cy="6858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sz="3200" dirty="0"/>
              <a:t>Major Clustering Approaches</a:t>
            </a:r>
            <a:endParaRPr lang="en-US" altLang="en-US" dirty="0"/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5C209976-1562-234C-9A7D-5D1263CEE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763000" cy="510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sz="2000" dirty="0"/>
              <a:t>Partitioning-based</a:t>
            </a:r>
          </a:p>
          <a:p>
            <a:pPr lvl="1" eaLnBrk="1" hangingPunct="1"/>
            <a:r>
              <a:rPr lang="en-US" altLang="en-US" sz="2000" dirty="0"/>
              <a:t>Construct various partitions and then evaluate them by some global objective function, e.g., the sum of square distances within clusters. Then, we select the partitions with best objective value.</a:t>
            </a:r>
          </a:p>
          <a:p>
            <a:pPr lvl="1" eaLnBrk="1" hangingPunct="1"/>
            <a:r>
              <a:rPr lang="en-US" altLang="en-US" sz="2000" dirty="0"/>
              <a:t>Typical methods: </a:t>
            </a:r>
            <a:r>
              <a:rPr lang="en-US" altLang="en-US" sz="2000" dirty="0">
                <a:solidFill>
                  <a:srgbClr val="FF0000"/>
                </a:solidFill>
              </a:rPr>
              <a:t>K-means</a:t>
            </a:r>
            <a:r>
              <a:rPr lang="en-US" altLang="en-US" sz="2000" dirty="0"/>
              <a:t>, k-medoids, CLARANS</a:t>
            </a:r>
          </a:p>
          <a:p>
            <a:pPr eaLnBrk="1" hangingPunct="1"/>
            <a:r>
              <a:rPr lang="en-US" altLang="en-US" sz="2000" dirty="0"/>
              <a:t>Density-based</a:t>
            </a:r>
          </a:p>
          <a:p>
            <a:pPr lvl="1" eaLnBrk="1" hangingPunct="1"/>
            <a:r>
              <a:rPr lang="en-US" altLang="en-US" sz="2000" dirty="0"/>
              <a:t>Group points that are densely packed together, i.e., points with many nearby neighbors</a:t>
            </a:r>
          </a:p>
          <a:p>
            <a:pPr lvl="1" eaLnBrk="1" hangingPunct="1"/>
            <a:r>
              <a:rPr lang="en-US" altLang="en-US" sz="2000" dirty="0"/>
              <a:t>Typical methods: </a:t>
            </a:r>
            <a:r>
              <a:rPr lang="en-US" altLang="en-US" sz="2000" dirty="0">
                <a:solidFill>
                  <a:srgbClr val="FF0000"/>
                </a:solidFill>
              </a:rPr>
              <a:t>DBSCAN</a:t>
            </a:r>
            <a:r>
              <a:rPr lang="en-US" altLang="en-US" sz="2000" dirty="0"/>
              <a:t>, OPTICS, </a:t>
            </a:r>
            <a:r>
              <a:rPr lang="en-US" altLang="en-US" sz="2000" dirty="0" err="1"/>
              <a:t>DenClue</a:t>
            </a:r>
            <a:endParaRPr lang="en-US" altLang="en-US" sz="2000" dirty="0"/>
          </a:p>
          <a:p>
            <a:pPr eaLnBrk="1" hangingPunct="1"/>
            <a:r>
              <a:rPr lang="en-US" altLang="en-US" sz="2000" dirty="0"/>
              <a:t>Hierarchical: Finding a hierarchy of clusters.</a:t>
            </a:r>
          </a:p>
          <a:p>
            <a:pPr eaLnBrk="1" hangingPunct="1"/>
            <a:r>
              <a:rPr lang="en-US" altLang="en-US" sz="2000" dirty="0"/>
              <a:t>Grid-based</a:t>
            </a:r>
          </a:p>
          <a:p>
            <a:pPr eaLnBrk="1" hangingPunct="1"/>
            <a:r>
              <a:rPr lang="en-US" altLang="en-US" sz="2000" dirty="0"/>
              <a:t>Model-based</a:t>
            </a:r>
          </a:p>
          <a:p>
            <a:pPr eaLnBrk="1" hangingPunct="1"/>
            <a:r>
              <a:rPr lang="en-US" altLang="en-US" sz="2000" dirty="0"/>
              <a:t>Frequent pattern-based</a:t>
            </a:r>
          </a:p>
          <a:p>
            <a:pPr eaLnBrk="1" hangingPunct="1"/>
            <a:r>
              <a:rPr lang="en-US" altLang="en-US" sz="2000" dirty="0"/>
              <a:t>User-guided or constraint-based </a:t>
            </a:r>
          </a:p>
          <a:p>
            <a:pPr eaLnBrk="1" hangingPunct="1"/>
            <a:r>
              <a:rPr lang="en-US" altLang="en-US" sz="2000" dirty="0"/>
              <a:t>Link-based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</p:txBody>
      </p:sp>
      <p:sp>
        <p:nvSpPr>
          <p:cNvPr id="37891" name="Slide Number Placeholder 6">
            <a:extLst>
              <a:ext uri="{FF2B5EF4-FFF2-40B4-BE49-F238E27FC236}">
                <a16:creationId xmlns:a16="http://schemas.microsoft.com/office/drawing/2014/main" id="{49EE9776-BDAB-1D40-BF46-B8B2A20D4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A480D7-14ED-7942-85ED-30FC89B07DFC}" type="slidenum">
              <a:rPr lang="en-US" altLang="en-US" sz="12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Berlin Sans FB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16818</TotalTime>
  <Words>2643</Words>
  <Application>Microsoft Macintosh PowerPoint</Application>
  <PresentationFormat>On-screen Show (4:3)</PresentationFormat>
  <Paragraphs>484</Paragraphs>
  <Slides>43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Berlin Sans FB Demi</vt:lpstr>
      <vt:lpstr>Calibri</vt:lpstr>
      <vt:lpstr>Cambria Math</vt:lpstr>
      <vt:lpstr>Tahoma</vt:lpstr>
      <vt:lpstr>Times New Roman</vt:lpstr>
      <vt:lpstr>Wingdings</vt:lpstr>
      <vt:lpstr>Blends</vt:lpstr>
      <vt:lpstr>Equation</vt:lpstr>
      <vt:lpstr>SmartDraw</vt:lpstr>
      <vt:lpstr>Machine Learning Workshops   — Unsupervised Learning—</vt:lpstr>
      <vt:lpstr>Outline</vt:lpstr>
      <vt:lpstr>Outline</vt:lpstr>
      <vt:lpstr>Supervised vs Unsupervised</vt:lpstr>
      <vt:lpstr>Applications</vt:lpstr>
      <vt:lpstr>Outline</vt:lpstr>
      <vt:lpstr>Clustering</vt:lpstr>
      <vt:lpstr>Measuring Clustering Quality</vt:lpstr>
      <vt:lpstr>Major Clustering Approaches</vt:lpstr>
      <vt:lpstr>Outline</vt:lpstr>
      <vt:lpstr>Partitioning-based Clustering: Basic Concepts</vt:lpstr>
      <vt:lpstr>The K-Means Clustering Method </vt:lpstr>
      <vt:lpstr>An Example Run of K-Means Clustering</vt:lpstr>
      <vt:lpstr>Comments on the K-Means Method</vt:lpstr>
      <vt:lpstr>Variations of the K-Means Method</vt:lpstr>
      <vt:lpstr>Outline</vt:lpstr>
      <vt:lpstr>Density-based Clustering: Basic Concepts</vt:lpstr>
      <vt:lpstr>DBSCAN: Density-Based Spatial Clustering of Applications with Noise</vt:lpstr>
      <vt:lpstr>An Example of DBSCAN Clustering</vt:lpstr>
      <vt:lpstr>Comments on DBSCAN Clustering</vt:lpstr>
      <vt:lpstr>DBSCAN: Sensitive to Parameters</vt:lpstr>
      <vt:lpstr>Outline</vt:lpstr>
      <vt:lpstr>Dimensionality Reduction</vt:lpstr>
      <vt:lpstr>Outline</vt:lpstr>
      <vt:lpstr>Principle Component Analysis</vt:lpstr>
      <vt:lpstr>PCA: Example</vt:lpstr>
      <vt:lpstr>PCA for Face Recognition </vt:lpstr>
      <vt:lpstr>Comments on PCA</vt:lpstr>
      <vt:lpstr>Outline</vt:lpstr>
      <vt:lpstr>Locally Linear Embedding</vt:lpstr>
      <vt:lpstr>LLE for Face Recognition</vt:lpstr>
      <vt:lpstr>Comments on LLE</vt:lpstr>
      <vt:lpstr>Outline</vt:lpstr>
      <vt:lpstr>Neural Networks</vt:lpstr>
      <vt:lpstr>Auto-encoders</vt:lpstr>
      <vt:lpstr>Stacked Auto-encoders</vt:lpstr>
      <vt:lpstr>Sparse Auto-encoders</vt:lpstr>
      <vt:lpstr>Sparse Auto-encoders</vt:lpstr>
      <vt:lpstr>Auto-encoders: Images</vt:lpstr>
      <vt:lpstr>Auto-encoders: Documents</vt:lpstr>
      <vt:lpstr>Comments on Auto-encoders</vt:lpstr>
      <vt:lpstr>What about clustering?</vt:lpstr>
      <vt:lpstr>References</vt:lpstr>
    </vt:vector>
  </TitlesOfParts>
  <Company>S.F.U.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Jiawei Han</dc:creator>
  <cp:lastModifiedBy>Zexi Huang</cp:lastModifiedBy>
  <cp:revision>610</cp:revision>
  <cp:lastPrinted>2010-12-03T19:14:05Z</cp:lastPrinted>
  <dcterms:created xsi:type="dcterms:W3CDTF">1998-06-19T04:38:52Z</dcterms:created>
  <dcterms:modified xsi:type="dcterms:W3CDTF">2019-06-03T22:27:49Z</dcterms:modified>
</cp:coreProperties>
</file>