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6"/>
  </p:notesMasterIdLst>
  <p:sldIdLst>
    <p:sldId id="256" r:id="rId2"/>
    <p:sldId id="264" r:id="rId3"/>
    <p:sldId id="257" r:id="rId4"/>
    <p:sldId id="259" r:id="rId5"/>
    <p:sldId id="260" r:id="rId6"/>
    <p:sldId id="261" r:id="rId7"/>
    <p:sldId id="272" r:id="rId8"/>
    <p:sldId id="273" r:id="rId9"/>
    <p:sldId id="275" r:id="rId10"/>
    <p:sldId id="269" r:id="rId11"/>
    <p:sldId id="262" r:id="rId12"/>
    <p:sldId id="263" r:id="rId13"/>
    <p:sldId id="265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2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49BC9-994B-4DCA-BA51-CE569D80F70F}" type="datetimeFigureOut">
              <a:rPr lang="zh-CN" altLang="en-US" smtClean="0"/>
              <a:t>2015/12/1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930846-C348-4EB2-B539-B1D235E9B0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120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instrument-SET37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C8DA3-E94E-43BF-B4B5-4F39F356133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241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altLang="zh-CN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12/1/2015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jpg"/><Relationship Id="rId5" Type="http://schemas.openxmlformats.org/officeDocument/2006/relationships/image" Target="../media/image19.emf"/><Relationship Id="rId4" Type="http://schemas.openxmlformats.org/officeDocument/2006/relationships/oleObject" Target="../embeddings/Microsoft_Word_97_-_2003_Document1.doc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1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image" Target="../media/image6.jp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jpg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/>
              <a:t>通信系统的复用</a:t>
            </a:r>
            <a:endParaRPr lang="zh-CN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英才</a:t>
            </a:r>
            <a:r>
              <a:rPr lang="zh-CN" altLang="en-US" dirty="0" smtClean="0"/>
              <a:t>实验学院 黄泽熙</a:t>
            </a:r>
            <a:endParaRPr lang="en-US" altLang="zh-CN" dirty="0" smtClean="0"/>
          </a:p>
          <a:p>
            <a:r>
              <a:rPr lang="en-US" altLang="zh-CN" dirty="0" smtClean="0"/>
              <a:t>2015</a:t>
            </a:r>
            <a:r>
              <a:rPr lang="zh-CN" altLang="en-US" dirty="0" smtClean="0"/>
              <a:t>年</a:t>
            </a:r>
            <a:r>
              <a:rPr lang="en-US" altLang="zh-CN" dirty="0" smtClean="0"/>
              <a:t>11</a:t>
            </a:r>
            <a:r>
              <a:rPr lang="zh-CN" altLang="en-US" dirty="0" smtClean="0"/>
              <a:t>月</a:t>
            </a:r>
            <a:r>
              <a:rPr lang="en-US" altLang="zh-CN" dirty="0" smtClean="0"/>
              <a:t>26</a:t>
            </a:r>
            <a:r>
              <a:rPr lang="zh-CN" altLang="en-US" dirty="0" smtClean="0"/>
              <a:t>日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1763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554" y="2408"/>
            <a:ext cx="4088633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883" y="1445"/>
            <a:ext cx="5451369" cy="685896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724070" y="602830"/>
            <a:ext cx="3528392" cy="23774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Oval 16"/>
          <p:cNvSpPr/>
          <p:nvPr/>
        </p:nvSpPr>
        <p:spPr>
          <a:xfrm>
            <a:off x="41009" y="1902458"/>
            <a:ext cx="2500688" cy="1115743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290739" y="2013755"/>
            <a:ext cx="2054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700M</a:t>
            </a:r>
            <a:r>
              <a:rPr lang="zh-CN" altLang="en-US" b="1" dirty="0">
                <a:solidFill>
                  <a:srgbClr val="FF0000"/>
                </a:solidFill>
              </a:rPr>
              <a:t>频段被广电总局占用，用于模拟广播电视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724070" y="979596"/>
            <a:ext cx="3528392" cy="23774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Oval 22"/>
          <p:cNvSpPr/>
          <p:nvPr/>
        </p:nvSpPr>
        <p:spPr>
          <a:xfrm>
            <a:off x="142859" y="1064302"/>
            <a:ext cx="2216816" cy="75762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392589" y="1119951"/>
            <a:ext cx="1875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虽然可用，但是频段宽度太短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750733" y="1961739"/>
            <a:ext cx="3528392" cy="23774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25"/>
          <p:cNvSpPr/>
          <p:nvPr/>
        </p:nvSpPr>
        <p:spPr>
          <a:xfrm>
            <a:off x="6883631" y="591262"/>
            <a:ext cx="3528392" cy="2194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Rectangle 26"/>
          <p:cNvSpPr/>
          <p:nvPr/>
        </p:nvSpPr>
        <p:spPr>
          <a:xfrm>
            <a:off x="6883631" y="1602474"/>
            <a:ext cx="3528392" cy="2194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Oval 27"/>
          <p:cNvSpPr/>
          <p:nvPr/>
        </p:nvSpPr>
        <p:spPr>
          <a:xfrm>
            <a:off x="-17695" y="5587846"/>
            <a:ext cx="2786823" cy="112711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226361" y="5636529"/>
            <a:ext cx="2497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1765-1780</a:t>
            </a:r>
            <a:r>
              <a:rPr lang="zh-CN" altLang="en-US" b="1" dirty="0">
                <a:solidFill>
                  <a:srgbClr val="FF0000"/>
                </a:solidFill>
              </a:rPr>
              <a:t>、</a:t>
            </a:r>
            <a:r>
              <a:rPr lang="en-US" altLang="zh-CN" b="1" dirty="0">
                <a:solidFill>
                  <a:srgbClr val="FF0000"/>
                </a:solidFill>
              </a:rPr>
              <a:t>1860-1875</a:t>
            </a:r>
            <a:r>
              <a:rPr lang="zh-CN" altLang="en-US" b="1" dirty="0">
                <a:solidFill>
                  <a:srgbClr val="FF0000"/>
                </a:solidFill>
              </a:rPr>
              <a:t>共</a:t>
            </a:r>
            <a:r>
              <a:rPr lang="en-US" altLang="zh-CN" b="1" dirty="0">
                <a:solidFill>
                  <a:srgbClr val="FF0000"/>
                </a:solidFill>
              </a:rPr>
              <a:t>15M*2</a:t>
            </a:r>
            <a:r>
              <a:rPr lang="zh-CN" altLang="en-US" b="1" dirty="0">
                <a:solidFill>
                  <a:srgbClr val="FF0000"/>
                </a:solidFill>
              </a:rPr>
              <a:t>的资源分给中国电信</a:t>
            </a:r>
          </a:p>
        </p:txBody>
      </p:sp>
      <p:sp>
        <p:nvSpPr>
          <p:cNvPr id="30" name="Oval 29"/>
          <p:cNvSpPr/>
          <p:nvPr/>
        </p:nvSpPr>
        <p:spPr>
          <a:xfrm>
            <a:off x="-54983" y="4430342"/>
            <a:ext cx="2779053" cy="110537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190011" y="4525518"/>
            <a:ext cx="2371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1755-1765</a:t>
            </a:r>
            <a:r>
              <a:rPr lang="zh-CN" altLang="en-US" b="1" dirty="0">
                <a:solidFill>
                  <a:srgbClr val="FF0000"/>
                </a:solidFill>
              </a:rPr>
              <a:t>、</a:t>
            </a:r>
            <a:r>
              <a:rPr lang="en-US" altLang="zh-CN" b="1" dirty="0">
                <a:solidFill>
                  <a:srgbClr val="FF0000"/>
                </a:solidFill>
              </a:rPr>
              <a:t>1850-1860</a:t>
            </a:r>
            <a:r>
              <a:rPr lang="zh-CN" altLang="en-US" b="1" dirty="0">
                <a:solidFill>
                  <a:srgbClr val="FF0000"/>
                </a:solidFill>
              </a:rPr>
              <a:t>共</a:t>
            </a:r>
            <a:r>
              <a:rPr lang="en-US" altLang="zh-CN" b="1" dirty="0">
                <a:solidFill>
                  <a:srgbClr val="FF0000"/>
                </a:solidFill>
              </a:rPr>
              <a:t>10M*2</a:t>
            </a:r>
            <a:r>
              <a:rPr lang="zh-CN" altLang="en-US" b="1" dirty="0">
                <a:solidFill>
                  <a:srgbClr val="FF0000"/>
                </a:solidFill>
              </a:rPr>
              <a:t>的资源分给中国联通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881695" y="1808172"/>
            <a:ext cx="4963578" cy="2194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Rectangle 32"/>
          <p:cNvSpPr/>
          <p:nvPr/>
        </p:nvSpPr>
        <p:spPr>
          <a:xfrm>
            <a:off x="6863359" y="4959648"/>
            <a:ext cx="4963580" cy="2194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Rectangle 34"/>
          <p:cNvSpPr/>
          <p:nvPr/>
        </p:nvSpPr>
        <p:spPr>
          <a:xfrm>
            <a:off x="6863359" y="5535712"/>
            <a:ext cx="4963580" cy="64807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Oval 35"/>
          <p:cNvSpPr/>
          <p:nvPr/>
        </p:nvSpPr>
        <p:spPr>
          <a:xfrm>
            <a:off x="6941441" y="2094338"/>
            <a:ext cx="3864736" cy="276475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7314477" y="2475959"/>
            <a:ext cx="31778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rgbClr val="FF0000"/>
                </a:solidFill>
              </a:rPr>
              <a:t>TD-LTE</a:t>
            </a:r>
            <a:r>
              <a:rPr lang="zh-CN" altLang="en-US" b="1" dirty="0">
                <a:solidFill>
                  <a:srgbClr val="FF0000"/>
                </a:solidFill>
              </a:rPr>
              <a:t>的主要频段。其中中国移动获得</a:t>
            </a:r>
            <a:r>
              <a:rPr lang="en-US" altLang="zh-CN" b="1" dirty="0">
                <a:solidFill>
                  <a:srgbClr val="FF0000"/>
                </a:solidFill>
              </a:rPr>
              <a:t>130M</a:t>
            </a:r>
            <a:r>
              <a:rPr lang="zh-CN" altLang="en-US" b="1" dirty="0">
                <a:solidFill>
                  <a:srgbClr val="FF0000"/>
                </a:solidFill>
              </a:rPr>
              <a:t>、中国联通获得</a:t>
            </a:r>
            <a:r>
              <a:rPr lang="en-US" altLang="zh-CN" b="1" dirty="0">
                <a:solidFill>
                  <a:srgbClr val="FF0000"/>
                </a:solidFill>
              </a:rPr>
              <a:t>40M</a:t>
            </a:r>
            <a:r>
              <a:rPr lang="zh-CN" altLang="en-US" b="1" dirty="0">
                <a:solidFill>
                  <a:srgbClr val="FF0000"/>
                </a:solidFill>
              </a:rPr>
              <a:t>、中国电信获得</a:t>
            </a:r>
            <a:r>
              <a:rPr lang="en-US" altLang="zh-CN" b="1" dirty="0">
                <a:solidFill>
                  <a:srgbClr val="FF0000"/>
                </a:solidFill>
              </a:rPr>
              <a:t>40M</a:t>
            </a:r>
            <a:r>
              <a:rPr lang="zh-CN" altLang="en-US" b="1" dirty="0">
                <a:solidFill>
                  <a:srgbClr val="FF0000"/>
                </a:solidFill>
              </a:rPr>
              <a:t>的频谱资源。剩余部分依旧是几大运营商抢占的对象，尤其是以</a:t>
            </a:r>
            <a:r>
              <a:rPr lang="en-US" altLang="zh-CN" b="1" dirty="0">
                <a:solidFill>
                  <a:srgbClr val="FF0000"/>
                </a:solidFill>
              </a:rPr>
              <a:t>TDD</a:t>
            </a:r>
            <a:r>
              <a:rPr lang="zh-CN" altLang="en-US" b="1" dirty="0">
                <a:solidFill>
                  <a:srgbClr val="FF0000"/>
                </a:solidFill>
              </a:rPr>
              <a:t>为主的中国移动。</a:t>
            </a:r>
          </a:p>
        </p:txBody>
      </p:sp>
      <p:sp>
        <p:nvSpPr>
          <p:cNvPr id="38" name="Oval 37"/>
          <p:cNvSpPr/>
          <p:nvPr/>
        </p:nvSpPr>
        <p:spPr>
          <a:xfrm>
            <a:off x="95818" y="224015"/>
            <a:ext cx="2315765" cy="75762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345549" y="279664"/>
            <a:ext cx="1875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FF0000"/>
                </a:solidFill>
              </a:rPr>
              <a:t>FDD-LTE</a:t>
            </a:r>
            <a:r>
              <a:rPr lang="zh-CN" altLang="en-US" b="1" dirty="0">
                <a:solidFill>
                  <a:srgbClr val="FF0000"/>
                </a:solidFill>
              </a:rPr>
              <a:t>目前分配到的频段。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750732" y="6566501"/>
            <a:ext cx="3705307" cy="2194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Rectangle 46"/>
          <p:cNvSpPr/>
          <p:nvPr/>
        </p:nvSpPr>
        <p:spPr>
          <a:xfrm>
            <a:off x="6863359" y="2390790"/>
            <a:ext cx="3806893" cy="2194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Rectangle 47"/>
          <p:cNvSpPr/>
          <p:nvPr/>
        </p:nvSpPr>
        <p:spPr>
          <a:xfrm>
            <a:off x="6883631" y="2753140"/>
            <a:ext cx="3819128" cy="43891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Rectangle 48"/>
          <p:cNvSpPr/>
          <p:nvPr/>
        </p:nvSpPr>
        <p:spPr>
          <a:xfrm>
            <a:off x="6863359" y="3961593"/>
            <a:ext cx="3806893" cy="2194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Rectangle 49"/>
          <p:cNvSpPr/>
          <p:nvPr/>
        </p:nvSpPr>
        <p:spPr>
          <a:xfrm>
            <a:off x="6863359" y="4382232"/>
            <a:ext cx="3806893" cy="2194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Oval 50"/>
          <p:cNvSpPr/>
          <p:nvPr/>
        </p:nvSpPr>
        <p:spPr>
          <a:xfrm>
            <a:off x="-81415" y="3082564"/>
            <a:ext cx="2734171" cy="129564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TextBox 51"/>
          <p:cNvSpPr txBox="1"/>
          <p:nvPr/>
        </p:nvSpPr>
        <p:spPr>
          <a:xfrm>
            <a:off x="117759" y="3327534"/>
            <a:ext cx="25349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而剩下的尚未分配的部分则为中国联通和中国电信</a:t>
            </a:r>
            <a:r>
              <a:rPr lang="en-US" altLang="zh-CN" b="1" dirty="0">
                <a:solidFill>
                  <a:srgbClr val="FF0000"/>
                </a:solidFill>
              </a:rPr>
              <a:t>FDD</a:t>
            </a:r>
            <a:r>
              <a:rPr lang="zh-CN" altLang="en-US" b="1" dirty="0">
                <a:solidFill>
                  <a:srgbClr val="FF0000"/>
                </a:solidFill>
              </a:rPr>
              <a:t>的</a:t>
            </a:r>
            <a:r>
              <a:rPr lang="zh-CN" altLang="en-US" b="1" dirty="0" smtClean="0">
                <a:solidFill>
                  <a:srgbClr val="FF0000"/>
                </a:solidFill>
              </a:rPr>
              <a:t>战场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94401" y="1305417"/>
            <a:ext cx="2592140" cy="387368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目前</a:t>
            </a:r>
            <a:r>
              <a:rPr lang="en-US" altLang="zh-CN" sz="2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3GHz</a:t>
            </a:r>
            <a:r>
              <a:rPr lang="zh-CN" altLang="en-US" sz="2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以下的频段已经基本被瓜分完全，剩下的少数部分也已经计划分配给</a:t>
            </a:r>
            <a:r>
              <a:rPr lang="en-US" altLang="zh-CN" sz="2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TD-LTE</a:t>
            </a:r>
            <a:r>
              <a:rPr lang="zh-CN" altLang="en-US" sz="2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与</a:t>
            </a:r>
            <a:r>
              <a:rPr lang="en-US" altLang="zh-CN" sz="2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FDD-LTE</a:t>
            </a:r>
            <a:r>
              <a:rPr lang="zh-CN" altLang="en-US" sz="2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，频谱资源极其紧张</a:t>
            </a:r>
            <a:r>
              <a:rPr lang="zh-CN" altLang="en-US" sz="28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！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3444" y="186119"/>
            <a:ext cx="3147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频分复用的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问题</a:t>
            </a:r>
          </a:p>
        </p:txBody>
      </p:sp>
    </p:spTree>
    <p:extLst>
      <p:ext uri="{BB962C8B-B14F-4D97-AF65-F5344CB8AC3E}">
        <p14:creationId xmlns:p14="http://schemas.microsoft.com/office/powerpoint/2010/main" val="1099234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7" grpId="0" animBg="1"/>
      <p:bldP spid="17" grpId="1" animBg="1"/>
      <p:bldP spid="18" grpId="0"/>
      <p:bldP spid="18" grpId="1"/>
      <p:bldP spid="20" grpId="0" animBg="1"/>
      <p:bldP spid="20" grpId="1" animBg="1"/>
      <p:bldP spid="23" grpId="0" animBg="1"/>
      <p:bldP spid="23" grpId="1" animBg="1"/>
      <p:bldP spid="24" grpId="0"/>
      <p:bldP spid="24" grpId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/>
      <p:bldP spid="29" grpId="1"/>
      <p:bldP spid="30" grpId="0" animBg="1"/>
      <p:bldP spid="30" grpId="1" animBg="1"/>
      <p:bldP spid="31" grpId="0"/>
      <p:bldP spid="31" grpId="1"/>
      <p:bldP spid="32" grpId="0" animBg="1"/>
      <p:bldP spid="32" grpId="1" animBg="1"/>
      <p:bldP spid="33" grpId="0" animBg="1"/>
      <p:bldP spid="33" grpId="1" animBg="1"/>
      <p:bldP spid="35" grpId="0" animBg="1"/>
      <p:bldP spid="35" grpId="1" animBg="1"/>
      <p:bldP spid="36" grpId="0" animBg="1"/>
      <p:bldP spid="36" grpId="1" animBg="1"/>
      <p:bldP spid="37" grpId="0"/>
      <p:bldP spid="37" grpId="1"/>
      <p:bldP spid="38" grpId="0" animBg="1"/>
      <p:bldP spid="38" grpId="1" animBg="1"/>
      <p:bldP spid="39" grpId="0"/>
      <p:bldP spid="39" grpId="1"/>
      <p:bldP spid="44" grpId="0" animBg="1"/>
      <p:bldP spid="44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/>
      <p:bldP spid="52" grpId="1"/>
      <p:bldP spid="65" grpId="0" animBg="1"/>
      <p:bldP spid="34" grpId="0"/>
      <p:bldP spid="3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2" y="380325"/>
            <a:ext cx="3147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总结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graphicFrame>
        <p:nvGraphicFramePr>
          <p:cNvPr id="2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858137"/>
              </p:ext>
            </p:extLst>
          </p:nvPr>
        </p:nvGraphicFramePr>
        <p:xfrm>
          <a:off x="851995" y="1525682"/>
          <a:ext cx="5923153" cy="42189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Document" r:id="rId4" imgW="5272095" imgH="3566034" progId="Word.Document.8">
                  <p:embed/>
                </p:oleObj>
              </mc:Choice>
              <mc:Fallback>
                <p:oleObj name="Document" r:id="rId4" imgW="5272095" imgH="356603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 r="14743" b="10196"/>
                      <a:stretch>
                        <a:fillRect/>
                      </a:stretch>
                    </p:blipFill>
                    <p:spPr bwMode="auto">
                      <a:xfrm>
                        <a:off x="851995" y="1525682"/>
                        <a:ext cx="5923153" cy="4218901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chemeClr val="accent1">
                              <a:lumMod val="0"/>
                              <a:lumOff val="100000"/>
                            </a:schemeClr>
                          </a:gs>
                          <a:gs pos="35000">
                            <a:schemeClr val="accent1">
                              <a:lumMod val="0"/>
                              <a:lumOff val="100000"/>
                            </a:schemeClr>
                          </a:gs>
                          <a:gs pos="100000">
                            <a:schemeClr val="accent1">
                              <a:lumMod val="100000"/>
                            </a:schemeClr>
                          </a:gs>
                        </a:gsLst>
                        <a:path path="circle">
                          <a:fillToRect l="50000" t="-80000" r="50000" b="180000"/>
                        </a:path>
                        <a:tileRect/>
                      </a:gradFill>
                      <a:ln w="222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6932731" y="1969623"/>
            <a:ext cx="3921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在品学楼里，大家在不同的教室内上课，虽然上课的内容不同，但是互相不影响</a:t>
            </a:r>
            <a:r>
              <a:rPr lang="en-US" altLang="zh-CN" sz="2400" dirty="0" smtClean="0"/>
              <a:t>.</a:t>
            </a:r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2400" dirty="0" smtClean="0"/>
          </a:p>
        </p:txBody>
      </p:sp>
      <p:sp>
        <p:nvSpPr>
          <p:cNvPr id="29" name="TextBox 28"/>
          <p:cNvSpPr txBox="1"/>
          <p:nvPr/>
        </p:nvSpPr>
        <p:spPr>
          <a:xfrm>
            <a:off x="6932731" y="3818965"/>
            <a:ext cx="36635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000000"/>
                </a:solidFill>
              </a:rPr>
              <a:t>但是为了保证隔音效果，需要增厚教室间的墙壁，这就会浪费空间资源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  <a:endParaRPr lang="zh-CN" altLang="en-US" sz="2400" dirty="0">
              <a:solidFill>
                <a:srgbClr val="000000"/>
              </a:solidFill>
            </a:endParaRPr>
          </a:p>
          <a:p>
            <a:endParaRPr lang="zh-CN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899" y="3418997"/>
            <a:ext cx="8877300" cy="301942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421117" y="5095854"/>
            <a:ext cx="474691" cy="2796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Oval 7"/>
          <p:cNvSpPr/>
          <p:nvPr/>
        </p:nvSpPr>
        <p:spPr>
          <a:xfrm>
            <a:off x="8522312" y="5095854"/>
            <a:ext cx="474691" cy="2796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Oval 8"/>
          <p:cNvSpPr/>
          <p:nvPr/>
        </p:nvSpPr>
        <p:spPr>
          <a:xfrm>
            <a:off x="3593188" y="5187012"/>
            <a:ext cx="474691" cy="2796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Oval 9"/>
          <p:cNvSpPr/>
          <p:nvPr/>
        </p:nvSpPr>
        <p:spPr>
          <a:xfrm>
            <a:off x="2399089" y="5187012"/>
            <a:ext cx="474691" cy="2796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1311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/>
      <p:bldP spid="29" grpId="0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2" y="380325"/>
            <a:ext cx="3147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时分复用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9672673"/>
              </p:ext>
            </p:extLst>
          </p:nvPr>
        </p:nvGraphicFramePr>
        <p:xfrm>
          <a:off x="777280" y="1430996"/>
          <a:ext cx="6265193" cy="42507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VISIO" r:id="rId3" imgW="5095875" imgH="3457575" progId="Visio.Drawing.6">
                  <p:embed/>
                </p:oleObj>
              </mc:Choice>
              <mc:Fallback>
                <p:oleObj name="VISIO" r:id="rId3" imgW="5095875" imgH="3457575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80" y="1430996"/>
                        <a:ext cx="6265193" cy="4250733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chemeClr val="accent1">
                              <a:lumMod val="0"/>
                              <a:lumOff val="100000"/>
                            </a:schemeClr>
                          </a:gs>
                          <a:gs pos="35000">
                            <a:schemeClr val="accent1">
                              <a:lumMod val="0"/>
                              <a:lumOff val="100000"/>
                            </a:schemeClr>
                          </a:gs>
                          <a:gs pos="100000">
                            <a:schemeClr val="accent1">
                              <a:lumMod val="100000"/>
                            </a:schemeClr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01672" y="1217115"/>
            <a:ext cx="3921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大家虽在一个教室里上课，但我们是大学生，轮流发言，因此信息仍能有效的传递</a:t>
            </a:r>
            <a:r>
              <a:rPr lang="en-US" altLang="zh-CN" sz="2400" dirty="0" smtClean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1672" y="4550485"/>
            <a:ext cx="40508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altLang="zh-CN" sz="2400" dirty="0" smtClean="0">
                <a:solidFill>
                  <a:srgbClr val="000000"/>
                </a:solidFill>
              </a:rPr>
              <a:t>GSM</a:t>
            </a:r>
            <a:r>
              <a:rPr lang="zh-CN" altLang="en-US" sz="2400" dirty="0">
                <a:solidFill>
                  <a:srgbClr val="000000"/>
                </a:solidFill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</a:rPr>
              <a:t>2G</a:t>
            </a:r>
            <a:r>
              <a:rPr lang="zh-CN" altLang="en-US" sz="2400" dirty="0">
                <a:solidFill>
                  <a:srgbClr val="000000"/>
                </a:solidFill>
              </a:rPr>
              <a:t>）网络采用时分复用，目前中国移动和中国联通都提供</a:t>
            </a:r>
            <a:r>
              <a:rPr lang="en-US" altLang="zh-CN" sz="2400" dirty="0">
                <a:solidFill>
                  <a:srgbClr val="000000"/>
                </a:solidFill>
              </a:rPr>
              <a:t>GSM</a:t>
            </a:r>
            <a:r>
              <a:rPr lang="zh-CN" altLang="en-US" sz="2400" dirty="0">
                <a:solidFill>
                  <a:srgbClr val="000000"/>
                </a:solidFill>
              </a:rPr>
              <a:t>服务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  <a:endParaRPr lang="zh-CN" altLang="en-US" sz="2400" dirty="0">
              <a:solidFill>
                <a:srgbClr val="000000"/>
              </a:solidFill>
            </a:endParaRPr>
          </a:p>
          <a:p>
            <a:endParaRPr lang="zh-CN" altLang="en-US" dirty="0"/>
          </a:p>
        </p:txBody>
      </p:sp>
      <p:sp>
        <p:nvSpPr>
          <p:cNvPr id="9" name="Rectangle 8"/>
          <p:cNvSpPr/>
          <p:nvPr/>
        </p:nvSpPr>
        <p:spPr>
          <a:xfrm>
            <a:off x="7200453" y="2642440"/>
            <a:ext cx="39229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rgbClr val="00000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000000"/>
                </a:solidFill>
              </a:rPr>
              <a:t>我们的时间得校准好，按照同一个表的时间轮流发言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42956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2" y="380325"/>
            <a:ext cx="3147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码分复用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12772" y="1071944"/>
            <a:ext cx="44536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我们在同一个教室内，你们几个说法语，他们几个说德语，还有几个说英语，同时说却互不干扰</a:t>
            </a:r>
            <a:r>
              <a:rPr lang="en-US" altLang="zh-CN" sz="24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altLang="zh-CN" sz="240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509542"/>
              </p:ext>
            </p:extLst>
          </p:nvPr>
        </p:nvGraphicFramePr>
        <p:xfrm>
          <a:off x="764025" y="1369437"/>
          <a:ext cx="5819517" cy="418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VISIO" r:id="rId3" imgW="4171950" imgH="3571875" progId="Visio.Drawing.6">
                  <p:embed/>
                </p:oleObj>
              </mc:Choice>
              <mc:Fallback>
                <p:oleObj name="VISIO" r:id="rId3" imgW="4171950" imgH="3571875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025" y="1369437"/>
                        <a:ext cx="5819517" cy="4189404"/>
                      </a:xfrm>
                      <a:prstGeom prst="rect">
                        <a:avLst/>
                      </a:prstGeom>
                      <a:gradFill>
                        <a:gsLst>
                          <a:gs pos="0">
                            <a:schemeClr val="accent1">
                              <a:lumMod val="0"/>
                              <a:lumOff val="100000"/>
                            </a:schemeClr>
                          </a:gs>
                          <a:gs pos="35000">
                            <a:schemeClr val="accent1">
                              <a:lumMod val="0"/>
                              <a:lumOff val="100000"/>
                            </a:schemeClr>
                          </a:gs>
                          <a:gs pos="100000">
                            <a:schemeClr val="accent1">
                              <a:lumMod val="100000"/>
                            </a:schemeClr>
                          </a:gs>
                        </a:gsLst>
                        <a:path path="circle">
                          <a:fillToRect l="50000" t="-80000" r="50000" b="180000"/>
                        </a:path>
                      </a:gra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12772" y="4642009"/>
            <a:ext cx="445366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rgbClr val="000000"/>
                </a:solidFill>
              </a:rPr>
              <a:t>WCDMA</a:t>
            </a:r>
            <a:r>
              <a:rPr lang="zh-CN" altLang="en-US" sz="2400" dirty="0">
                <a:solidFill>
                  <a:srgbClr val="000000"/>
                </a:solidFill>
              </a:rPr>
              <a:t>网络（中国联通</a:t>
            </a:r>
            <a:r>
              <a:rPr lang="en-US" altLang="zh-CN" sz="2400" dirty="0">
                <a:solidFill>
                  <a:srgbClr val="000000"/>
                </a:solidFill>
              </a:rPr>
              <a:t>3G</a:t>
            </a:r>
            <a:r>
              <a:rPr lang="zh-CN" altLang="en-US" sz="2400" dirty="0">
                <a:solidFill>
                  <a:srgbClr val="000000"/>
                </a:solidFill>
              </a:rPr>
              <a:t>）、</a:t>
            </a:r>
            <a:r>
              <a:rPr lang="en-US" altLang="zh-CN" sz="2400" dirty="0">
                <a:solidFill>
                  <a:srgbClr val="000000"/>
                </a:solidFill>
              </a:rPr>
              <a:t>CDMA2000</a:t>
            </a:r>
            <a:r>
              <a:rPr lang="zh-CN" altLang="en-US" sz="2400" dirty="0">
                <a:solidFill>
                  <a:srgbClr val="000000"/>
                </a:solidFill>
              </a:rPr>
              <a:t>（中国电信</a:t>
            </a:r>
            <a:r>
              <a:rPr lang="en-US" altLang="zh-CN" sz="2400" dirty="0">
                <a:solidFill>
                  <a:srgbClr val="000000"/>
                </a:solidFill>
              </a:rPr>
              <a:t>3G</a:t>
            </a:r>
            <a:r>
              <a:rPr lang="zh-CN" altLang="en-US" sz="2400" dirty="0">
                <a:solidFill>
                  <a:srgbClr val="000000"/>
                </a:solidFill>
              </a:rPr>
              <a:t>）、</a:t>
            </a:r>
            <a:r>
              <a:rPr lang="en-US" altLang="zh-CN" sz="2400" dirty="0">
                <a:solidFill>
                  <a:srgbClr val="000000"/>
                </a:solidFill>
              </a:rPr>
              <a:t>TD-SCDMA</a:t>
            </a:r>
            <a:r>
              <a:rPr lang="zh-CN" altLang="en-US" sz="2400" dirty="0">
                <a:solidFill>
                  <a:srgbClr val="000000"/>
                </a:solidFill>
              </a:rPr>
              <a:t>（中国移动</a:t>
            </a:r>
            <a:r>
              <a:rPr lang="en-US" altLang="zh-CN" sz="2400" dirty="0">
                <a:solidFill>
                  <a:srgbClr val="000000"/>
                </a:solidFill>
              </a:rPr>
              <a:t>3G</a:t>
            </a:r>
            <a:r>
              <a:rPr lang="zh-CN" altLang="en-US" sz="2400" dirty="0">
                <a:solidFill>
                  <a:srgbClr val="000000"/>
                </a:solidFill>
              </a:rPr>
              <a:t>）采用时分复用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  <a:endParaRPr lang="zh-CN" altLang="en-US" sz="2400" dirty="0">
              <a:solidFill>
                <a:srgbClr val="000000"/>
              </a:solidFill>
            </a:endParaRPr>
          </a:p>
          <a:p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712771" y="2426018"/>
            <a:ext cx="44536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altLang="zh-CN" sz="2400" dirty="0">
              <a:solidFill>
                <a:srgbClr val="0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000000"/>
                </a:solidFill>
              </a:rPr>
              <a:t>如果你们几个说四川话，他们几个说重庆话，再来几个说普通话，情况会怎么样？编码选择要优化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8025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41019" y="2308793"/>
            <a:ext cx="64719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</a:t>
            </a:r>
            <a:r>
              <a:rPr lang="en-US" altLang="zh-CN" sz="88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You!</a:t>
            </a:r>
            <a:endParaRPr lang="en-US" altLang="zh-CN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28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2" y="380325"/>
            <a:ext cx="3989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复用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多信道的需要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4164" y="1023423"/>
            <a:ext cx="9718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移动通信系统中，多用户同时进行通话、数据传输等</a:t>
            </a:r>
            <a:endParaRPr lang="en-US" altLang="zh-CN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广播及卫星电视系统中，多个频道的传输</a:t>
            </a:r>
            <a:endParaRPr lang="en-US" altLang="zh-CN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……</a:t>
            </a:r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25982" y="3204794"/>
            <a:ext cx="39893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常见的复用方式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24164" y="3901680"/>
            <a:ext cx="97185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频分互用</a:t>
            </a:r>
            <a:endParaRPr lang="en-US" altLang="zh-CN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时分互用</a:t>
            </a:r>
            <a:endParaRPr lang="en-US" altLang="zh-CN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码分互用</a:t>
            </a:r>
            <a:endParaRPr lang="en-US" altLang="zh-CN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dirty="0" smtClean="0"/>
              <a:t>……</a:t>
            </a:r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2484929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2" y="380325"/>
            <a:ext cx="5329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频分复用的机理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复用与调制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60000">
            <a:off x="787733" y="1115464"/>
            <a:ext cx="5021432" cy="530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60841" y="903545"/>
            <a:ext cx="4217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用三角函数乘以带限信号以达到频带移动的目的</a:t>
            </a:r>
            <a:r>
              <a:rPr lang="en-US" altLang="zh-CN" sz="2400" dirty="0" smtClean="0"/>
              <a:t>.</a:t>
            </a:r>
          </a:p>
          <a:p>
            <a:endParaRPr lang="en-US" altLang="zh-CN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当各个三角函数的频率不同时，信号便被移动到不同位置的频带上，从而实现互用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004" y="3443784"/>
            <a:ext cx="8877300" cy="30194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95746" y="1272877"/>
            <a:ext cx="42174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为防止各个信号的频带交叠，必须在移动后的频带间留有空隙，这就导致了频谱利用率不高</a:t>
            </a:r>
            <a:r>
              <a:rPr lang="en-US" altLang="zh-CN" sz="2400" dirty="0" smtClean="0"/>
              <a:t>.</a:t>
            </a:r>
          </a:p>
          <a:p>
            <a:endParaRPr lang="zh-CN" altLang="en-US" sz="2400" dirty="0"/>
          </a:p>
        </p:txBody>
      </p:sp>
      <p:sp>
        <p:nvSpPr>
          <p:cNvPr id="11" name="Oval 10"/>
          <p:cNvSpPr/>
          <p:nvPr/>
        </p:nvSpPr>
        <p:spPr>
          <a:xfrm>
            <a:off x="7518222" y="5120641"/>
            <a:ext cx="474691" cy="2796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Oval 11"/>
          <p:cNvSpPr/>
          <p:nvPr/>
        </p:nvSpPr>
        <p:spPr>
          <a:xfrm>
            <a:off x="8619417" y="5120641"/>
            <a:ext cx="474691" cy="2796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Oval 12"/>
          <p:cNvSpPr/>
          <p:nvPr/>
        </p:nvSpPr>
        <p:spPr>
          <a:xfrm>
            <a:off x="3690293" y="5211799"/>
            <a:ext cx="474691" cy="2796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Oval 13"/>
          <p:cNvSpPr/>
          <p:nvPr/>
        </p:nvSpPr>
        <p:spPr>
          <a:xfrm>
            <a:off x="2496194" y="5211799"/>
            <a:ext cx="474691" cy="27969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07901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2" y="380325"/>
            <a:ext cx="4669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频分复用的机理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解调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5982" y="1313880"/>
            <a:ext cx="42707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同步解调：接受端成本较高，因为同步解调器的实现十分困难</a:t>
            </a:r>
            <a:r>
              <a:rPr lang="en-US" altLang="zh-CN" sz="2400" dirty="0" smtClean="0"/>
              <a:t>.</a:t>
            </a:r>
          </a:p>
          <a:p>
            <a:endParaRPr lang="en-US" altLang="zh-CN" sz="2400" dirty="0" smtClean="0"/>
          </a:p>
          <a:p>
            <a:endParaRPr lang="en-US" altLang="zh-CN" sz="2400" dirty="0"/>
          </a:p>
          <a:p>
            <a:endParaRPr lang="en-US" altLang="zh-CN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非同步解调：接受端成本低廉，但发射端成本高，因为发射端要把载波也得以一个相当大的强度发射出去，因此适用于无线电广播</a:t>
            </a:r>
            <a:r>
              <a:rPr lang="en-US" altLang="zh-CN" sz="2400" dirty="0" smtClean="0"/>
              <a:t>.</a:t>
            </a:r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944" y="261837"/>
            <a:ext cx="5741791" cy="625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67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1" y="380325"/>
            <a:ext cx="5046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频分复用的机理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解复用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2387" y="1270849"/>
            <a:ext cx="9500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方法一：采用中心频率可变的滤波器，缺点是这种滤波器难以实现</a:t>
            </a:r>
            <a:endParaRPr lang="en-US" altLang="zh-CN" sz="2400" dirty="0" smtClean="0"/>
          </a:p>
          <a:p>
            <a:endParaRPr lang="en-US" altLang="zh-CN" sz="2400" dirty="0" smtClean="0"/>
          </a:p>
          <a:p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34" y="2465535"/>
            <a:ext cx="10058400" cy="317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359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1" y="380325"/>
            <a:ext cx="493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频分复用的机理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解复用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3144" y="1077211"/>
            <a:ext cx="95001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方法二：用载波进行调制与解调配合低通滤波器实现</a:t>
            </a:r>
            <a:endParaRPr lang="en-US" altLang="zh-CN" sz="2400" dirty="0" smtClean="0"/>
          </a:p>
          <a:p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44" y="1677375"/>
            <a:ext cx="10058400" cy="32149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04" y="3584921"/>
            <a:ext cx="4248150" cy="2066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744" y="4185085"/>
            <a:ext cx="4371975" cy="1857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49" y="2011439"/>
            <a:ext cx="3124200" cy="196215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4718123" y="5314277"/>
            <a:ext cx="17301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9866542"/>
              </p:ext>
            </p:extLst>
          </p:nvPr>
        </p:nvGraphicFramePr>
        <p:xfrm>
          <a:off x="5096275" y="4886278"/>
          <a:ext cx="989748" cy="427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7" imgW="469800" imgH="203040" progId="Equation.DSMT4">
                  <p:embed/>
                </p:oleObj>
              </mc:Choice>
              <mc:Fallback>
                <p:oleObj name="Equation" r:id="rId7" imgW="46980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96275" y="4886278"/>
                        <a:ext cx="989748" cy="427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66496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0" y="380325"/>
            <a:ext cx="587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频分复用的机理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单边带调制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3144" y="1077211"/>
            <a:ext cx="9500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注意到对于这里讨论的被调制信号的频谱总可分为下边带和上边带，在经过之前讨论的三角函数调制后占用的带宽为被调信号的两倍，这就相当于浪费了一倍的带宽</a:t>
            </a:r>
            <a:r>
              <a:rPr lang="en-US" altLang="zh-CN" sz="2400" dirty="0" smtClean="0"/>
              <a:t>.</a:t>
            </a:r>
            <a:endParaRPr lang="en-US" altLang="zh-CN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4" r="35334"/>
          <a:stretch/>
        </p:blipFill>
        <p:spPr>
          <a:xfrm>
            <a:off x="161266" y="2435456"/>
            <a:ext cx="2512542" cy="2333625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2761799" y="3825414"/>
            <a:ext cx="173018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2411277"/>
              </p:ext>
            </p:extLst>
          </p:nvPr>
        </p:nvGraphicFramePr>
        <p:xfrm>
          <a:off x="2950531" y="3361763"/>
          <a:ext cx="1338263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4" imgW="634680" imgH="228600" progId="Equation.DSMT4">
                  <p:embed/>
                </p:oleObj>
              </mc:Choice>
              <mc:Fallback>
                <p:oleObj name="Equation" r:id="rId4" imgW="63468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50531" y="3361763"/>
                        <a:ext cx="1338263" cy="481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68"/>
          <a:stretch/>
        </p:blipFill>
        <p:spPr>
          <a:xfrm>
            <a:off x="4557652" y="2435457"/>
            <a:ext cx="6447516" cy="22669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33144" y="4769081"/>
            <a:ext cx="9500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为了节约带宽，我们可以只保留已调信号的两个上边带或者两个下边带，这样的信号再经过与之前一样的解调过程仍能还原成初始信号</a:t>
            </a:r>
            <a:r>
              <a:rPr lang="zh-CN" altLang="en-US" sz="2400" dirty="0"/>
              <a:t>，实现这种想法的方法有两种</a:t>
            </a:r>
            <a:r>
              <a:rPr lang="en-US" altLang="zh-CN" sz="2400" dirty="0"/>
              <a:t>.</a:t>
            </a:r>
            <a:endParaRPr lang="zh-CN" altLang="en-US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732791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0" y="380325"/>
            <a:ext cx="587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频分复用的机理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单边带调制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3144" y="1077211"/>
            <a:ext cx="9500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方法一：采用截止频率恰为载波频率的理想高通</a:t>
            </a:r>
            <a:r>
              <a:rPr lang="en-US" altLang="zh-CN" sz="2400" dirty="0" smtClean="0"/>
              <a:t>/</a:t>
            </a:r>
            <a:r>
              <a:rPr lang="zh-CN" altLang="en-US" sz="2400" dirty="0" smtClean="0"/>
              <a:t>低通滤波器进行滤波，即可得到只含上边带</a:t>
            </a:r>
            <a:r>
              <a:rPr lang="en-US" altLang="zh-CN" sz="2400" dirty="0" smtClean="0"/>
              <a:t>/</a:t>
            </a:r>
            <a:r>
              <a:rPr lang="zh-CN" altLang="en-US" sz="2400" dirty="0" smtClean="0"/>
              <a:t>下边带的信号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7" t="15345" r="13420" b="75334"/>
          <a:stretch/>
        </p:blipFill>
        <p:spPr>
          <a:xfrm>
            <a:off x="2805068" y="1908208"/>
            <a:ext cx="5556298" cy="15712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1" t="25002" r="13108" b="65059"/>
          <a:stretch/>
        </p:blipFill>
        <p:spPr>
          <a:xfrm>
            <a:off x="981061" y="3564065"/>
            <a:ext cx="4894731" cy="15867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4" t="35277" r="16458" b="24840"/>
          <a:stretch/>
        </p:blipFill>
        <p:spPr>
          <a:xfrm>
            <a:off x="6729789" y="3664099"/>
            <a:ext cx="3263154" cy="14267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6" t="35166" r="12563" b="55513"/>
          <a:stretch/>
        </p:blipFill>
        <p:spPr>
          <a:xfrm>
            <a:off x="918595" y="5273243"/>
            <a:ext cx="5019662" cy="13548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9" t="40784" r="11096" b="50066"/>
          <a:stretch/>
        </p:blipFill>
        <p:spPr>
          <a:xfrm>
            <a:off x="5875792" y="5235387"/>
            <a:ext cx="5211521" cy="143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076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980" y="380325"/>
            <a:ext cx="5874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频分复用的机理</a:t>
            </a:r>
            <a:r>
              <a:rPr lang="en-US" altLang="zh-CN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 smtClean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单边带调制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3144" y="1077211"/>
            <a:ext cx="9500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dirty="0" smtClean="0"/>
              <a:t>方法</a:t>
            </a:r>
            <a:r>
              <a:rPr lang="zh-CN" altLang="en-US" sz="2400" dirty="0"/>
              <a:t>二</a:t>
            </a:r>
            <a:r>
              <a:rPr lang="zh-CN" altLang="en-US" sz="2400" dirty="0" smtClean="0"/>
              <a:t>：利用</a:t>
            </a:r>
            <a:r>
              <a:rPr lang="en-US" altLang="zh-CN" sz="2400" dirty="0" smtClean="0"/>
              <a:t>90</a:t>
            </a:r>
            <a:r>
              <a:rPr lang="zh-CN" altLang="en-US" sz="2400" dirty="0" smtClean="0"/>
              <a:t>度相移网络（幅值不变，相位根据频率的正负改变正</a:t>
            </a:r>
            <a:r>
              <a:rPr lang="en-US" altLang="zh-CN" sz="2400" dirty="0" smtClean="0"/>
              <a:t>90</a:t>
            </a:r>
            <a:r>
              <a:rPr lang="zh-CN" altLang="en-US" sz="2400" dirty="0" smtClean="0"/>
              <a:t>度或者负</a:t>
            </a:r>
            <a:r>
              <a:rPr lang="en-US" altLang="zh-CN" sz="2400" dirty="0" smtClean="0"/>
              <a:t>90</a:t>
            </a:r>
            <a:r>
              <a:rPr lang="zh-CN" altLang="en-US" sz="2400" dirty="0" smtClean="0"/>
              <a:t>度）</a:t>
            </a:r>
            <a:r>
              <a:rPr lang="en-US" altLang="zh-CN" sz="2400" dirty="0" smtClean="0"/>
              <a:t>.</a:t>
            </a:r>
            <a:endParaRPr lang="zh-CN" altLang="en-US" sz="2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7" t="15345" r="13420" b="75334"/>
          <a:stretch/>
        </p:blipFill>
        <p:spPr>
          <a:xfrm>
            <a:off x="3369844" y="1908208"/>
            <a:ext cx="4563920" cy="129064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23" y="3198857"/>
            <a:ext cx="4256416" cy="21871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355" y="3198858"/>
            <a:ext cx="3325270" cy="215139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96" t="35166" r="12563" b="55513"/>
          <a:stretch/>
        </p:blipFill>
        <p:spPr>
          <a:xfrm>
            <a:off x="856130" y="5385969"/>
            <a:ext cx="5019662" cy="13548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9" t="40784" r="11096" b="50066"/>
          <a:stretch/>
        </p:blipFill>
        <p:spPr>
          <a:xfrm>
            <a:off x="5938545" y="5380281"/>
            <a:ext cx="5211521" cy="1430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61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225</TotalTime>
  <Words>738</Words>
  <Application>Microsoft Office PowerPoint</Application>
  <PresentationFormat>Widescreen</PresentationFormat>
  <Paragraphs>65</Paragraphs>
  <Slides>14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冬青黑体简体中文 W3</vt:lpstr>
      <vt:lpstr>宋体</vt:lpstr>
      <vt:lpstr>Arial</vt:lpstr>
      <vt:lpstr>Calibri</vt:lpstr>
      <vt:lpstr>Century Schoolbook</vt:lpstr>
      <vt:lpstr>Wingdings</vt:lpstr>
      <vt:lpstr>Wingdings 2</vt:lpstr>
      <vt:lpstr>View</vt:lpstr>
      <vt:lpstr>Equation</vt:lpstr>
      <vt:lpstr>Document</vt:lpstr>
      <vt:lpstr>VISIO</vt:lpstr>
      <vt:lpstr>通信系统的复用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通信系统的复用</dc:title>
  <dc:creator>Eitima</dc:creator>
  <cp:lastModifiedBy>Eitima</cp:lastModifiedBy>
  <cp:revision>25</cp:revision>
  <dcterms:created xsi:type="dcterms:W3CDTF">2015-11-21T07:05:36Z</dcterms:created>
  <dcterms:modified xsi:type="dcterms:W3CDTF">2015-12-01T03:36:12Z</dcterms:modified>
</cp:coreProperties>
</file>