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64" r:id="rId3"/>
    <p:sldId id="257" r:id="rId4"/>
    <p:sldId id="259" r:id="rId5"/>
    <p:sldId id="260" r:id="rId6"/>
    <p:sldId id="261" r:id="rId7"/>
    <p:sldId id="272" r:id="rId8"/>
    <p:sldId id="273" r:id="rId9"/>
    <p:sldId id="275" r:id="rId10"/>
    <p:sldId id="269" r:id="rId11"/>
    <p:sldId id="262" r:id="rId12"/>
    <p:sldId id="263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49BC9-994B-4DCA-BA51-CE569D80F70F}" type="datetimeFigureOut">
              <a:rPr lang="zh-CN" altLang="en-US" smtClean="0"/>
              <a:t>2015/12/1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30846-C348-4EB2-B539-B1D235E9B0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12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instrument-SET37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C8DA3-E94E-43BF-B4B5-4F39F35613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24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g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通信系统的复用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英才</a:t>
            </a:r>
            <a:r>
              <a:rPr lang="zh-CN" altLang="en-US" dirty="0" smtClean="0"/>
              <a:t>实验学院 黄泽熙</a:t>
            </a:r>
            <a:endParaRPr lang="en-US" altLang="zh-CN" dirty="0" smtClean="0"/>
          </a:p>
          <a:p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26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6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54" y="2408"/>
            <a:ext cx="408863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83" y="1445"/>
            <a:ext cx="5451369" cy="6858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4070" y="602830"/>
            <a:ext cx="3528392" cy="2377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val 16"/>
          <p:cNvSpPr/>
          <p:nvPr/>
        </p:nvSpPr>
        <p:spPr>
          <a:xfrm>
            <a:off x="41009" y="1902458"/>
            <a:ext cx="2500688" cy="111574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90739" y="2013755"/>
            <a:ext cx="2054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700M</a:t>
            </a:r>
            <a:r>
              <a:rPr lang="zh-CN" altLang="en-US" b="1" dirty="0">
                <a:solidFill>
                  <a:srgbClr val="FF0000"/>
                </a:solidFill>
              </a:rPr>
              <a:t>频段被广电总局占用，用于模拟广播电视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24070" y="979596"/>
            <a:ext cx="3528392" cy="2377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Oval 22"/>
          <p:cNvSpPr/>
          <p:nvPr/>
        </p:nvSpPr>
        <p:spPr>
          <a:xfrm>
            <a:off x="142859" y="1064302"/>
            <a:ext cx="2216816" cy="757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92589" y="1119951"/>
            <a:ext cx="187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虽然可用，但是频段宽度太短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50733" y="1961739"/>
            <a:ext cx="3528392" cy="2377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25"/>
          <p:cNvSpPr/>
          <p:nvPr/>
        </p:nvSpPr>
        <p:spPr>
          <a:xfrm>
            <a:off x="6883631" y="591262"/>
            <a:ext cx="3528392" cy="2194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ectangle 26"/>
          <p:cNvSpPr/>
          <p:nvPr/>
        </p:nvSpPr>
        <p:spPr>
          <a:xfrm>
            <a:off x="6883631" y="1602474"/>
            <a:ext cx="3528392" cy="2194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Oval 27"/>
          <p:cNvSpPr/>
          <p:nvPr/>
        </p:nvSpPr>
        <p:spPr>
          <a:xfrm>
            <a:off x="-17695" y="5587846"/>
            <a:ext cx="2786823" cy="11271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26361" y="5636529"/>
            <a:ext cx="249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1765-1780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r>
              <a:rPr lang="en-US" altLang="zh-CN" b="1" dirty="0">
                <a:solidFill>
                  <a:srgbClr val="FF0000"/>
                </a:solidFill>
              </a:rPr>
              <a:t>1860-1875</a:t>
            </a:r>
            <a:r>
              <a:rPr lang="zh-CN" altLang="en-US" b="1" dirty="0">
                <a:solidFill>
                  <a:srgbClr val="FF0000"/>
                </a:solidFill>
              </a:rPr>
              <a:t>共</a:t>
            </a:r>
            <a:r>
              <a:rPr lang="en-US" altLang="zh-CN" b="1" dirty="0">
                <a:solidFill>
                  <a:srgbClr val="FF0000"/>
                </a:solidFill>
              </a:rPr>
              <a:t>15M*2</a:t>
            </a:r>
            <a:r>
              <a:rPr lang="zh-CN" altLang="en-US" b="1" dirty="0">
                <a:solidFill>
                  <a:srgbClr val="FF0000"/>
                </a:solidFill>
              </a:rPr>
              <a:t>的资源分给中国电信</a:t>
            </a:r>
          </a:p>
        </p:txBody>
      </p:sp>
      <p:sp>
        <p:nvSpPr>
          <p:cNvPr id="30" name="Oval 29"/>
          <p:cNvSpPr/>
          <p:nvPr/>
        </p:nvSpPr>
        <p:spPr>
          <a:xfrm>
            <a:off x="-54983" y="4430342"/>
            <a:ext cx="2779053" cy="110537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90011" y="4525518"/>
            <a:ext cx="2371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1755-1765</a:t>
            </a:r>
            <a:r>
              <a:rPr lang="zh-CN" altLang="en-US" b="1" dirty="0">
                <a:solidFill>
                  <a:srgbClr val="FF0000"/>
                </a:solidFill>
              </a:rPr>
              <a:t>、</a:t>
            </a:r>
            <a:r>
              <a:rPr lang="en-US" altLang="zh-CN" b="1" dirty="0">
                <a:solidFill>
                  <a:srgbClr val="FF0000"/>
                </a:solidFill>
              </a:rPr>
              <a:t>1850-1860</a:t>
            </a:r>
            <a:r>
              <a:rPr lang="zh-CN" altLang="en-US" b="1" dirty="0">
                <a:solidFill>
                  <a:srgbClr val="FF0000"/>
                </a:solidFill>
              </a:rPr>
              <a:t>共</a:t>
            </a:r>
            <a:r>
              <a:rPr lang="en-US" altLang="zh-CN" b="1" dirty="0">
                <a:solidFill>
                  <a:srgbClr val="FF0000"/>
                </a:solidFill>
              </a:rPr>
              <a:t>10M*2</a:t>
            </a:r>
            <a:r>
              <a:rPr lang="zh-CN" altLang="en-US" b="1" dirty="0">
                <a:solidFill>
                  <a:srgbClr val="FF0000"/>
                </a:solidFill>
              </a:rPr>
              <a:t>的资源分给中国联通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81695" y="1808172"/>
            <a:ext cx="4963578" cy="2194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6863359" y="4959648"/>
            <a:ext cx="4963580" cy="2194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34"/>
          <p:cNvSpPr/>
          <p:nvPr/>
        </p:nvSpPr>
        <p:spPr>
          <a:xfrm>
            <a:off x="6863359" y="5535712"/>
            <a:ext cx="4963580" cy="64807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val 35"/>
          <p:cNvSpPr/>
          <p:nvPr/>
        </p:nvSpPr>
        <p:spPr>
          <a:xfrm>
            <a:off x="6941441" y="2094338"/>
            <a:ext cx="3864736" cy="27647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7314477" y="2475959"/>
            <a:ext cx="31778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TD-LTE</a:t>
            </a:r>
            <a:r>
              <a:rPr lang="zh-CN" altLang="en-US" b="1" dirty="0">
                <a:solidFill>
                  <a:srgbClr val="FF0000"/>
                </a:solidFill>
              </a:rPr>
              <a:t>的主要频段。其中中国移动获得</a:t>
            </a:r>
            <a:r>
              <a:rPr lang="en-US" altLang="zh-CN" b="1" dirty="0">
                <a:solidFill>
                  <a:srgbClr val="FF0000"/>
                </a:solidFill>
              </a:rPr>
              <a:t>130M</a:t>
            </a:r>
            <a:r>
              <a:rPr lang="zh-CN" altLang="en-US" b="1" dirty="0">
                <a:solidFill>
                  <a:srgbClr val="FF0000"/>
                </a:solidFill>
              </a:rPr>
              <a:t>、中国联通获得</a:t>
            </a:r>
            <a:r>
              <a:rPr lang="en-US" altLang="zh-CN" b="1" dirty="0">
                <a:solidFill>
                  <a:srgbClr val="FF0000"/>
                </a:solidFill>
              </a:rPr>
              <a:t>40M</a:t>
            </a:r>
            <a:r>
              <a:rPr lang="zh-CN" altLang="en-US" b="1" dirty="0">
                <a:solidFill>
                  <a:srgbClr val="FF0000"/>
                </a:solidFill>
              </a:rPr>
              <a:t>、中国电信获得</a:t>
            </a:r>
            <a:r>
              <a:rPr lang="en-US" altLang="zh-CN" b="1" dirty="0">
                <a:solidFill>
                  <a:srgbClr val="FF0000"/>
                </a:solidFill>
              </a:rPr>
              <a:t>40M</a:t>
            </a:r>
            <a:r>
              <a:rPr lang="zh-CN" altLang="en-US" b="1" dirty="0">
                <a:solidFill>
                  <a:srgbClr val="FF0000"/>
                </a:solidFill>
              </a:rPr>
              <a:t>的频谱资源。剩余部分依旧是几大运营商抢占的对象，尤其是以</a:t>
            </a:r>
            <a:r>
              <a:rPr lang="en-US" altLang="zh-CN" b="1" dirty="0">
                <a:solidFill>
                  <a:srgbClr val="FF0000"/>
                </a:solidFill>
              </a:rPr>
              <a:t>TDD</a:t>
            </a:r>
            <a:r>
              <a:rPr lang="zh-CN" altLang="en-US" b="1" dirty="0">
                <a:solidFill>
                  <a:srgbClr val="FF0000"/>
                </a:solidFill>
              </a:rPr>
              <a:t>为主的中国移动。</a:t>
            </a:r>
          </a:p>
        </p:txBody>
      </p:sp>
      <p:sp>
        <p:nvSpPr>
          <p:cNvPr id="38" name="Oval 37"/>
          <p:cNvSpPr/>
          <p:nvPr/>
        </p:nvSpPr>
        <p:spPr>
          <a:xfrm>
            <a:off x="95818" y="224015"/>
            <a:ext cx="2315765" cy="757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345549" y="279664"/>
            <a:ext cx="187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FDD-LTE</a:t>
            </a:r>
            <a:r>
              <a:rPr lang="zh-CN" altLang="en-US" b="1" dirty="0">
                <a:solidFill>
                  <a:srgbClr val="FF0000"/>
                </a:solidFill>
              </a:rPr>
              <a:t>目前分配到的频段。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50732" y="6566501"/>
            <a:ext cx="3705307" cy="2194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Rectangle 46"/>
          <p:cNvSpPr/>
          <p:nvPr/>
        </p:nvSpPr>
        <p:spPr>
          <a:xfrm>
            <a:off x="6863359" y="2390790"/>
            <a:ext cx="3806893" cy="2194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7"/>
          <p:cNvSpPr/>
          <p:nvPr/>
        </p:nvSpPr>
        <p:spPr>
          <a:xfrm>
            <a:off x="6883631" y="2753140"/>
            <a:ext cx="3819128" cy="43891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Rectangle 48"/>
          <p:cNvSpPr/>
          <p:nvPr/>
        </p:nvSpPr>
        <p:spPr>
          <a:xfrm>
            <a:off x="6863359" y="3961593"/>
            <a:ext cx="3806893" cy="2194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6863359" y="4382232"/>
            <a:ext cx="3806893" cy="2194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Oval 50"/>
          <p:cNvSpPr/>
          <p:nvPr/>
        </p:nvSpPr>
        <p:spPr>
          <a:xfrm>
            <a:off x="-81415" y="3082564"/>
            <a:ext cx="2734171" cy="129564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117759" y="3327534"/>
            <a:ext cx="2534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而剩下的尚未分配的部分则为中国联通和中国电信</a:t>
            </a:r>
            <a:r>
              <a:rPr lang="en-US" altLang="zh-CN" b="1" dirty="0">
                <a:solidFill>
                  <a:srgbClr val="FF0000"/>
                </a:solidFill>
              </a:rPr>
              <a:t>FDD</a:t>
            </a:r>
            <a:r>
              <a:rPr lang="zh-CN" altLang="en-US" b="1" dirty="0">
                <a:solidFill>
                  <a:srgbClr val="FF0000"/>
                </a:solidFill>
              </a:rPr>
              <a:t>的</a:t>
            </a:r>
            <a:r>
              <a:rPr lang="zh-CN" altLang="en-US" b="1" dirty="0" smtClean="0">
                <a:solidFill>
                  <a:srgbClr val="FF0000"/>
                </a:solidFill>
              </a:rPr>
              <a:t>战场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4401" y="1305417"/>
            <a:ext cx="2592140" cy="38736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目前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3GHz</a:t>
            </a:r>
            <a:r>
              <a:rPr lang="zh-CN" alt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以下的频段已经基本被瓜分完全，剩下的少数部分也已经计划分配给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TD-LTE</a:t>
            </a:r>
            <a:r>
              <a:rPr lang="zh-CN" alt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与</a:t>
            </a:r>
            <a:r>
              <a:rPr lang="en-US" altLang="zh-CN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FDD-LTE</a:t>
            </a:r>
            <a:r>
              <a:rPr lang="zh-CN" alt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，频谱资源极其紧张</a:t>
            </a:r>
            <a:r>
              <a:rPr lang="zh-CN" alt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！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444" y="186119"/>
            <a:ext cx="314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频分复用的</a:t>
            </a:r>
            <a:r>
              <a:rPr lang="zh-CN" altLang="en-US" sz="2800" b="1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val="1099234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18" grpId="0"/>
      <p:bldP spid="18" grpId="1"/>
      <p:bldP spid="20" grpId="0" animBg="1"/>
      <p:bldP spid="20" grpId="1" animBg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/>
      <p:bldP spid="39" grpId="1"/>
      <p:bldP spid="44" grpId="0" animBg="1"/>
      <p:bldP spid="44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65" grpId="0" animBg="1"/>
      <p:bldP spid="34" grpId="0"/>
      <p:bldP spid="3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2" y="380325"/>
            <a:ext cx="314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</a:t>
            </a:r>
            <a:r>
              <a:rPr lang="en-US" altLang="zh-CN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总结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858137"/>
              </p:ext>
            </p:extLst>
          </p:nvPr>
        </p:nvGraphicFramePr>
        <p:xfrm>
          <a:off x="851995" y="1525682"/>
          <a:ext cx="5923153" cy="4218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4" imgW="5272095" imgH="3566034" progId="Word.Document.8">
                  <p:embed/>
                </p:oleObj>
              </mc:Choice>
              <mc:Fallback>
                <p:oleObj name="Document" r:id="rId4" imgW="5272095" imgH="356603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14743" b="10196"/>
                      <a:stretch>
                        <a:fillRect/>
                      </a:stretch>
                    </p:blipFill>
                    <p:spPr bwMode="auto">
                      <a:xfrm>
                        <a:off x="851995" y="1525682"/>
                        <a:ext cx="5923153" cy="4218901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1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1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  <a:tileRect/>
                      </a:gra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932731" y="1969623"/>
            <a:ext cx="3921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在品学楼里，大家在不同的教室内上课，虽然上课的内容不同，但是互相不影响</a:t>
            </a:r>
            <a:r>
              <a:rPr lang="en-US" altLang="zh-CN" sz="2400" dirty="0" smtClean="0"/>
              <a:t>.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6932731" y="3818965"/>
            <a:ext cx="36635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</a:rPr>
              <a:t>但是为了保证隔音效果，需要增厚教室间的墙壁，这就会浪费空间资源</a:t>
            </a:r>
            <a:r>
              <a:rPr lang="en-US" altLang="zh-CN" sz="2400" dirty="0">
                <a:solidFill>
                  <a:srgbClr val="000000"/>
                </a:solidFill>
              </a:rPr>
              <a:t>.</a:t>
            </a:r>
            <a:endParaRPr lang="zh-CN" altLang="en-US" sz="2400" dirty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99" y="3418997"/>
            <a:ext cx="8877300" cy="30194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21117" y="5095854"/>
            <a:ext cx="474691" cy="279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val 7"/>
          <p:cNvSpPr/>
          <p:nvPr/>
        </p:nvSpPr>
        <p:spPr>
          <a:xfrm>
            <a:off x="8522312" y="5095854"/>
            <a:ext cx="474691" cy="279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Oval 8"/>
          <p:cNvSpPr/>
          <p:nvPr/>
        </p:nvSpPr>
        <p:spPr>
          <a:xfrm>
            <a:off x="3593188" y="5187012"/>
            <a:ext cx="474691" cy="279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/>
          <p:cNvSpPr/>
          <p:nvPr/>
        </p:nvSpPr>
        <p:spPr>
          <a:xfrm>
            <a:off x="2399089" y="5187012"/>
            <a:ext cx="474691" cy="279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131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2" y="380325"/>
            <a:ext cx="314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时分复用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672673"/>
              </p:ext>
            </p:extLst>
          </p:nvPr>
        </p:nvGraphicFramePr>
        <p:xfrm>
          <a:off x="777280" y="1430996"/>
          <a:ext cx="6265193" cy="425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VISIO" r:id="rId3" imgW="5095875" imgH="3457575" progId="Visio.Drawing.6">
                  <p:embed/>
                </p:oleObj>
              </mc:Choice>
              <mc:Fallback>
                <p:oleObj name="VISIO" r:id="rId3" imgW="5095875" imgH="345757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80" y="1430996"/>
                        <a:ext cx="6265193" cy="4250733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1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1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01672" y="1217115"/>
            <a:ext cx="3921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大家虽在一个教室里上课，但我们是大学生，轮流发言，因此信息仍能有效的传递</a:t>
            </a:r>
            <a:r>
              <a:rPr lang="en-US" altLang="zh-CN" sz="24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1672" y="4550485"/>
            <a:ext cx="4050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</a:rPr>
              <a:t>GSM</a:t>
            </a:r>
            <a:r>
              <a:rPr lang="zh-CN" altLang="en-US" sz="2400" dirty="0">
                <a:solidFill>
                  <a:srgbClr val="000000"/>
                </a:solidFill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</a:rPr>
              <a:t>2G</a:t>
            </a:r>
            <a:r>
              <a:rPr lang="zh-CN" altLang="en-US" sz="2400" dirty="0">
                <a:solidFill>
                  <a:srgbClr val="000000"/>
                </a:solidFill>
              </a:rPr>
              <a:t>）网络采用时分复用，目前中国移动和中国联通都提供</a:t>
            </a:r>
            <a:r>
              <a:rPr lang="en-US" altLang="zh-CN" sz="2400" dirty="0">
                <a:solidFill>
                  <a:srgbClr val="000000"/>
                </a:solidFill>
              </a:rPr>
              <a:t>GSM</a:t>
            </a:r>
            <a:r>
              <a:rPr lang="zh-CN" altLang="en-US" sz="2400" dirty="0">
                <a:solidFill>
                  <a:srgbClr val="000000"/>
                </a:solidFill>
              </a:rPr>
              <a:t>服务</a:t>
            </a:r>
            <a:r>
              <a:rPr lang="en-US" altLang="zh-CN" sz="2400" dirty="0">
                <a:solidFill>
                  <a:srgbClr val="000000"/>
                </a:solidFill>
              </a:rPr>
              <a:t>.</a:t>
            </a:r>
            <a:endParaRPr lang="zh-CN" altLang="en-US" sz="2400" dirty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200453" y="2642440"/>
            <a:ext cx="3922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</a:rPr>
              <a:t>我们的时间得校准好，按照同一个表的时间轮流发言</a:t>
            </a:r>
            <a:r>
              <a:rPr lang="en-US" altLang="zh-CN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295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2" y="380325"/>
            <a:ext cx="314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码分复用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2772" y="1071944"/>
            <a:ext cx="4453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我们在同一个教室内，你们几个说法语，他们几个说德语，还有几个说英语，同时说却互不干扰</a:t>
            </a:r>
            <a:r>
              <a:rPr lang="en-US" altLang="zh-CN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509542"/>
              </p:ext>
            </p:extLst>
          </p:nvPr>
        </p:nvGraphicFramePr>
        <p:xfrm>
          <a:off x="764025" y="1369437"/>
          <a:ext cx="5819517" cy="418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VISIO" r:id="rId3" imgW="4171950" imgH="3571875" progId="Visio.Drawing.6">
                  <p:embed/>
                </p:oleObj>
              </mc:Choice>
              <mc:Fallback>
                <p:oleObj name="VISIO" r:id="rId3" imgW="4171950" imgH="357187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025" y="1369437"/>
                        <a:ext cx="5819517" cy="4189404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1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1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1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12772" y="4642009"/>
            <a:ext cx="445366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</a:rPr>
              <a:t>WCDMA</a:t>
            </a:r>
            <a:r>
              <a:rPr lang="zh-CN" altLang="en-US" sz="2400" dirty="0">
                <a:solidFill>
                  <a:srgbClr val="000000"/>
                </a:solidFill>
              </a:rPr>
              <a:t>网络（中国联通</a:t>
            </a:r>
            <a:r>
              <a:rPr lang="en-US" altLang="zh-CN" sz="2400" dirty="0">
                <a:solidFill>
                  <a:srgbClr val="000000"/>
                </a:solidFill>
              </a:rPr>
              <a:t>3G</a:t>
            </a:r>
            <a:r>
              <a:rPr lang="zh-CN" altLang="en-US" sz="2400" dirty="0">
                <a:solidFill>
                  <a:srgbClr val="000000"/>
                </a:solidFill>
              </a:rPr>
              <a:t>）、</a:t>
            </a:r>
            <a:r>
              <a:rPr lang="en-US" altLang="zh-CN" sz="2400" dirty="0">
                <a:solidFill>
                  <a:srgbClr val="000000"/>
                </a:solidFill>
              </a:rPr>
              <a:t>CDMA2000</a:t>
            </a:r>
            <a:r>
              <a:rPr lang="zh-CN" altLang="en-US" sz="2400" dirty="0">
                <a:solidFill>
                  <a:srgbClr val="000000"/>
                </a:solidFill>
              </a:rPr>
              <a:t>（中国电信</a:t>
            </a:r>
            <a:r>
              <a:rPr lang="en-US" altLang="zh-CN" sz="2400" dirty="0">
                <a:solidFill>
                  <a:srgbClr val="000000"/>
                </a:solidFill>
              </a:rPr>
              <a:t>3G</a:t>
            </a:r>
            <a:r>
              <a:rPr lang="zh-CN" altLang="en-US" sz="2400" dirty="0">
                <a:solidFill>
                  <a:srgbClr val="000000"/>
                </a:solidFill>
              </a:rPr>
              <a:t>）、</a:t>
            </a:r>
            <a:r>
              <a:rPr lang="en-US" altLang="zh-CN" sz="2400" dirty="0">
                <a:solidFill>
                  <a:srgbClr val="000000"/>
                </a:solidFill>
              </a:rPr>
              <a:t>TD-SCDMA</a:t>
            </a:r>
            <a:r>
              <a:rPr lang="zh-CN" altLang="en-US" sz="2400" dirty="0">
                <a:solidFill>
                  <a:srgbClr val="000000"/>
                </a:solidFill>
              </a:rPr>
              <a:t>（中国移动</a:t>
            </a:r>
            <a:r>
              <a:rPr lang="en-US" altLang="zh-CN" sz="2400" dirty="0">
                <a:solidFill>
                  <a:srgbClr val="000000"/>
                </a:solidFill>
              </a:rPr>
              <a:t>3G</a:t>
            </a:r>
            <a:r>
              <a:rPr lang="zh-CN" altLang="en-US" sz="2400" dirty="0">
                <a:solidFill>
                  <a:srgbClr val="000000"/>
                </a:solidFill>
              </a:rPr>
              <a:t>）采用时分复用</a:t>
            </a:r>
            <a:r>
              <a:rPr lang="en-US" altLang="zh-CN" sz="2400" dirty="0">
                <a:solidFill>
                  <a:srgbClr val="000000"/>
                </a:solidFill>
              </a:rPr>
              <a:t>.</a:t>
            </a:r>
            <a:endParaRPr lang="zh-CN" altLang="en-US" sz="2400" dirty="0">
              <a:solidFill>
                <a:srgbClr val="000000"/>
              </a:solidFill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2771" y="2426018"/>
            <a:ext cx="44536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altLang="zh-CN" sz="2400" dirty="0">
              <a:solidFill>
                <a:srgbClr val="00000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</a:rPr>
              <a:t>如果你们几个说四川话，他们几个说重庆话，再来几个说普通话，情况会怎么样？编码选择要优化</a:t>
            </a:r>
            <a:r>
              <a:rPr lang="en-US" altLang="zh-CN" sz="2400" dirty="0">
                <a:solidFill>
                  <a:srgbClr val="000000"/>
                </a:solidFill>
              </a:rPr>
              <a:t>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025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1019" y="2308793"/>
            <a:ext cx="64719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</a:t>
            </a:r>
            <a:r>
              <a:rPr lang="en-US" altLang="zh-CN" sz="8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You!</a:t>
            </a:r>
            <a:endParaRPr lang="en-US" altLang="zh-CN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128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2" y="380325"/>
            <a:ext cx="398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复用</a:t>
            </a:r>
            <a:r>
              <a:rPr lang="en-US" altLang="zh-CN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多信道的需要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64" y="1023423"/>
            <a:ext cx="9718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移动通信系统中，多用户同时进行通话、数据传输等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广播及卫星电视系统中，多个频道的传输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……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5982" y="3204794"/>
            <a:ext cx="398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常见的复用方式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4164" y="3901680"/>
            <a:ext cx="97185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频分互用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时分互用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码分互用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……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8492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2" y="380325"/>
            <a:ext cx="5329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频分复用的机理</a:t>
            </a:r>
            <a:r>
              <a:rPr lang="en-US" altLang="zh-CN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复用与调制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787733" y="1115464"/>
            <a:ext cx="5021432" cy="5304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0841" y="903545"/>
            <a:ext cx="4217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用三角函数乘以带限信号以达到频带移动的目的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当各个三角函数的频率不同时，信号便被移动到不同位置的频带上，从而实现互用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04" y="3443784"/>
            <a:ext cx="8877300" cy="3019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5746" y="1272877"/>
            <a:ext cx="4217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为防止各个信号的频带交叠，必须在移动后的频带间留有空隙，这就导致了频谱利用率不高</a:t>
            </a:r>
            <a:r>
              <a:rPr lang="en-US" altLang="zh-CN" sz="2400" dirty="0" smtClean="0"/>
              <a:t>.</a:t>
            </a:r>
          </a:p>
          <a:p>
            <a:endParaRPr lang="zh-CN" alt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7518222" y="5120641"/>
            <a:ext cx="474691" cy="279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8619417" y="5120641"/>
            <a:ext cx="474691" cy="279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Oval 12"/>
          <p:cNvSpPr/>
          <p:nvPr/>
        </p:nvSpPr>
        <p:spPr>
          <a:xfrm>
            <a:off x="3690293" y="5211799"/>
            <a:ext cx="474691" cy="279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2496194" y="5211799"/>
            <a:ext cx="474691" cy="2796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790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2" y="380325"/>
            <a:ext cx="466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频分复用的机理</a:t>
            </a:r>
            <a:r>
              <a:rPr lang="en-US" altLang="zh-CN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解调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982" y="1313880"/>
            <a:ext cx="4270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同步解调：接受端成本较高，因为同步解调器的实现十分困难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非同步解调：接受端成本低廉，但发射端成本高，因为发射端要把载波也得以一个相当大的强度发射出去，因此适用于无线电广播</a:t>
            </a:r>
            <a:r>
              <a:rPr lang="en-US" altLang="zh-CN" sz="2400" dirty="0" smtClean="0"/>
              <a:t>.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44" y="261837"/>
            <a:ext cx="5741791" cy="62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67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1" y="380325"/>
            <a:ext cx="50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频分复用的机理</a:t>
            </a:r>
            <a:r>
              <a:rPr lang="en-US" altLang="zh-CN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解复用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2387" y="1270849"/>
            <a:ext cx="9500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方法一：采用中心频率可变的滤波器，缺点是这种滤波器难以实现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4" y="2465535"/>
            <a:ext cx="10058400" cy="31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35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1" y="380325"/>
            <a:ext cx="493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频分复用的机理</a:t>
            </a:r>
            <a:r>
              <a:rPr lang="en-US" altLang="zh-CN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解复用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144" y="1077211"/>
            <a:ext cx="9500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方法二：用载波进行调制与解调配合低通滤波器实现</a:t>
            </a:r>
            <a:endParaRPr lang="en-US" altLang="zh-CN" sz="2400" dirty="0" smtClean="0"/>
          </a:p>
          <a:p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4" y="1677375"/>
            <a:ext cx="10058400" cy="3214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4" y="3584921"/>
            <a:ext cx="4248150" cy="206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44" y="4185085"/>
            <a:ext cx="4371975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49" y="2011439"/>
            <a:ext cx="3124200" cy="19621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18123" y="5314277"/>
            <a:ext cx="17301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866542"/>
              </p:ext>
            </p:extLst>
          </p:nvPr>
        </p:nvGraphicFramePr>
        <p:xfrm>
          <a:off x="5096275" y="4886278"/>
          <a:ext cx="989748" cy="42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7" imgW="469800" imgH="203040" progId="Equation.DSMT4">
                  <p:embed/>
                </p:oleObj>
              </mc:Choice>
              <mc:Fallback>
                <p:oleObj name="Equation" r:id="rId7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6275" y="4886278"/>
                        <a:ext cx="989748" cy="42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649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0" y="380325"/>
            <a:ext cx="587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频分复用的机理</a:t>
            </a:r>
            <a:r>
              <a:rPr lang="en-US" altLang="zh-CN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单边带调制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144" y="1077211"/>
            <a:ext cx="9500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注意到对于这里讨论的被调制信号的频谱总可分为下边带和上边带，在经过之前讨论的三角函数调制后占用的带宽为被调信号的两倍，这就相当于浪费了一倍的带宽</a:t>
            </a:r>
            <a:r>
              <a:rPr lang="en-US" altLang="zh-CN" sz="2400" dirty="0" smtClean="0"/>
              <a:t>.</a:t>
            </a:r>
            <a:endParaRPr lang="en-US" altLang="zh-CN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4" r="35334"/>
          <a:stretch/>
        </p:blipFill>
        <p:spPr>
          <a:xfrm>
            <a:off x="161266" y="2435456"/>
            <a:ext cx="2512542" cy="23336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761799" y="3825414"/>
            <a:ext cx="17301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411277"/>
              </p:ext>
            </p:extLst>
          </p:nvPr>
        </p:nvGraphicFramePr>
        <p:xfrm>
          <a:off x="2950531" y="3361763"/>
          <a:ext cx="133826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634680" imgH="228600" progId="Equation.DSMT4">
                  <p:embed/>
                </p:oleObj>
              </mc:Choice>
              <mc:Fallback>
                <p:oleObj name="Equation" r:id="rId4" imgW="634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0531" y="3361763"/>
                        <a:ext cx="1338263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8"/>
          <a:stretch/>
        </p:blipFill>
        <p:spPr>
          <a:xfrm>
            <a:off x="4557652" y="2435457"/>
            <a:ext cx="6447516" cy="2266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3144" y="4769081"/>
            <a:ext cx="9500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为了节约带宽，我们可以只保留已调信号的两个上边带或者两个下边带，这样的信号再经过与之前一样的解调过程仍能还原成初始信号</a:t>
            </a:r>
            <a:r>
              <a:rPr lang="zh-CN" altLang="en-US" sz="2400" dirty="0"/>
              <a:t>，实现这种想法的方法有两种</a:t>
            </a:r>
            <a:r>
              <a:rPr lang="en-US" altLang="zh-CN" sz="2400" dirty="0"/>
              <a:t>.</a:t>
            </a:r>
            <a:endParaRPr lang="zh-CN" alt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73279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0" y="380325"/>
            <a:ext cx="587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频分复用的机理</a:t>
            </a:r>
            <a:r>
              <a:rPr lang="en-US" altLang="zh-CN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单边带调制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144" y="1077211"/>
            <a:ext cx="950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方法一：采用截止频率恰为载波频率的理想高通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低通滤波器进行滤波，即可得到只含上边带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下边带的信号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7" t="15345" r="13420" b="75334"/>
          <a:stretch/>
        </p:blipFill>
        <p:spPr>
          <a:xfrm>
            <a:off x="2805068" y="1908208"/>
            <a:ext cx="5556298" cy="15712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1" t="25002" r="13108" b="65059"/>
          <a:stretch/>
        </p:blipFill>
        <p:spPr>
          <a:xfrm>
            <a:off x="981061" y="3564065"/>
            <a:ext cx="4894731" cy="15867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4" t="35277" r="16458" b="24840"/>
          <a:stretch/>
        </p:blipFill>
        <p:spPr>
          <a:xfrm>
            <a:off x="6729789" y="3664099"/>
            <a:ext cx="3263154" cy="1426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6" t="35166" r="12563" b="55513"/>
          <a:stretch/>
        </p:blipFill>
        <p:spPr>
          <a:xfrm>
            <a:off x="918595" y="5273243"/>
            <a:ext cx="5019662" cy="13548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9" t="40784" r="11096" b="50066"/>
          <a:stretch/>
        </p:blipFill>
        <p:spPr>
          <a:xfrm>
            <a:off x="5875792" y="5235387"/>
            <a:ext cx="5211521" cy="14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7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980" y="380325"/>
            <a:ext cx="587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频分复用的机理</a:t>
            </a:r>
            <a:r>
              <a:rPr lang="en-US" altLang="zh-CN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——</a:t>
            </a:r>
            <a:r>
              <a:rPr lang="zh-CN" altLang="en-US" sz="2800" b="1" dirty="0" smtClean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单边带调制</a:t>
            </a:r>
            <a:endParaRPr lang="zh-CN" altLang="en-US" sz="2800" b="1" dirty="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144" y="1077211"/>
            <a:ext cx="9500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 smtClean="0"/>
              <a:t>方法</a:t>
            </a:r>
            <a:r>
              <a:rPr lang="zh-CN" altLang="en-US" sz="2400" dirty="0"/>
              <a:t>二</a:t>
            </a:r>
            <a:r>
              <a:rPr lang="zh-CN" altLang="en-US" sz="2400" dirty="0" smtClean="0"/>
              <a:t>：利用</a:t>
            </a:r>
            <a:r>
              <a:rPr lang="en-US" altLang="zh-CN" sz="2400" dirty="0" smtClean="0"/>
              <a:t>90</a:t>
            </a:r>
            <a:r>
              <a:rPr lang="zh-CN" altLang="en-US" sz="2400" dirty="0" smtClean="0"/>
              <a:t>度相移网络（幅值不变，相位根据频率的正负改变正</a:t>
            </a:r>
            <a:r>
              <a:rPr lang="en-US" altLang="zh-CN" sz="2400" dirty="0" smtClean="0"/>
              <a:t>90</a:t>
            </a:r>
            <a:r>
              <a:rPr lang="zh-CN" altLang="en-US" sz="2400" dirty="0" smtClean="0"/>
              <a:t>度或者负</a:t>
            </a:r>
            <a:r>
              <a:rPr lang="en-US" altLang="zh-CN" sz="2400" dirty="0" smtClean="0"/>
              <a:t>90</a:t>
            </a:r>
            <a:r>
              <a:rPr lang="zh-CN" altLang="en-US" sz="2400" dirty="0" smtClean="0"/>
              <a:t>度）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7" t="15345" r="13420" b="75334"/>
          <a:stretch/>
        </p:blipFill>
        <p:spPr>
          <a:xfrm>
            <a:off x="3369844" y="1908208"/>
            <a:ext cx="4563920" cy="12906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23" y="3198857"/>
            <a:ext cx="4256416" cy="2187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55" y="3198858"/>
            <a:ext cx="3325270" cy="21513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6" t="35166" r="12563" b="55513"/>
          <a:stretch/>
        </p:blipFill>
        <p:spPr>
          <a:xfrm>
            <a:off x="856130" y="5385969"/>
            <a:ext cx="5019662" cy="13548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9" t="40784" r="11096" b="50066"/>
          <a:stretch/>
        </p:blipFill>
        <p:spPr>
          <a:xfrm>
            <a:off x="5938545" y="5380281"/>
            <a:ext cx="5211521" cy="143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61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225</TotalTime>
  <Words>738</Words>
  <Application>Microsoft Office PowerPoint</Application>
  <PresentationFormat>Widescreen</PresentationFormat>
  <Paragraphs>65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冬青黑体简体中文 W3</vt:lpstr>
      <vt:lpstr>宋体</vt:lpstr>
      <vt:lpstr>Arial</vt:lpstr>
      <vt:lpstr>Calibri</vt:lpstr>
      <vt:lpstr>Century Schoolbook</vt:lpstr>
      <vt:lpstr>Wingdings</vt:lpstr>
      <vt:lpstr>Wingdings 2</vt:lpstr>
      <vt:lpstr>View</vt:lpstr>
      <vt:lpstr>Equation</vt:lpstr>
      <vt:lpstr>Document</vt:lpstr>
      <vt:lpstr>VISIO</vt:lpstr>
      <vt:lpstr>通信系统的复用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通信系统的复用</dc:title>
  <dc:creator>Eitima</dc:creator>
  <cp:lastModifiedBy>Eitima</cp:lastModifiedBy>
  <cp:revision>25</cp:revision>
  <dcterms:created xsi:type="dcterms:W3CDTF">2015-11-21T07:05:36Z</dcterms:created>
  <dcterms:modified xsi:type="dcterms:W3CDTF">2015-12-01T03:36:12Z</dcterms:modified>
</cp:coreProperties>
</file>