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21"/>
  </p:notesMasterIdLst>
  <p:sldIdLst>
    <p:sldId id="256" r:id="rId2"/>
    <p:sldId id="257" r:id="rId3"/>
    <p:sldId id="295" r:id="rId4"/>
    <p:sldId id="296" r:id="rId5"/>
    <p:sldId id="301" r:id="rId6"/>
    <p:sldId id="297" r:id="rId7"/>
    <p:sldId id="302" r:id="rId8"/>
    <p:sldId id="306" r:id="rId9"/>
    <p:sldId id="307" r:id="rId10"/>
    <p:sldId id="303" r:id="rId11"/>
    <p:sldId id="308" r:id="rId12"/>
    <p:sldId id="309" r:id="rId13"/>
    <p:sldId id="311" r:id="rId14"/>
    <p:sldId id="310" r:id="rId15"/>
    <p:sldId id="312" r:id="rId16"/>
    <p:sldId id="313" r:id="rId17"/>
    <p:sldId id="285" r:id="rId18"/>
    <p:sldId id="293" r:id="rId19"/>
    <p:sldId id="258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5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3AC707-15E3-4C17-BC95-651856D9E19D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1C60C-50C1-4A33-8FDE-67373077A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755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ADATA</a:t>
            </a:r>
            <a:r>
              <a:rPr lang="zh-CN" altLang="en-US" dirty="0"/>
              <a:t>：威刚科技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C60C-50C1-4A33-8FDE-67373077A3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6449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C60C-50C1-4A33-8FDE-67373077A32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3565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还有一个</a:t>
            </a:r>
            <a:r>
              <a:rPr lang="en-US" altLang="zh-CN" dirty="0"/>
              <a:t>6.3mm</a:t>
            </a:r>
            <a:r>
              <a:rPr lang="zh-CN" altLang="en-US" dirty="0"/>
              <a:t>镀金耳机插孔。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C60C-50C1-4A33-8FDE-67373077A32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017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还有一个</a:t>
            </a:r>
            <a:r>
              <a:rPr lang="en-US" altLang="zh-CN" dirty="0"/>
              <a:t>6.3mm</a:t>
            </a:r>
            <a:r>
              <a:rPr lang="zh-CN" altLang="en-US" dirty="0"/>
              <a:t>镀金耳机插孔。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C60C-50C1-4A33-8FDE-67373077A32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229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数据块指的是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C60C-50C1-4A33-8FDE-67373077A32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81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A1,A2</a:t>
            </a:r>
            <a:r>
              <a:rPr lang="zh-CN" altLang="en-US" dirty="0"/>
              <a:t>是不同的文件。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C60C-50C1-4A33-8FDE-67373077A32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412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汉明码与奇偶校验码相比，不仅可以发现是否有错误，还可以在只有一个</a:t>
            </a:r>
            <a:r>
              <a:rPr lang="en-US" altLang="zh-CN" dirty="0"/>
              <a:t>bit</a:t>
            </a:r>
            <a:r>
              <a:rPr lang="zh-CN" altLang="en-US" dirty="0"/>
              <a:t>出现错误的情况下更正错误。</a:t>
            </a:r>
            <a:r>
              <a:rPr lang="en-US" altLang="zh-CN" dirty="0"/>
              <a:t>A1</a:t>
            </a:r>
            <a:r>
              <a:rPr lang="zh-CN" altLang="en-US" dirty="0"/>
              <a:t>，</a:t>
            </a:r>
            <a:r>
              <a:rPr lang="en-US" altLang="zh-CN" dirty="0"/>
              <a:t>A2</a:t>
            </a:r>
            <a:r>
              <a:rPr lang="zh-CN" altLang="en-US" dirty="0"/>
              <a:t>，</a:t>
            </a:r>
            <a:r>
              <a:rPr lang="en-US" altLang="zh-CN" dirty="0"/>
              <a:t>A3</a:t>
            </a:r>
            <a:r>
              <a:rPr lang="zh-CN" altLang="en-US" dirty="0"/>
              <a:t>，</a:t>
            </a:r>
            <a:r>
              <a:rPr lang="en-US" altLang="zh-CN" dirty="0"/>
              <a:t>A4</a:t>
            </a:r>
            <a:r>
              <a:rPr lang="zh-CN" altLang="en-US" dirty="0"/>
              <a:t>是同一文件的不同位。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C60C-50C1-4A33-8FDE-67373077A32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997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A1</a:t>
            </a:r>
            <a:r>
              <a:rPr lang="zh-CN" altLang="en-US" dirty="0"/>
              <a:t>，</a:t>
            </a:r>
            <a:r>
              <a:rPr lang="en-US" altLang="zh-CN" dirty="0"/>
              <a:t>A2</a:t>
            </a:r>
            <a:r>
              <a:rPr lang="zh-CN" altLang="en-US" dirty="0"/>
              <a:t>，</a:t>
            </a:r>
            <a:r>
              <a:rPr lang="en-US" altLang="zh-CN" dirty="0"/>
              <a:t>A3</a:t>
            </a:r>
            <a:r>
              <a:rPr lang="zh-CN" altLang="en-US" dirty="0"/>
              <a:t>，</a:t>
            </a:r>
            <a:r>
              <a:rPr lang="en-US" altLang="zh-CN" dirty="0"/>
              <a:t>A4</a:t>
            </a:r>
            <a:r>
              <a:rPr lang="zh-CN" altLang="en-US" dirty="0"/>
              <a:t>，</a:t>
            </a:r>
            <a:r>
              <a:rPr lang="en-US" altLang="zh-CN" dirty="0"/>
              <a:t>A5, A6</a:t>
            </a:r>
            <a:r>
              <a:rPr lang="zh-CN" altLang="en-US" dirty="0"/>
              <a:t>是同一文件的不同字节。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C60C-50C1-4A33-8FDE-67373077A32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578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每次写入都需要改变校验盘。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C60C-50C1-4A33-8FDE-67373077A32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3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C60C-50C1-4A33-8FDE-67373077A32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753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两位奇偶校验码采用不同算法生成，一个是分层校验，一个是整体校验。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C60C-50C1-4A33-8FDE-67373077A32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139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C60C-50C1-4A33-8FDE-67373077A32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371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6404" y="758952"/>
            <a:ext cx="706374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6404" y="4800600"/>
            <a:ext cx="706374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189" indent="0" algn="ctr">
              <a:buNone/>
              <a:defRPr sz="2200"/>
            </a:lvl2pPr>
            <a:lvl3pPr marL="914377" indent="0" algn="ctr">
              <a:buNone/>
              <a:defRPr sz="22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en-US" altLang="zh-CN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E016143-E03C-4CFD-AFDC-14E5BDEA754C}" type="datetimeFigureOut">
              <a:rPr lang="en-US" dirty="0"/>
              <a:t>11/7/2016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E54A-A8CA-48C1-9504-691B58049D29}" type="datetimeFigureOut">
              <a:rPr lang="en-US" dirty="0"/>
              <a:t>11/7/2016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6527" y="381000"/>
            <a:ext cx="1857375" cy="5897562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2" y="381000"/>
            <a:ext cx="5800725" cy="5897562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6C806-BBF7-471C-9527-881CE2266695}" type="datetimeFigureOut">
              <a:rPr lang="en-US" dirty="0"/>
              <a:t>11/7/2016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4063-DF36-4330-A365-08DA1FA5B7D6}" type="datetimeFigureOut">
              <a:rPr lang="en-US" dirty="0"/>
              <a:t>11/7/2016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404" y="758952"/>
            <a:ext cx="706374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4800600"/>
            <a:ext cx="706374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A7C6C-0F39-4D70-8E8D-FE5B9C95FA73}" type="datetimeFigureOut">
              <a:rPr lang="en-US" dirty="0"/>
              <a:t>11/7/2016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6404" y="1828803"/>
            <a:ext cx="336042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4860" y="1828803"/>
            <a:ext cx="336042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FA4AC-08CC-42CE-BD01-C191750A04EC}" type="datetimeFigureOut">
              <a:rPr lang="en-US" dirty="0"/>
              <a:t>11/7/2016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713655"/>
            <a:ext cx="336042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6404" y="2507550"/>
            <a:ext cx="336042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94860" y="1713655"/>
            <a:ext cx="336042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94860" y="2507550"/>
            <a:ext cx="336042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A723-92A7-435B-B681-F25B092FEFEB}" type="datetimeFigureOut">
              <a:rPr lang="en-US" dirty="0"/>
              <a:t>11/7/2016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0639-886C-4FCF-9EAB-ABB5DA3F3F4A}" type="datetimeFigureOut">
              <a:rPr lang="en-US" dirty="0"/>
              <a:t>11/7/2016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0651-31F4-45D2-98AE-A2108F41BC07}" type="datetimeFigureOut">
              <a:rPr lang="en-US" dirty="0"/>
              <a:t>11/7/2016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5"/>
            <a:ext cx="24003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8202" y="685800"/>
            <a:ext cx="4559300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99737"/>
            <a:ext cx="24003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3789A-C914-4DB1-8815-80B5EC7335C5}" type="datetimeFigureOut">
              <a:rPr lang="en-US" dirty="0"/>
              <a:t>11/7/2016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846963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257800"/>
            <a:ext cx="748665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5"/>
            <a:ext cx="846963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6108594"/>
            <a:ext cx="748665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440AA-91A0-436F-8FDB-C0F939DCAE21}" type="datetimeFigureOut">
              <a:rPr lang="en-US" dirty="0"/>
              <a:t>11/7/2016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6404" y="365760"/>
            <a:ext cx="726948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828803"/>
            <a:ext cx="644652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860034" y="1044180"/>
            <a:ext cx="190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1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0E59FD0C-5451-4CA0-86AF-E70AE3279989}" type="datetimeFigureOut">
              <a:rPr lang="en-US" dirty="0"/>
              <a:t>11/7/2016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021831" y="4092180"/>
            <a:ext cx="3581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1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9630" y="6172205"/>
            <a:ext cx="6858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 spc="-51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75" indent="-182875" algn="l" defTabSz="914377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1" baseline="0">
          <a:solidFill>
            <a:schemeClr val="tx1"/>
          </a:solidFill>
          <a:latin typeface="+mn-lt"/>
          <a:ea typeface="+mn-ea"/>
          <a:cs typeface="+mn-cs"/>
        </a:defRPr>
      </a:lvl1pPr>
      <a:lvl2pPr marL="457189" indent="-182875" algn="l" defTabSz="914377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02" indent="-182875" algn="l" defTabSz="914377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15" indent="-182875" algn="l" defTabSz="914377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28" indent="-182875" algn="l" defTabSz="914377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599960" indent="-228594" algn="l" defTabSz="914377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899953" indent="-228594" algn="l" defTabSz="914377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199945" indent="-228594" algn="l" defTabSz="914377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499938" indent="-228594" algn="l" defTabSz="914377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CN" sz="6000" dirty="0"/>
              <a:t>Redundancy</a:t>
            </a:r>
            <a:br>
              <a:rPr lang="en-US" altLang="zh-CN" sz="6000" dirty="0"/>
            </a:br>
            <a:r>
              <a:rPr lang="en-US" altLang="zh-CN" sz="5400" dirty="0"/>
              <a:t>——</a:t>
            </a:r>
            <a:r>
              <a:rPr lang="zh-CN" altLang="en-US" sz="4400" dirty="0"/>
              <a:t>存储器的冗余技术</a:t>
            </a:r>
            <a:endParaRPr lang="zh-CN" alt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/>
              <a:t>英才实验学院 黄泽熙</a:t>
            </a:r>
            <a:endParaRPr lang="en-US" altLang="zh-CN" dirty="0"/>
          </a:p>
          <a:p>
            <a:r>
              <a:rPr lang="en-US" altLang="zh-CN" dirty="0"/>
              <a:t>2016</a:t>
            </a:r>
            <a:r>
              <a:rPr lang="zh-CN" altLang="en-US" dirty="0"/>
              <a:t>年</a:t>
            </a:r>
            <a:r>
              <a:rPr lang="en-US" altLang="zh-CN" dirty="0"/>
              <a:t>11</a:t>
            </a:r>
            <a:r>
              <a:rPr lang="zh-CN" altLang="en-US" dirty="0"/>
              <a:t>月</a:t>
            </a:r>
            <a:r>
              <a:rPr lang="en-US" altLang="zh-CN" dirty="0"/>
              <a:t>7</a:t>
            </a:r>
            <a:r>
              <a:rPr lang="zh-CN" altLang="en-US" dirty="0"/>
              <a:t>日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10756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9069" y="359614"/>
            <a:ext cx="3989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辅存：</a:t>
            </a:r>
            <a:r>
              <a:rPr lang="en-US" altLang="zh-CN" sz="2800" b="1" dirty="0"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RAID 3</a:t>
            </a:r>
            <a:endParaRPr lang="zh-CN" altLang="en-US" sz="2800" b="1" dirty="0">
              <a:latin typeface="冬青黑体简体中文 W3" panose="020B0300000000000000" pitchFamily="34" charset="-122"/>
              <a:ea typeface="冬青黑体简体中文 W3" panose="020B0300000000000000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3756" y="841746"/>
            <a:ext cx="3688823" cy="27324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137" y="3533118"/>
            <a:ext cx="760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 algn="just">
              <a:buFont typeface="Wingdings" panose="05000000000000000000" pitchFamily="2" charset="2"/>
              <a:buChar char="Ø"/>
            </a:pPr>
            <a:r>
              <a:rPr lang="zh-CN" altLang="en-US" sz="2400" dirty="0"/>
              <a:t>数据</a:t>
            </a:r>
            <a:r>
              <a:rPr lang="zh-CN" altLang="en-US" sz="2400" b="1" dirty="0">
                <a:solidFill>
                  <a:srgbClr val="FF0000"/>
                </a:solidFill>
              </a:rPr>
              <a:t>分带</a:t>
            </a:r>
            <a:r>
              <a:rPr lang="en-US" altLang="zh-CN" sz="2400" b="1" dirty="0"/>
              <a:t>+</a:t>
            </a:r>
            <a:r>
              <a:rPr lang="zh-CN" altLang="en-US" sz="2400" b="1" dirty="0"/>
              <a:t>差错</a:t>
            </a:r>
            <a:r>
              <a:rPr lang="zh-CN" altLang="en-US" sz="2400" b="1" dirty="0">
                <a:solidFill>
                  <a:srgbClr val="FF0000"/>
                </a:solidFill>
              </a:rPr>
              <a:t>校验</a:t>
            </a:r>
            <a:r>
              <a:rPr lang="zh-CN" altLang="en-US" sz="2400" dirty="0"/>
              <a:t>：把数据</a:t>
            </a:r>
            <a:r>
              <a:rPr lang="zh-CN" altLang="en-US" sz="2400" b="1" dirty="0">
                <a:solidFill>
                  <a:srgbClr val="FF0000"/>
                </a:solidFill>
              </a:rPr>
              <a:t>分字节</a:t>
            </a:r>
            <a:r>
              <a:rPr lang="en-US" altLang="zh-CN" sz="2400" dirty="0"/>
              <a:t>(byte)</a:t>
            </a:r>
            <a:r>
              <a:rPr lang="zh-CN" altLang="en-US" sz="2400" dirty="0"/>
              <a:t>写入多个磁盘，同时生成对应的</a:t>
            </a:r>
            <a:r>
              <a:rPr lang="zh-CN" altLang="en-US" sz="2400" b="1" dirty="0">
                <a:solidFill>
                  <a:srgbClr val="FF0000"/>
                </a:solidFill>
              </a:rPr>
              <a:t>奇偶校验码</a:t>
            </a:r>
            <a:r>
              <a:rPr lang="zh-CN" altLang="en-US" sz="2400" dirty="0"/>
              <a:t>在额外的磁盘中进行</a:t>
            </a:r>
            <a:r>
              <a:rPr lang="zh-CN" altLang="en-US" sz="2400" b="1" dirty="0">
                <a:solidFill>
                  <a:srgbClr val="FF0000"/>
                </a:solidFill>
              </a:rPr>
              <a:t>差错校验</a:t>
            </a:r>
            <a:r>
              <a:rPr lang="zh-CN" altLang="en-US" sz="2400" dirty="0"/>
              <a:t>。</a:t>
            </a:r>
            <a:endParaRPr lang="en-US" altLang="zh-CN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-4272" y="4846719"/>
            <a:ext cx="7611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 algn="just">
              <a:buFont typeface="Wingdings" panose="05000000000000000000" pitchFamily="2" charset="2"/>
              <a:buChar char="Ø"/>
            </a:pPr>
            <a:r>
              <a:rPr lang="zh-CN" altLang="en-US" sz="2400" dirty="0"/>
              <a:t>优点：既能</a:t>
            </a:r>
            <a:r>
              <a:rPr lang="zh-CN" altLang="en-US" sz="2400" b="1" dirty="0">
                <a:solidFill>
                  <a:srgbClr val="FF0000"/>
                </a:solidFill>
              </a:rPr>
              <a:t>成倍</a:t>
            </a:r>
            <a:r>
              <a:rPr lang="zh-CN" altLang="en-US" sz="2400" dirty="0"/>
              <a:t>速度</a:t>
            </a:r>
            <a:r>
              <a:rPr lang="zh-CN" altLang="en-US" sz="2400" b="1" dirty="0">
                <a:solidFill>
                  <a:srgbClr val="FF0000"/>
                </a:solidFill>
              </a:rPr>
              <a:t>读写</a:t>
            </a:r>
            <a:r>
              <a:rPr lang="zh-CN" altLang="en-US" sz="2400" dirty="0"/>
              <a:t>，又有</a:t>
            </a:r>
            <a:r>
              <a:rPr lang="zh-CN" altLang="en-US" sz="2400" b="1" dirty="0">
                <a:solidFill>
                  <a:srgbClr val="FF0000"/>
                </a:solidFill>
              </a:rPr>
              <a:t>一定程度</a:t>
            </a:r>
            <a:r>
              <a:rPr lang="zh-CN" altLang="en-US" sz="2400" dirty="0"/>
              <a:t>的</a:t>
            </a:r>
            <a:r>
              <a:rPr lang="zh-CN" altLang="en-US" sz="2400" b="1" dirty="0">
                <a:solidFill>
                  <a:srgbClr val="FF0000"/>
                </a:solidFill>
              </a:rPr>
              <a:t>纠错</a:t>
            </a:r>
            <a:r>
              <a:rPr lang="zh-CN" altLang="en-US" sz="2400" dirty="0"/>
              <a:t>能力（允许坏</a:t>
            </a:r>
            <a:r>
              <a:rPr lang="en-US" altLang="zh-CN" sz="2400" dirty="0"/>
              <a:t>1</a:t>
            </a:r>
            <a:r>
              <a:rPr lang="zh-CN" altLang="en-US" sz="2400" dirty="0"/>
              <a:t>块磁盘）。</a:t>
            </a:r>
            <a:endParaRPr lang="en-US" altLang="zh-CN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-4273" y="5767903"/>
            <a:ext cx="7611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 algn="just">
              <a:buFont typeface="Wingdings" panose="05000000000000000000" pitchFamily="2" charset="2"/>
              <a:buChar char="Ø"/>
            </a:pPr>
            <a:r>
              <a:rPr lang="zh-CN" altLang="en-US" sz="2400" dirty="0"/>
              <a:t>缺点：硬盘</a:t>
            </a:r>
            <a:r>
              <a:rPr lang="zh-CN" altLang="en-US" sz="2400" b="1" dirty="0">
                <a:solidFill>
                  <a:srgbClr val="FF0000"/>
                </a:solidFill>
              </a:rPr>
              <a:t>利用率低于</a:t>
            </a:r>
            <a:r>
              <a:rPr lang="en-US" altLang="zh-CN" sz="2400" b="1" dirty="0">
                <a:solidFill>
                  <a:srgbClr val="FF0000"/>
                </a:solidFill>
              </a:rPr>
              <a:t>1</a:t>
            </a:r>
            <a:r>
              <a:rPr lang="zh-CN" altLang="en-US" sz="2400" dirty="0"/>
              <a:t>（</a:t>
            </a:r>
            <a:r>
              <a:rPr lang="en-US" altLang="zh-CN" sz="2400" dirty="0"/>
              <a:t>1-1/n</a:t>
            </a:r>
            <a:r>
              <a:rPr lang="zh-CN" altLang="en-US" sz="2400" dirty="0"/>
              <a:t>），需</a:t>
            </a:r>
            <a:r>
              <a:rPr lang="zh-CN" altLang="en-US" sz="2400" b="1" dirty="0">
                <a:solidFill>
                  <a:srgbClr val="FF0000"/>
                </a:solidFill>
              </a:rPr>
              <a:t>同步</a:t>
            </a:r>
            <a:r>
              <a:rPr lang="zh-CN" altLang="en-US" sz="2400" dirty="0"/>
              <a:t>，</a:t>
            </a:r>
            <a:r>
              <a:rPr lang="zh-CN" altLang="en-US" sz="2400" b="1" dirty="0">
                <a:solidFill>
                  <a:srgbClr val="FF0000"/>
                </a:solidFill>
              </a:rPr>
              <a:t>校验盘</a:t>
            </a:r>
            <a:r>
              <a:rPr lang="zh-CN" altLang="en-US" sz="2400" dirty="0"/>
              <a:t>易成为</a:t>
            </a:r>
            <a:r>
              <a:rPr lang="zh-CN" altLang="en-US" sz="2400" b="1" dirty="0">
                <a:solidFill>
                  <a:srgbClr val="FF0000"/>
                </a:solidFill>
              </a:rPr>
              <a:t>瓶颈</a:t>
            </a:r>
            <a:r>
              <a:rPr lang="zh-CN" altLang="en-US" sz="2400" dirty="0"/>
              <a:t>，</a:t>
            </a:r>
            <a:r>
              <a:rPr lang="zh-CN" altLang="en-US" sz="2400" b="1" dirty="0">
                <a:solidFill>
                  <a:srgbClr val="FF0000"/>
                </a:solidFill>
              </a:rPr>
              <a:t>实现困难</a:t>
            </a:r>
            <a:r>
              <a:rPr lang="zh-CN" altLang="en-US" sz="2400" dirty="0"/>
              <a:t>，几乎只存在理论中。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27593666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9069" y="359614"/>
            <a:ext cx="3989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辅存：</a:t>
            </a:r>
            <a:r>
              <a:rPr lang="en-US" altLang="zh-CN" sz="2800" b="1" dirty="0"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RAID 4</a:t>
            </a:r>
            <a:endParaRPr lang="zh-CN" altLang="en-US" sz="2800" b="1" dirty="0">
              <a:latin typeface="冬青黑体简体中文 W3" panose="020B0300000000000000" pitchFamily="34" charset="-122"/>
              <a:ea typeface="冬青黑体简体中文 W3" panose="020B0300000000000000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3756" y="841746"/>
            <a:ext cx="3688822" cy="27324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137" y="3533118"/>
            <a:ext cx="760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 algn="just">
              <a:buFont typeface="Wingdings" panose="05000000000000000000" pitchFamily="2" charset="2"/>
              <a:buChar char="Ø"/>
            </a:pPr>
            <a:r>
              <a:rPr lang="zh-CN" altLang="en-US" sz="2400" dirty="0"/>
              <a:t>数据</a:t>
            </a:r>
            <a:r>
              <a:rPr lang="zh-CN" altLang="en-US" sz="2400" b="1" dirty="0">
                <a:solidFill>
                  <a:srgbClr val="FF0000"/>
                </a:solidFill>
              </a:rPr>
              <a:t>分带</a:t>
            </a:r>
            <a:r>
              <a:rPr lang="en-US" altLang="zh-CN" sz="2400" b="1" dirty="0"/>
              <a:t>+</a:t>
            </a:r>
            <a:r>
              <a:rPr lang="zh-CN" altLang="en-US" sz="2400" b="1" dirty="0"/>
              <a:t>差错</a:t>
            </a:r>
            <a:r>
              <a:rPr lang="zh-CN" altLang="en-US" sz="2400" b="1" dirty="0">
                <a:solidFill>
                  <a:srgbClr val="FF0000"/>
                </a:solidFill>
              </a:rPr>
              <a:t>校验</a:t>
            </a:r>
            <a:r>
              <a:rPr lang="zh-CN" altLang="en-US" sz="2400" dirty="0"/>
              <a:t>：把数据</a:t>
            </a:r>
            <a:r>
              <a:rPr lang="zh-CN" altLang="en-US" sz="2400" b="1" dirty="0">
                <a:solidFill>
                  <a:srgbClr val="FF0000"/>
                </a:solidFill>
              </a:rPr>
              <a:t>分块</a:t>
            </a:r>
            <a:r>
              <a:rPr lang="en-US" altLang="zh-CN" sz="2400" dirty="0"/>
              <a:t>(block)</a:t>
            </a:r>
            <a:r>
              <a:rPr lang="zh-CN" altLang="en-US" sz="2400" dirty="0"/>
              <a:t>写入多个磁盘，同时生成对应的</a:t>
            </a:r>
            <a:r>
              <a:rPr lang="zh-CN" altLang="en-US" sz="2400" b="1" dirty="0">
                <a:solidFill>
                  <a:srgbClr val="FF0000"/>
                </a:solidFill>
              </a:rPr>
              <a:t>奇偶校验码</a:t>
            </a:r>
            <a:r>
              <a:rPr lang="zh-CN" altLang="en-US" sz="2400" dirty="0"/>
              <a:t>在额外的磁盘中进行</a:t>
            </a:r>
            <a:r>
              <a:rPr lang="zh-CN" altLang="en-US" sz="2400" b="1" dirty="0">
                <a:solidFill>
                  <a:srgbClr val="FF0000"/>
                </a:solidFill>
              </a:rPr>
              <a:t>差错校验</a:t>
            </a:r>
            <a:r>
              <a:rPr lang="zh-CN" altLang="en-US" sz="2400" dirty="0"/>
              <a:t>。</a:t>
            </a:r>
            <a:endParaRPr lang="en-US" altLang="zh-CN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-4272" y="4846719"/>
            <a:ext cx="7611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 algn="just">
              <a:buFont typeface="Wingdings" panose="05000000000000000000" pitchFamily="2" charset="2"/>
              <a:buChar char="Ø"/>
            </a:pPr>
            <a:r>
              <a:rPr lang="zh-CN" altLang="en-US" sz="2400" dirty="0"/>
              <a:t>优点：既能</a:t>
            </a:r>
            <a:r>
              <a:rPr lang="zh-CN" altLang="en-US" sz="2400" b="1" dirty="0">
                <a:solidFill>
                  <a:srgbClr val="FF0000"/>
                </a:solidFill>
              </a:rPr>
              <a:t>成倍</a:t>
            </a:r>
            <a:r>
              <a:rPr lang="zh-CN" altLang="en-US" sz="2400" dirty="0"/>
              <a:t>速度</a:t>
            </a:r>
            <a:r>
              <a:rPr lang="zh-CN" altLang="en-US" sz="2400" b="1" dirty="0">
                <a:solidFill>
                  <a:srgbClr val="FF0000"/>
                </a:solidFill>
              </a:rPr>
              <a:t>读写</a:t>
            </a:r>
            <a:r>
              <a:rPr lang="zh-CN" altLang="en-US" sz="2400" dirty="0"/>
              <a:t>，又有</a:t>
            </a:r>
            <a:r>
              <a:rPr lang="zh-CN" altLang="en-US" sz="2400" b="1" dirty="0">
                <a:solidFill>
                  <a:srgbClr val="FF0000"/>
                </a:solidFill>
              </a:rPr>
              <a:t>一定程度</a:t>
            </a:r>
            <a:r>
              <a:rPr lang="zh-CN" altLang="en-US" sz="2400" dirty="0"/>
              <a:t>的</a:t>
            </a:r>
            <a:r>
              <a:rPr lang="zh-CN" altLang="en-US" sz="2400" b="1" dirty="0">
                <a:solidFill>
                  <a:srgbClr val="FF0000"/>
                </a:solidFill>
              </a:rPr>
              <a:t>纠错</a:t>
            </a:r>
            <a:r>
              <a:rPr lang="zh-CN" altLang="en-US" sz="2400" dirty="0"/>
              <a:t>能力（允许坏</a:t>
            </a:r>
            <a:r>
              <a:rPr lang="en-US" altLang="zh-CN" sz="2400" dirty="0"/>
              <a:t>1</a:t>
            </a:r>
            <a:r>
              <a:rPr lang="zh-CN" altLang="en-US" sz="2400" dirty="0"/>
              <a:t>块磁盘）。</a:t>
            </a:r>
            <a:endParaRPr lang="en-US" altLang="zh-CN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-4273" y="5767903"/>
            <a:ext cx="7611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 algn="just">
              <a:buFont typeface="Wingdings" panose="05000000000000000000" pitchFamily="2" charset="2"/>
              <a:buChar char="Ø"/>
            </a:pPr>
            <a:r>
              <a:rPr lang="zh-CN" altLang="en-US" sz="2400" dirty="0"/>
              <a:t>缺点：硬盘</a:t>
            </a:r>
            <a:r>
              <a:rPr lang="zh-CN" altLang="en-US" sz="2400" b="1" dirty="0">
                <a:solidFill>
                  <a:srgbClr val="FF0000"/>
                </a:solidFill>
              </a:rPr>
              <a:t>利用率低于</a:t>
            </a:r>
            <a:r>
              <a:rPr lang="en-US" altLang="zh-CN" sz="2400" b="1" dirty="0">
                <a:solidFill>
                  <a:srgbClr val="FF0000"/>
                </a:solidFill>
              </a:rPr>
              <a:t>1</a:t>
            </a:r>
            <a:r>
              <a:rPr lang="zh-CN" altLang="en-US" sz="2400" dirty="0"/>
              <a:t> （</a:t>
            </a:r>
            <a:r>
              <a:rPr lang="en-US" altLang="zh-CN" sz="2400" dirty="0"/>
              <a:t>1-1/n</a:t>
            </a:r>
            <a:r>
              <a:rPr lang="zh-CN" altLang="en-US" sz="2400" dirty="0"/>
              <a:t>），</a:t>
            </a:r>
            <a:r>
              <a:rPr lang="zh-CN" altLang="en-US" sz="2400" b="1" dirty="0">
                <a:solidFill>
                  <a:srgbClr val="FF0000"/>
                </a:solidFill>
              </a:rPr>
              <a:t>校验盘</a:t>
            </a:r>
            <a:r>
              <a:rPr lang="zh-CN" altLang="en-US" sz="2400" dirty="0"/>
              <a:t>易成为</a:t>
            </a:r>
            <a:r>
              <a:rPr lang="zh-CN" altLang="en-US" sz="2400" b="1" dirty="0">
                <a:solidFill>
                  <a:srgbClr val="FF0000"/>
                </a:solidFill>
              </a:rPr>
              <a:t>瓶颈</a:t>
            </a:r>
            <a:r>
              <a:rPr lang="zh-CN" altLang="en-US" sz="2400" dirty="0"/>
              <a:t>，</a:t>
            </a:r>
            <a:r>
              <a:rPr lang="zh-CN" altLang="en-US" sz="2400" b="1" dirty="0">
                <a:solidFill>
                  <a:srgbClr val="FF0000"/>
                </a:solidFill>
              </a:rPr>
              <a:t>实现困难</a:t>
            </a:r>
            <a:r>
              <a:rPr lang="zh-CN" altLang="en-US" sz="2400" dirty="0"/>
              <a:t>。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36306764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9069" y="359614"/>
            <a:ext cx="3989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辅存：</a:t>
            </a:r>
            <a:r>
              <a:rPr lang="en-US" altLang="zh-CN" sz="2800" b="1" dirty="0"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RAID 5</a:t>
            </a:r>
            <a:endParaRPr lang="zh-CN" altLang="en-US" sz="2800" b="1" dirty="0">
              <a:latin typeface="冬青黑体简体中文 W3" panose="020B0300000000000000" pitchFamily="34" charset="-122"/>
              <a:ea typeface="冬青黑体简体中文 W3" panose="020B0300000000000000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3756" y="841746"/>
            <a:ext cx="3688822" cy="27324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137" y="3533118"/>
            <a:ext cx="760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 algn="just">
              <a:buFont typeface="Wingdings" panose="05000000000000000000" pitchFamily="2" charset="2"/>
              <a:buChar char="Ø"/>
            </a:pPr>
            <a:r>
              <a:rPr lang="zh-CN" altLang="en-US" sz="2400" dirty="0"/>
              <a:t>数据</a:t>
            </a:r>
            <a:r>
              <a:rPr lang="zh-CN" altLang="en-US" sz="2400" b="1" dirty="0">
                <a:solidFill>
                  <a:srgbClr val="FF0000"/>
                </a:solidFill>
              </a:rPr>
              <a:t>分带</a:t>
            </a:r>
            <a:r>
              <a:rPr lang="en-US" altLang="zh-CN" sz="2400" b="1" dirty="0"/>
              <a:t>+</a:t>
            </a:r>
            <a:r>
              <a:rPr lang="zh-CN" altLang="en-US" sz="2400" b="1" dirty="0"/>
              <a:t>差错</a:t>
            </a:r>
            <a:r>
              <a:rPr lang="zh-CN" altLang="en-US" sz="2400" b="1" dirty="0">
                <a:solidFill>
                  <a:srgbClr val="FF0000"/>
                </a:solidFill>
              </a:rPr>
              <a:t>校验</a:t>
            </a:r>
            <a:r>
              <a:rPr lang="zh-CN" altLang="en-US" sz="2400" dirty="0"/>
              <a:t>：把数据</a:t>
            </a:r>
            <a:r>
              <a:rPr lang="zh-CN" altLang="en-US" sz="2400" b="1" dirty="0">
                <a:solidFill>
                  <a:srgbClr val="FF0000"/>
                </a:solidFill>
              </a:rPr>
              <a:t>分块</a:t>
            </a:r>
            <a:r>
              <a:rPr lang="en-US" altLang="zh-CN" sz="2400" dirty="0"/>
              <a:t>(block)</a:t>
            </a:r>
            <a:r>
              <a:rPr lang="zh-CN" altLang="en-US" sz="2400" dirty="0"/>
              <a:t>写入多个磁盘，</a:t>
            </a:r>
            <a:r>
              <a:rPr lang="zh-CN" altLang="en-US" sz="2400" b="1" dirty="0">
                <a:solidFill>
                  <a:srgbClr val="FF0000"/>
                </a:solidFill>
              </a:rPr>
              <a:t>奇偶校验码</a:t>
            </a:r>
            <a:r>
              <a:rPr lang="zh-CN" altLang="en-US" sz="2400" dirty="0"/>
              <a:t>分布在多个磁盘中进行</a:t>
            </a:r>
            <a:r>
              <a:rPr lang="zh-CN" altLang="en-US" sz="2400" b="1" dirty="0">
                <a:solidFill>
                  <a:srgbClr val="FF0000"/>
                </a:solidFill>
              </a:rPr>
              <a:t>差错校验</a:t>
            </a:r>
            <a:r>
              <a:rPr lang="zh-CN" altLang="en-US" sz="2400" dirty="0"/>
              <a:t>。</a:t>
            </a:r>
            <a:endParaRPr lang="en-US" altLang="zh-CN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834416"/>
            <a:ext cx="7611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 algn="just">
              <a:buFont typeface="Wingdings" panose="05000000000000000000" pitchFamily="2" charset="2"/>
              <a:buChar char="Ø"/>
            </a:pPr>
            <a:r>
              <a:rPr lang="zh-CN" altLang="en-US" sz="2400" dirty="0"/>
              <a:t>优点：既能</a:t>
            </a:r>
            <a:r>
              <a:rPr lang="zh-CN" altLang="en-US" sz="2400" b="1" dirty="0">
                <a:solidFill>
                  <a:srgbClr val="FF0000"/>
                </a:solidFill>
              </a:rPr>
              <a:t>成倍</a:t>
            </a:r>
            <a:r>
              <a:rPr lang="zh-CN" altLang="en-US" sz="2400" dirty="0"/>
              <a:t>速度</a:t>
            </a:r>
            <a:r>
              <a:rPr lang="zh-CN" altLang="en-US" sz="2400" b="1" dirty="0">
                <a:solidFill>
                  <a:srgbClr val="FF0000"/>
                </a:solidFill>
              </a:rPr>
              <a:t>读写</a:t>
            </a:r>
            <a:r>
              <a:rPr lang="zh-CN" altLang="en-US" sz="2400" dirty="0"/>
              <a:t>，又有</a:t>
            </a:r>
            <a:r>
              <a:rPr lang="zh-CN" altLang="en-US" sz="2400" b="1" dirty="0">
                <a:solidFill>
                  <a:srgbClr val="FF0000"/>
                </a:solidFill>
              </a:rPr>
              <a:t>一定程度</a:t>
            </a:r>
            <a:r>
              <a:rPr lang="zh-CN" altLang="en-US" sz="2400" dirty="0"/>
              <a:t>的</a:t>
            </a:r>
            <a:r>
              <a:rPr lang="zh-CN" altLang="en-US" sz="2400" b="1" dirty="0">
                <a:solidFill>
                  <a:srgbClr val="FF0000"/>
                </a:solidFill>
              </a:rPr>
              <a:t>纠错</a:t>
            </a:r>
            <a:r>
              <a:rPr lang="zh-CN" altLang="en-US" sz="2400" dirty="0"/>
              <a:t>能力（允许坏</a:t>
            </a:r>
            <a:r>
              <a:rPr lang="en-US" altLang="zh-CN" sz="2400" dirty="0"/>
              <a:t>1</a:t>
            </a:r>
            <a:r>
              <a:rPr lang="zh-CN" altLang="en-US" sz="2400" dirty="0"/>
              <a:t>块磁盘），校验盘的</a:t>
            </a:r>
            <a:r>
              <a:rPr lang="zh-CN" altLang="en-US" sz="2400" b="1" dirty="0">
                <a:solidFill>
                  <a:srgbClr val="FF0000"/>
                </a:solidFill>
              </a:rPr>
              <a:t>压力</a:t>
            </a:r>
            <a:r>
              <a:rPr lang="zh-CN" altLang="en-US" sz="2400" dirty="0"/>
              <a:t>被</a:t>
            </a:r>
            <a:r>
              <a:rPr lang="zh-CN" altLang="en-US" sz="2400" b="1" dirty="0">
                <a:solidFill>
                  <a:srgbClr val="FF0000"/>
                </a:solidFill>
              </a:rPr>
              <a:t>均分</a:t>
            </a:r>
            <a:r>
              <a:rPr lang="zh-CN" altLang="en-US" sz="2400" dirty="0"/>
              <a:t>。</a:t>
            </a:r>
            <a:endParaRPr lang="en-US" altLang="zh-CN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-4272" y="5866657"/>
            <a:ext cx="7611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 algn="just">
              <a:buFont typeface="Wingdings" panose="05000000000000000000" pitchFamily="2" charset="2"/>
              <a:buChar char="Ø"/>
            </a:pPr>
            <a:r>
              <a:rPr lang="zh-CN" altLang="en-US" sz="2400" dirty="0"/>
              <a:t>缺点：硬盘</a:t>
            </a:r>
            <a:r>
              <a:rPr lang="zh-CN" altLang="en-US" sz="2400" b="1" dirty="0">
                <a:solidFill>
                  <a:srgbClr val="FF0000"/>
                </a:solidFill>
              </a:rPr>
              <a:t>利用率低于</a:t>
            </a:r>
            <a:r>
              <a:rPr lang="en-US" altLang="zh-CN" sz="2400" b="1" dirty="0">
                <a:solidFill>
                  <a:srgbClr val="FF0000"/>
                </a:solidFill>
              </a:rPr>
              <a:t>1</a:t>
            </a:r>
            <a:r>
              <a:rPr lang="zh-CN" altLang="en-US" sz="2400" dirty="0"/>
              <a:t> （</a:t>
            </a:r>
            <a:r>
              <a:rPr lang="en-US" altLang="zh-CN" sz="2400" dirty="0"/>
              <a:t>1-1/n</a:t>
            </a:r>
            <a:r>
              <a:rPr lang="zh-CN" altLang="en-US" sz="2400" dirty="0"/>
              <a:t>）。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125235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9069" y="359614"/>
            <a:ext cx="3989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辅存：</a:t>
            </a:r>
            <a:r>
              <a:rPr lang="en-US" altLang="zh-CN" sz="2800" b="1" dirty="0"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RAID 6</a:t>
            </a:r>
            <a:endParaRPr lang="zh-CN" altLang="en-US" sz="2800" b="1" dirty="0">
              <a:latin typeface="冬青黑体简体中文 W3" panose="020B0300000000000000" pitchFamily="34" charset="-122"/>
              <a:ea typeface="冬青黑体简体中文 W3" panose="020B0300000000000000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021" y="899680"/>
            <a:ext cx="4476845" cy="26334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137" y="3533118"/>
            <a:ext cx="760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 algn="just">
              <a:buFont typeface="Wingdings" panose="05000000000000000000" pitchFamily="2" charset="2"/>
              <a:buChar char="Ø"/>
            </a:pPr>
            <a:r>
              <a:rPr lang="zh-CN" altLang="en-US" sz="2400" dirty="0"/>
              <a:t>数据</a:t>
            </a:r>
            <a:r>
              <a:rPr lang="zh-CN" altLang="en-US" sz="2400" b="1" dirty="0">
                <a:solidFill>
                  <a:srgbClr val="FF0000"/>
                </a:solidFill>
              </a:rPr>
              <a:t>分带</a:t>
            </a:r>
            <a:r>
              <a:rPr lang="en-US" altLang="zh-CN" sz="2400" b="1" dirty="0"/>
              <a:t>+</a:t>
            </a:r>
            <a:r>
              <a:rPr lang="zh-CN" altLang="en-US" sz="2400" b="1" dirty="0"/>
              <a:t>差错</a:t>
            </a:r>
            <a:r>
              <a:rPr lang="zh-CN" altLang="en-US" sz="2400" b="1" dirty="0">
                <a:solidFill>
                  <a:srgbClr val="FF0000"/>
                </a:solidFill>
              </a:rPr>
              <a:t>校验</a:t>
            </a:r>
            <a:r>
              <a:rPr lang="zh-CN" altLang="en-US" sz="2400" dirty="0"/>
              <a:t>：把数据</a:t>
            </a:r>
            <a:r>
              <a:rPr lang="zh-CN" altLang="en-US" sz="2400" b="1" dirty="0">
                <a:solidFill>
                  <a:srgbClr val="FF0000"/>
                </a:solidFill>
              </a:rPr>
              <a:t>分块</a:t>
            </a:r>
            <a:r>
              <a:rPr lang="en-US" altLang="zh-CN" sz="2400" dirty="0"/>
              <a:t>(block)</a:t>
            </a:r>
            <a:r>
              <a:rPr lang="zh-CN" altLang="en-US" sz="2400" dirty="0"/>
              <a:t>写入多个磁盘，</a:t>
            </a:r>
            <a:r>
              <a:rPr lang="zh-CN" altLang="en-US" sz="2400" b="1" dirty="0">
                <a:solidFill>
                  <a:srgbClr val="FF0000"/>
                </a:solidFill>
              </a:rPr>
              <a:t>两位奇偶校验码</a:t>
            </a:r>
            <a:r>
              <a:rPr lang="zh-CN" altLang="en-US" sz="2400" dirty="0"/>
              <a:t>分布在多个磁盘中进行</a:t>
            </a:r>
            <a:r>
              <a:rPr lang="zh-CN" altLang="en-US" sz="2400" b="1" dirty="0">
                <a:solidFill>
                  <a:srgbClr val="FF0000"/>
                </a:solidFill>
              </a:rPr>
              <a:t>差错校验</a:t>
            </a:r>
            <a:r>
              <a:rPr lang="zh-CN" altLang="en-US" sz="2400" dirty="0"/>
              <a:t>。</a:t>
            </a:r>
            <a:endParaRPr lang="en-US" altLang="zh-CN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834416"/>
            <a:ext cx="7611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 algn="just">
              <a:buFont typeface="Wingdings" panose="05000000000000000000" pitchFamily="2" charset="2"/>
              <a:buChar char="Ø"/>
            </a:pPr>
            <a:r>
              <a:rPr lang="zh-CN" altLang="en-US" sz="2400" dirty="0"/>
              <a:t>优点：既能</a:t>
            </a:r>
            <a:r>
              <a:rPr lang="zh-CN" altLang="en-US" sz="2400" b="1" dirty="0">
                <a:solidFill>
                  <a:srgbClr val="FF0000"/>
                </a:solidFill>
              </a:rPr>
              <a:t>成倍</a:t>
            </a:r>
            <a:r>
              <a:rPr lang="zh-CN" altLang="en-US" sz="2400" dirty="0"/>
              <a:t>速度</a:t>
            </a:r>
            <a:r>
              <a:rPr lang="zh-CN" altLang="en-US" sz="2400" b="1" dirty="0">
                <a:solidFill>
                  <a:srgbClr val="FF0000"/>
                </a:solidFill>
              </a:rPr>
              <a:t>读写</a:t>
            </a:r>
            <a:r>
              <a:rPr lang="zh-CN" altLang="en-US" sz="2400" dirty="0"/>
              <a:t>，又有</a:t>
            </a:r>
            <a:r>
              <a:rPr lang="zh-CN" altLang="en-US" sz="2400" b="1" dirty="0">
                <a:solidFill>
                  <a:srgbClr val="FF0000"/>
                </a:solidFill>
              </a:rPr>
              <a:t>一定程度</a:t>
            </a:r>
            <a:r>
              <a:rPr lang="zh-CN" altLang="en-US" sz="2400" dirty="0"/>
              <a:t>的</a:t>
            </a:r>
            <a:r>
              <a:rPr lang="zh-CN" altLang="en-US" sz="2400" b="1" dirty="0">
                <a:solidFill>
                  <a:srgbClr val="FF0000"/>
                </a:solidFill>
              </a:rPr>
              <a:t>纠错</a:t>
            </a:r>
            <a:r>
              <a:rPr lang="zh-CN" altLang="en-US" sz="2400" dirty="0"/>
              <a:t>能力（允许坏</a:t>
            </a:r>
            <a:r>
              <a:rPr lang="en-US" altLang="zh-CN" sz="2400" dirty="0"/>
              <a:t>2</a:t>
            </a:r>
            <a:r>
              <a:rPr lang="zh-CN" altLang="en-US" sz="2400" dirty="0"/>
              <a:t>块磁盘），校验盘的</a:t>
            </a:r>
            <a:r>
              <a:rPr lang="zh-CN" altLang="en-US" sz="2400" b="1" dirty="0">
                <a:solidFill>
                  <a:srgbClr val="FF0000"/>
                </a:solidFill>
              </a:rPr>
              <a:t>压力</a:t>
            </a:r>
            <a:r>
              <a:rPr lang="zh-CN" altLang="en-US" sz="2400" dirty="0"/>
              <a:t>被</a:t>
            </a:r>
            <a:r>
              <a:rPr lang="zh-CN" altLang="en-US" sz="2400" b="1" dirty="0">
                <a:solidFill>
                  <a:srgbClr val="FF0000"/>
                </a:solidFill>
              </a:rPr>
              <a:t>均分</a:t>
            </a:r>
            <a:r>
              <a:rPr lang="zh-CN" altLang="en-US" sz="2400" dirty="0"/>
              <a:t>。</a:t>
            </a:r>
            <a:endParaRPr lang="en-US" altLang="zh-CN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-4272" y="5866657"/>
            <a:ext cx="7611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 algn="just">
              <a:buFont typeface="Wingdings" panose="05000000000000000000" pitchFamily="2" charset="2"/>
              <a:buChar char="Ø"/>
            </a:pPr>
            <a:r>
              <a:rPr lang="zh-CN" altLang="en-US" sz="2400" dirty="0"/>
              <a:t>缺点：硬盘</a:t>
            </a:r>
            <a:r>
              <a:rPr lang="zh-CN" altLang="en-US" sz="2400" b="1" dirty="0">
                <a:solidFill>
                  <a:srgbClr val="FF0000"/>
                </a:solidFill>
              </a:rPr>
              <a:t>利用率低于</a:t>
            </a:r>
            <a:r>
              <a:rPr lang="en-US" altLang="zh-CN" sz="2400" b="1" dirty="0">
                <a:solidFill>
                  <a:srgbClr val="FF0000"/>
                </a:solidFill>
              </a:rPr>
              <a:t>1</a:t>
            </a:r>
            <a:r>
              <a:rPr lang="zh-CN" altLang="en-US" sz="2400" dirty="0"/>
              <a:t> （</a:t>
            </a:r>
            <a:r>
              <a:rPr lang="en-US" altLang="zh-CN" sz="2400" dirty="0"/>
              <a:t>1-2/n</a:t>
            </a:r>
            <a:r>
              <a:rPr lang="zh-CN" altLang="en-US" sz="2400" dirty="0"/>
              <a:t>），</a:t>
            </a:r>
            <a:r>
              <a:rPr lang="zh-CN" altLang="en-US" sz="2400" b="1" dirty="0">
                <a:solidFill>
                  <a:srgbClr val="FF0000"/>
                </a:solidFill>
              </a:rPr>
              <a:t>实现困难</a:t>
            </a:r>
            <a:r>
              <a:rPr lang="zh-CN" altLang="en-US" sz="2400" dirty="0"/>
              <a:t>，</a:t>
            </a:r>
            <a:r>
              <a:rPr lang="zh-CN" altLang="en-US" sz="2400" b="1" dirty="0">
                <a:solidFill>
                  <a:srgbClr val="FF0000"/>
                </a:solidFill>
              </a:rPr>
              <a:t>较为少用。</a:t>
            </a:r>
            <a:endParaRPr lang="en-US" altLang="zh-CN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0247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9069" y="359614"/>
            <a:ext cx="5710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辅存：</a:t>
            </a:r>
            <a:r>
              <a:rPr lang="en-US" altLang="zh-CN" sz="2800" b="1" dirty="0"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RAID 0+1, RAID 1+0</a:t>
            </a:r>
            <a:endParaRPr lang="zh-CN" altLang="en-US" sz="2800" b="1" dirty="0">
              <a:latin typeface="冬青黑体简体中文 W3" panose="020B0300000000000000" pitchFamily="34" charset="-122"/>
              <a:ea typeface="冬青黑体简体中文 W3" panose="020B0300000000000000" pitchFamily="34" charset="-12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503" y="1388533"/>
            <a:ext cx="3852333" cy="38523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1" y="1388533"/>
            <a:ext cx="3852333" cy="38523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84668" y="5658252"/>
            <a:ext cx="7950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 algn="just">
              <a:buFont typeface="Wingdings" panose="05000000000000000000" pitchFamily="2" charset="2"/>
              <a:buChar char="Ø"/>
            </a:pPr>
            <a:r>
              <a:rPr lang="zh-CN" altLang="en-US" sz="2400" dirty="0"/>
              <a:t>混合（</a:t>
            </a:r>
            <a:r>
              <a:rPr lang="en-US" altLang="zh-CN" sz="2400" dirty="0"/>
              <a:t>Hybrid</a:t>
            </a:r>
            <a:r>
              <a:rPr lang="zh-CN" altLang="en-US" sz="2400" dirty="0"/>
              <a:t>）</a:t>
            </a:r>
            <a:r>
              <a:rPr lang="zh-CN" altLang="en-US" sz="2400" b="1" dirty="0">
                <a:solidFill>
                  <a:srgbClr val="FF0000"/>
                </a:solidFill>
              </a:rPr>
              <a:t>折中</a:t>
            </a:r>
            <a:r>
              <a:rPr lang="zh-CN" altLang="en-US" sz="2400" dirty="0"/>
              <a:t>方案，兼具两者的优点与缺点。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1241505796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9069" y="359614"/>
            <a:ext cx="5710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辅存：</a:t>
            </a:r>
            <a:r>
              <a:rPr lang="en-US" altLang="zh-CN" sz="2800" b="1" dirty="0"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RAID 5+0, RAID 1+0+0</a:t>
            </a:r>
            <a:endParaRPr lang="zh-CN" altLang="en-US" sz="2800" b="1" dirty="0">
              <a:latin typeface="冬青黑体简体中文 W3" panose="020B0300000000000000" pitchFamily="34" charset="-122"/>
              <a:ea typeface="冬青黑体简体中文 W3" panose="020B0300000000000000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32" y="882834"/>
            <a:ext cx="8161867" cy="27700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710" y="3754493"/>
            <a:ext cx="6615113" cy="300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985065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9069" y="359614"/>
            <a:ext cx="4220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采用冗余技术的主流设备</a:t>
            </a:r>
          </a:p>
        </p:txBody>
      </p:sp>
      <p:pic>
        <p:nvPicPr>
          <p:cNvPr id="3" name="MSI X99A GODLIKE GAMING CARBON CARRY YOUR GAMING STY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" y="1314449"/>
            <a:ext cx="8259705" cy="464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415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9069" y="359614"/>
            <a:ext cx="4220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采用冗余技术的主流设备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628772"/>
            <a:ext cx="422008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MSI </a:t>
            </a:r>
            <a:r>
              <a:rPr lang="en-US" sz="2000" dirty="0"/>
              <a:t>X99A GODLIKE GAMING</a:t>
            </a:r>
          </a:p>
          <a:p>
            <a:pPr algn="ctr"/>
            <a:endParaRPr lang="en-US" sz="2000" dirty="0"/>
          </a:p>
          <a:p>
            <a:pPr algn="ctr"/>
            <a:r>
              <a:rPr lang="zh-CN" altLang="en-US" sz="2000" dirty="0"/>
              <a:t>有</a:t>
            </a:r>
            <a:r>
              <a:rPr lang="en-US" altLang="zh-CN" sz="2000" dirty="0"/>
              <a:t>8</a:t>
            </a:r>
            <a:r>
              <a:rPr lang="zh-CN" altLang="en-US" sz="2000" dirty="0"/>
              <a:t>条</a:t>
            </a:r>
            <a:r>
              <a:rPr lang="en-US" altLang="zh-CN" sz="2000" dirty="0"/>
              <a:t>DDR4</a:t>
            </a:r>
            <a:r>
              <a:rPr lang="zh-CN" altLang="en-US" sz="2000" dirty="0"/>
              <a:t>内存插槽，</a:t>
            </a:r>
            <a:endParaRPr lang="en-US" altLang="zh-CN" sz="2000" dirty="0"/>
          </a:p>
          <a:p>
            <a:pPr algn="ctr"/>
            <a:r>
              <a:rPr lang="zh-CN" altLang="en-US" sz="2000" dirty="0"/>
              <a:t>支持</a:t>
            </a:r>
            <a:r>
              <a:rPr lang="zh-CN" altLang="en-US" sz="2000" b="1" dirty="0">
                <a:solidFill>
                  <a:srgbClr val="FF0000"/>
                </a:solidFill>
              </a:rPr>
              <a:t>四通道</a:t>
            </a:r>
            <a:r>
              <a:rPr lang="en-US" altLang="zh-CN" sz="2000" dirty="0"/>
              <a:t>8*16GB DDR4</a:t>
            </a:r>
            <a:r>
              <a:rPr lang="zh-CN" altLang="en-US" sz="2000" dirty="0"/>
              <a:t>内存</a:t>
            </a:r>
            <a:endParaRPr lang="en-US" altLang="zh-CN" sz="2000" dirty="0"/>
          </a:p>
          <a:p>
            <a:pPr algn="ctr"/>
            <a:endParaRPr lang="en-US" sz="2000" dirty="0"/>
          </a:p>
          <a:p>
            <a:pPr algn="ctr"/>
            <a:r>
              <a:rPr lang="zh-CN" altLang="en-US" sz="2000" dirty="0"/>
              <a:t>有</a:t>
            </a:r>
            <a:r>
              <a:rPr lang="en-US" altLang="zh-CN" sz="2000" dirty="0"/>
              <a:t>10</a:t>
            </a:r>
            <a:r>
              <a:rPr lang="zh-CN" altLang="en-US" sz="2000" dirty="0"/>
              <a:t>个</a:t>
            </a:r>
            <a:r>
              <a:rPr lang="en-US" altLang="zh-CN" sz="2000" dirty="0"/>
              <a:t>SATA </a:t>
            </a:r>
            <a:r>
              <a:rPr lang="en-US" sz="2000" dirty="0"/>
              <a:t>6Gb/s</a:t>
            </a:r>
            <a:r>
              <a:rPr lang="zh-CN" altLang="en-US" sz="2000" dirty="0"/>
              <a:t>接口，</a:t>
            </a:r>
            <a:endParaRPr lang="en-US" altLang="zh-CN" sz="2000" dirty="0"/>
          </a:p>
          <a:p>
            <a:pPr algn="ctr"/>
            <a:r>
              <a:rPr lang="en-US" sz="2000" dirty="0"/>
              <a:t>2</a:t>
            </a:r>
            <a:r>
              <a:rPr lang="zh-CN" altLang="en-US" sz="2000" dirty="0"/>
              <a:t>个</a:t>
            </a:r>
            <a:r>
              <a:rPr lang="en-US" altLang="zh-CN" sz="2000" dirty="0"/>
              <a:t>SATA Express</a:t>
            </a:r>
            <a:r>
              <a:rPr lang="zh-CN" altLang="en-US" sz="2000" dirty="0"/>
              <a:t>接口</a:t>
            </a:r>
            <a:endParaRPr lang="en-US" altLang="zh-CN" sz="2000" dirty="0"/>
          </a:p>
          <a:p>
            <a:pPr algn="ctr"/>
            <a:r>
              <a:rPr lang="zh-CN" altLang="en-US" sz="2000" dirty="0"/>
              <a:t>支持</a:t>
            </a:r>
            <a:r>
              <a:rPr lang="en-US" altLang="zh-CN" sz="2000" b="1" dirty="0">
                <a:solidFill>
                  <a:srgbClr val="FF0000"/>
                </a:solidFill>
              </a:rPr>
              <a:t>RAID 0,1,5,1+0</a:t>
            </a:r>
          </a:p>
          <a:p>
            <a:pPr algn="ctr"/>
            <a:endParaRPr lang="en-US" altLang="zh-CN" sz="2000" b="1" dirty="0">
              <a:solidFill>
                <a:srgbClr val="FF0000"/>
              </a:solidFill>
            </a:endParaRPr>
          </a:p>
          <a:p>
            <a:pPr algn="ctr"/>
            <a:r>
              <a:rPr lang="zh-CN" altLang="en-US" sz="2000" dirty="0"/>
              <a:t>有</a:t>
            </a:r>
            <a:r>
              <a:rPr lang="en-US" altLang="zh-CN" sz="2000" dirty="0"/>
              <a:t>5</a:t>
            </a:r>
            <a:r>
              <a:rPr lang="zh-CN" altLang="en-US" sz="2000" dirty="0"/>
              <a:t>个</a:t>
            </a:r>
            <a:r>
              <a:rPr lang="en-US" altLang="zh-CN" sz="2000" dirty="0" err="1"/>
              <a:t>PCIe</a:t>
            </a:r>
            <a:r>
              <a:rPr lang="en-US" altLang="zh-CN" sz="2000" dirty="0"/>
              <a:t> 3.0*16</a:t>
            </a:r>
            <a:r>
              <a:rPr lang="zh-CN" altLang="en-US" sz="2000" dirty="0"/>
              <a:t>插槽，</a:t>
            </a:r>
            <a:endParaRPr lang="en-US" altLang="zh-CN" sz="2000" dirty="0"/>
          </a:p>
          <a:p>
            <a:pPr algn="ctr"/>
            <a:r>
              <a:rPr lang="zh-CN" altLang="en-US" sz="2000" dirty="0"/>
              <a:t>支持</a:t>
            </a:r>
            <a:r>
              <a:rPr lang="en-US" altLang="zh-CN" sz="2000" b="1" dirty="0">
                <a:solidFill>
                  <a:srgbClr val="FF0000"/>
                </a:solidFill>
              </a:rPr>
              <a:t>Crossfire/SLI</a:t>
            </a:r>
            <a:r>
              <a:rPr lang="en-US" altLang="zh-CN" sz="2000" dirty="0"/>
              <a:t> </a:t>
            </a:r>
            <a:r>
              <a:rPr lang="zh-CN" altLang="en-US" sz="2000" b="1" dirty="0">
                <a:solidFill>
                  <a:srgbClr val="FF0000"/>
                </a:solidFill>
              </a:rPr>
              <a:t>双显卡交火</a:t>
            </a:r>
            <a:endParaRPr lang="en-US" altLang="zh-CN" sz="2000" b="1" dirty="0">
              <a:solidFill>
                <a:srgbClr val="FF0000"/>
              </a:solidFill>
            </a:endParaRPr>
          </a:p>
          <a:p>
            <a:pPr algn="ctr"/>
            <a:endParaRPr lang="en-US" altLang="zh-CN" sz="2000" dirty="0"/>
          </a:p>
          <a:p>
            <a:pPr algn="ctr"/>
            <a:endParaRPr lang="en-US" altLang="zh-CN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134" y="1081711"/>
            <a:ext cx="4343400" cy="477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445164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9069" y="359614"/>
            <a:ext cx="3989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结论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9069" y="1338878"/>
            <a:ext cx="779806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 algn="just"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rgbClr val="000000"/>
                </a:solidFill>
              </a:rPr>
              <a:t>冗余技术常常可以带来</a:t>
            </a:r>
            <a:r>
              <a:rPr lang="en-US" altLang="zh-CN" sz="2400" b="1" dirty="0">
                <a:solidFill>
                  <a:srgbClr val="FF0000"/>
                </a:solidFill>
              </a:rPr>
              <a:t>1+1&gt;2</a:t>
            </a:r>
            <a:r>
              <a:rPr lang="zh-CN" altLang="en-US" sz="2400" dirty="0">
                <a:solidFill>
                  <a:srgbClr val="000000"/>
                </a:solidFill>
              </a:rPr>
              <a:t>的效果。无论是多通道内存还是</a:t>
            </a:r>
            <a:r>
              <a:rPr lang="en-US" altLang="zh-CN" sz="2400" dirty="0">
                <a:solidFill>
                  <a:srgbClr val="000000"/>
                </a:solidFill>
              </a:rPr>
              <a:t>RAID 0</a:t>
            </a:r>
            <a:r>
              <a:rPr lang="zh-CN" altLang="en-US" sz="2400" dirty="0">
                <a:solidFill>
                  <a:srgbClr val="000000"/>
                </a:solidFill>
              </a:rPr>
              <a:t>磁盘阵列，最终产生的结果是不仅容量翻倍了而且速度也翻倍了。</a:t>
            </a:r>
            <a:endParaRPr lang="en-US" altLang="zh-CN" sz="2400" dirty="0">
              <a:solidFill>
                <a:srgbClr val="000000"/>
              </a:solidFill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endParaRPr lang="en-US" altLang="zh-CN" sz="2400" dirty="0">
              <a:solidFill>
                <a:srgbClr val="000000"/>
              </a:solidFill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endParaRPr lang="en-US" altLang="zh-CN" sz="2400" dirty="0">
              <a:solidFill>
                <a:srgbClr val="000000"/>
              </a:solidFill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endParaRPr lang="en-US" altLang="zh-CN" sz="2400" dirty="0">
              <a:solidFill>
                <a:srgbClr val="000000"/>
              </a:solidFill>
            </a:endParaRPr>
          </a:p>
          <a:p>
            <a:pPr marL="914400" lvl="1" indent="-457200" algn="just">
              <a:buFont typeface="Wingdings" panose="05000000000000000000" pitchFamily="2" charset="2"/>
              <a:buChar char="Ø"/>
            </a:pPr>
            <a:r>
              <a:rPr lang="zh-CN" altLang="en-US" sz="2400" dirty="0"/>
              <a:t>速度与容量和容错性不可得兼，需要根据不同的需要进行</a:t>
            </a:r>
            <a:r>
              <a:rPr lang="zh-CN" altLang="en-US" sz="2400" b="1" dirty="0">
                <a:solidFill>
                  <a:srgbClr val="FF0000"/>
                </a:solidFill>
              </a:rPr>
              <a:t>权衡</a:t>
            </a:r>
            <a:r>
              <a:rPr lang="en-US" altLang="zh-CN" sz="2400" dirty="0"/>
              <a:t>(tradeoff)</a:t>
            </a:r>
            <a:r>
              <a:rPr lang="zh-CN" altLang="en-US" sz="2400" dirty="0"/>
              <a:t>。对于追求速度极限的游戏发烧友而言，</a:t>
            </a:r>
            <a:r>
              <a:rPr lang="en-US" altLang="zh-CN" sz="2400" dirty="0"/>
              <a:t>RAID 0</a:t>
            </a:r>
            <a:r>
              <a:rPr lang="zh-CN" altLang="en-US" sz="2400" dirty="0"/>
              <a:t>是一个不错的选择。而对于安全性与稳定性是首要要求的用户而言（如</a:t>
            </a:r>
            <a:r>
              <a:rPr lang="en-US" altLang="zh-CN" sz="2400" dirty="0"/>
              <a:t>SQL Server</a:t>
            </a:r>
            <a:r>
              <a:rPr lang="zh-CN" altLang="en-US" sz="2400" dirty="0"/>
              <a:t>），</a:t>
            </a:r>
            <a:r>
              <a:rPr lang="en-US" altLang="zh-CN" sz="2400" dirty="0"/>
              <a:t>RAID 1</a:t>
            </a:r>
            <a:r>
              <a:rPr lang="zh-CN" altLang="en-US" sz="2400" dirty="0"/>
              <a:t>是最稳妥的方式。</a:t>
            </a:r>
            <a:endParaRPr lang="en-US" altLang="zh-CN" sz="2400" dirty="0">
              <a:solidFill>
                <a:srgbClr val="000000"/>
              </a:solidFill>
            </a:endParaRPr>
          </a:p>
          <a:p>
            <a:pPr lvl="2"/>
            <a:endParaRPr lang="en-US" altLang="zh-CN" sz="2400" dirty="0">
              <a:solidFill>
                <a:srgbClr val="000000"/>
              </a:solidFill>
            </a:endParaRPr>
          </a:p>
          <a:p>
            <a:pPr lvl="2"/>
            <a:endParaRPr lang="en-US" altLang="zh-CN" sz="2400" dirty="0">
              <a:solidFill>
                <a:srgbClr val="000000"/>
              </a:solidFill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endParaRPr lang="en-US" altLang="zh-CN" sz="2800" dirty="0"/>
          </a:p>
        </p:txBody>
      </p:sp>
    </p:spTree>
    <p:extLst>
      <p:ext uri="{BB962C8B-B14F-4D97-AF65-F5344CB8AC3E}">
        <p14:creationId xmlns:p14="http://schemas.microsoft.com/office/powerpoint/2010/main" val="458949964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17022" y="2308794"/>
            <a:ext cx="647192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8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Thank You!</a:t>
            </a:r>
            <a:endParaRPr lang="en-US" altLang="zh-CN" sz="8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1155196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7690" y="476847"/>
            <a:ext cx="3989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目录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08230" y="1074017"/>
            <a:ext cx="7182703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zh-CN" altLang="en-US" sz="2800" dirty="0"/>
              <a:t>主存：多通道</a:t>
            </a:r>
            <a:endParaRPr lang="en-US" altLang="zh-CN" sz="2800" dirty="0"/>
          </a:p>
          <a:p>
            <a:pPr marL="514350" indent="-514350">
              <a:buFont typeface="+mj-lt"/>
              <a:buAutoNum type="romanUcPeriod"/>
            </a:pPr>
            <a:endParaRPr lang="en-US" altLang="zh-CN" sz="2800" dirty="0"/>
          </a:p>
          <a:p>
            <a:pPr marL="514350" indent="-514350">
              <a:buFont typeface="+mj-lt"/>
              <a:buAutoNum type="romanUcPeriod"/>
            </a:pPr>
            <a:r>
              <a:rPr lang="zh-CN" altLang="en-US" sz="2800" dirty="0"/>
              <a:t>辅存：磁盘阵列（</a:t>
            </a:r>
            <a:r>
              <a:rPr lang="en-US" altLang="zh-CN" sz="2800" dirty="0"/>
              <a:t>RAID</a:t>
            </a:r>
            <a:r>
              <a:rPr lang="zh-CN" altLang="en-US" sz="2800" dirty="0"/>
              <a:t>）</a:t>
            </a:r>
            <a:endParaRPr lang="en-US" altLang="zh-CN" sz="2800" dirty="0"/>
          </a:p>
          <a:p>
            <a:pPr marL="971550" lvl="1" indent="-514350">
              <a:buFont typeface="+mj-lt"/>
              <a:buAutoNum type="romanLcPeriod"/>
            </a:pPr>
            <a:r>
              <a:rPr lang="en-US" altLang="zh-CN" sz="2800" dirty="0"/>
              <a:t>RAID 0</a:t>
            </a:r>
            <a:r>
              <a:rPr lang="en-US" altLang="zh-CN" sz="2800" dirty="0">
                <a:solidFill>
                  <a:srgbClr val="FF0000"/>
                </a:solidFill>
              </a:rPr>
              <a:t>*</a:t>
            </a:r>
            <a:r>
              <a:rPr lang="zh-CN" altLang="en-US" sz="2800" dirty="0"/>
              <a:t>、</a:t>
            </a:r>
            <a:r>
              <a:rPr lang="en-US" altLang="zh-CN" sz="2800" dirty="0"/>
              <a:t>RAID 1</a:t>
            </a:r>
            <a:r>
              <a:rPr lang="en-US" altLang="zh-CN" sz="2800" dirty="0">
                <a:solidFill>
                  <a:srgbClr val="FF0000"/>
                </a:solidFill>
              </a:rPr>
              <a:t>* </a:t>
            </a:r>
            <a:r>
              <a:rPr lang="zh-CN" altLang="en-US" sz="2800" dirty="0"/>
              <a:t>、</a:t>
            </a:r>
            <a:r>
              <a:rPr lang="en-US" altLang="zh-CN" sz="2800" dirty="0"/>
              <a:t>RAID 2</a:t>
            </a:r>
            <a:r>
              <a:rPr lang="zh-CN" altLang="en-US" sz="2800" dirty="0"/>
              <a:t>、</a:t>
            </a:r>
            <a:r>
              <a:rPr lang="en-US" altLang="zh-CN" sz="2800" dirty="0"/>
              <a:t> RAID 3</a:t>
            </a:r>
            <a:r>
              <a:rPr lang="zh-CN" altLang="en-US" sz="2800" dirty="0"/>
              <a:t>、</a:t>
            </a:r>
            <a:r>
              <a:rPr lang="en-US" altLang="zh-CN" sz="2800" dirty="0"/>
              <a:t>RAID 4</a:t>
            </a:r>
            <a:r>
              <a:rPr lang="zh-CN" altLang="en-US" sz="2800" dirty="0"/>
              <a:t>、</a:t>
            </a:r>
            <a:r>
              <a:rPr lang="en-US" altLang="zh-CN" sz="2800" dirty="0"/>
              <a:t>RAID 5</a:t>
            </a:r>
            <a:r>
              <a:rPr lang="en-US" altLang="zh-CN" sz="2800" dirty="0">
                <a:solidFill>
                  <a:srgbClr val="FF0000"/>
                </a:solidFill>
              </a:rPr>
              <a:t>* </a:t>
            </a:r>
            <a:r>
              <a:rPr lang="zh-CN" altLang="en-US" sz="2800" dirty="0"/>
              <a:t>、</a:t>
            </a:r>
            <a:r>
              <a:rPr lang="en-US" altLang="zh-CN" sz="2800" dirty="0"/>
              <a:t> RAID 6 </a:t>
            </a:r>
          </a:p>
          <a:p>
            <a:pPr marL="971550" lvl="1" indent="-514350">
              <a:buFont typeface="+mj-lt"/>
              <a:buAutoNum type="romanLcPeriod"/>
            </a:pPr>
            <a:r>
              <a:rPr lang="en-US" altLang="zh-CN" sz="2800" dirty="0"/>
              <a:t>Hybrid RAID</a:t>
            </a:r>
            <a:r>
              <a:rPr lang="en-US" altLang="zh-CN" sz="2800" dirty="0">
                <a:solidFill>
                  <a:srgbClr val="FF0000"/>
                </a:solidFill>
              </a:rPr>
              <a:t>*</a:t>
            </a:r>
          </a:p>
          <a:p>
            <a:pPr lvl="1"/>
            <a:endParaRPr lang="en-US" altLang="zh-CN" sz="2800" dirty="0"/>
          </a:p>
          <a:p>
            <a:pPr marL="514350" indent="-514350">
              <a:buFont typeface="+mj-lt"/>
              <a:buAutoNum type="romanUcPeriod"/>
            </a:pPr>
            <a:r>
              <a:rPr lang="zh-CN" altLang="en-US" sz="2800" dirty="0"/>
              <a:t>采用冗余技术的主流设备</a:t>
            </a:r>
            <a:endParaRPr lang="en-US" altLang="zh-CN" sz="2800" dirty="0"/>
          </a:p>
          <a:p>
            <a:pPr marL="514350" indent="-514350">
              <a:buFont typeface="+mj-lt"/>
              <a:buAutoNum type="romanUcPeriod"/>
            </a:pPr>
            <a:endParaRPr lang="en-US" altLang="zh-CN" sz="2800" dirty="0"/>
          </a:p>
          <a:p>
            <a:pPr marL="514350" indent="-514350">
              <a:buFont typeface="+mj-lt"/>
              <a:buAutoNum type="romanUcPeriod"/>
            </a:pPr>
            <a:r>
              <a:rPr lang="zh-CN" altLang="en-US" sz="2800" dirty="0"/>
              <a:t>结论</a:t>
            </a:r>
            <a:endParaRPr lang="en-US" altLang="zh-CN" sz="2800" dirty="0"/>
          </a:p>
          <a:p>
            <a:pPr marL="514350" indent="-514350">
              <a:buFont typeface="+mj-lt"/>
              <a:buAutoNum type="romanUcPeriod"/>
            </a:pPr>
            <a:endParaRPr lang="en-US" altLang="zh-CN" sz="2400" dirty="0"/>
          </a:p>
          <a:p>
            <a:pPr marL="514350" indent="-514350">
              <a:buFont typeface="+mj-lt"/>
              <a:buAutoNum type="romanUcPeriod"/>
            </a:pPr>
            <a:endParaRPr lang="en-US" altLang="zh-CN" sz="2400" dirty="0"/>
          </a:p>
          <a:p>
            <a:pPr marL="514350" indent="-514350">
              <a:buFont typeface="+mj-lt"/>
              <a:buAutoNum type="romanUcPeriod"/>
            </a:pPr>
            <a:endParaRPr lang="en-US" altLang="zh-CN" sz="2400" dirty="0"/>
          </a:p>
          <a:p>
            <a:pPr marL="971550" lvl="1" indent="-514350">
              <a:buFont typeface="+mj-lt"/>
              <a:buAutoNum type="romanLcPeriod"/>
            </a:pPr>
            <a:endParaRPr lang="en-US" altLang="zh-CN" sz="2800" dirty="0"/>
          </a:p>
          <a:p>
            <a:pPr marL="971550" lvl="1" indent="-514350">
              <a:buFont typeface="+mj-lt"/>
              <a:buAutoNum type="romanLcPeriod"/>
            </a:pPr>
            <a:endParaRPr lang="en-US" altLang="zh-CN" sz="2800" dirty="0"/>
          </a:p>
        </p:txBody>
      </p:sp>
    </p:spTree>
    <p:extLst>
      <p:ext uri="{BB962C8B-B14F-4D97-AF65-F5344CB8AC3E}">
        <p14:creationId xmlns:p14="http://schemas.microsoft.com/office/powerpoint/2010/main" val="2993399976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9069" y="359614"/>
            <a:ext cx="3989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主存：多通道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9798" y="1272873"/>
            <a:ext cx="77980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 algn="just">
              <a:buFont typeface="Wingdings" panose="05000000000000000000" pitchFamily="2" charset="2"/>
              <a:buChar char="Ø"/>
            </a:pPr>
            <a:r>
              <a:rPr lang="zh-CN" altLang="en-US" sz="2400" dirty="0"/>
              <a:t>在</a:t>
            </a:r>
            <a:r>
              <a:rPr lang="en-US" altLang="zh-CN" sz="2400" dirty="0"/>
              <a:t>CPU</a:t>
            </a:r>
            <a:r>
              <a:rPr lang="zh-CN" altLang="en-US" sz="2400" dirty="0"/>
              <a:t>芯片上设计多个可独立工作的</a:t>
            </a:r>
            <a:r>
              <a:rPr lang="zh-CN" altLang="en-US" sz="2400" b="1" dirty="0">
                <a:solidFill>
                  <a:srgbClr val="FF0000"/>
                </a:solidFill>
              </a:rPr>
              <a:t>内存控制器</a:t>
            </a:r>
            <a:r>
              <a:rPr lang="zh-CN" altLang="en-US" sz="2400" dirty="0"/>
              <a:t>，每个控制器对应一个内存通道，可同时进行寻址及数据读取等操作，使得理论上</a:t>
            </a:r>
            <a:r>
              <a:rPr lang="zh-CN" altLang="en-US" sz="2400" b="1" dirty="0">
                <a:solidFill>
                  <a:srgbClr val="FF0000"/>
                </a:solidFill>
              </a:rPr>
              <a:t>内存带宽</a:t>
            </a:r>
            <a:r>
              <a:rPr lang="zh-CN" altLang="en-US" sz="2400" dirty="0"/>
              <a:t>以及</a:t>
            </a:r>
            <a:r>
              <a:rPr lang="zh-CN" altLang="en-US" sz="2400" b="1" dirty="0">
                <a:solidFill>
                  <a:srgbClr val="FF0000"/>
                </a:solidFill>
              </a:rPr>
              <a:t>数据存取速度翻倍</a:t>
            </a:r>
            <a:r>
              <a:rPr lang="zh-CN" altLang="en-US" sz="2400" dirty="0"/>
              <a:t>。</a:t>
            </a:r>
            <a:endParaRPr lang="en-US" altLang="zh-CN" sz="2400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835046" y="4786964"/>
          <a:ext cx="3175568" cy="4211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6946">
                  <a:extLst>
                    <a:ext uri="{9D8B030D-6E8A-4147-A177-3AD203B41FA5}">
                      <a16:colId xmlns:a16="http://schemas.microsoft.com/office/drawing/2014/main" val="1198955589"/>
                    </a:ext>
                  </a:extLst>
                </a:gridCol>
                <a:gridCol w="396946">
                  <a:extLst>
                    <a:ext uri="{9D8B030D-6E8A-4147-A177-3AD203B41FA5}">
                      <a16:colId xmlns:a16="http://schemas.microsoft.com/office/drawing/2014/main" val="289007704"/>
                    </a:ext>
                  </a:extLst>
                </a:gridCol>
                <a:gridCol w="396946">
                  <a:extLst>
                    <a:ext uri="{9D8B030D-6E8A-4147-A177-3AD203B41FA5}">
                      <a16:colId xmlns:a16="http://schemas.microsoft.com/office/drawing/2014/main" val="77491817"/>
                    </a:ext>
                  </a:extLst>
                </a:gridCol>
                <a:gridCol w="396946">
                  <a:extLst>
                    <a:ext uri="{9D8B030D-6E8A-4147-A177-3AD203B41FA5}">
                      <a16:colId xmlns:a16="http://schemas.microsoft.com/office/drawing/2014/main" val="3398848329"/>
                    </a:ext>
                  </a:extLst>
                </a:gridCol>
                <a:gridCol w="396946">
                  <a:extLst>
                    <a:ext uri="{9D8B030D-6E8A-4147-A177-3AD203B41FA5}">
                      <a16:colId xmlns:a16="http://schemas.microsoft.com/office/drawing/2014/main" val="245688273"/>
                    </a:ext>
                  </a:extLst>
                </a:gridCol>
                <a:gridCol w="396946">
                  <a:extLst>
                    <a:ext uri="{9D8B030D-6E8A-4147-A177-3AD203B41FA5}">
                      <a16:colId xmlns:a16="http://schemas.microsoft.com/office/drawing/2014/main" val="3964941127"/>
                    </a:ext>
                  </a:extLst>
                </a:gridCol>
                <a:gridCol w="396946">
                  <a:extLst>
                    <a:ext uri="{9D8B030D-6E8A-4147-A177-3AD203B41FA5}">
                      <a16:colId xmlns:a16="http://schemas.microsoft.com/office/drawing/2014/main" val="1617893839"/>
                    </a:ext>
                  </a:extLst>
                </a:gridCol>
                <a:gridCol w="396946">
                  <a:extLst>
                    <a:ext uri="{9D8B030D-6E8A-4147-A177-3AD203B41FA5}">
                      <a16:colId xmlns:a16="http://schemas.microsoft.com/office/drawing/2014/main" val="4049667008"/>
                    </a:ext>
                  </a:extLst>
                </a:gridCol>
              </a:tblGrid>
              <a:tr h="421140">
                <a:tc>
                  <a:txBody>
                    <a:bodyPr/>
                    <a:lstStyle/>
                    <a:p>
                      <a:r>
                        <a:rPr lang="en-US" altLang="zh-CN" dirty="0"/>
                        <a:t>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2683140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630410" y="5504646"/>
            <a:ext cx="2679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8G*1 </a:t>
            </a:r>
            <a:r>
              <a:rPr lang="zh-CN" altLang="en-US" dirty="0"/>
              <a:t>单通道</a:t>
            </a:r>
            <a:endParaRPr lang="en-US" dirty="0"/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/>
          </p:nvPr>
        </p:nvGraphicFramePr>
        <p:xfrm>
          <a:off x="1981328" y="3656095"/>
          <a:ext cx="883003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3003">
                  <a:extLst>
                    <a:ext uri="{9D8B030D-6E8A-4147-A177-3AD203B41FA5}">
                      <a16:colId xmlns:a16="http://schemas.microsoft.com/office/drawing/2014/main" val="16178938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MCU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2683140"/>
                  </a:ext>
                </a:extLst>
              </a:tr>
            </a:tbl>
          </a:graphicData>
        </a:graphic>
      </p:graphicFrame>
      <p:cxnSp>
        <p:nvCxnSpPr>
          <p:cNvPr id="47" name="Straight Connector 46"/>
          <p:cNvCxnSpPr/>
          <p:nvPr/>
        </p:nvCxnSpPr>
        <p:spPr>
          <a:xfrm>
            <a:off x="2225539" y="4026935"/>
            <a:ext cx="0" cy="35423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1042917" y="4381168"/>
            <a:ext cx="118262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1042917" y="4381168"/>
            <a:ext cx="0" cy="4057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1424580" y="4033643"/>
            <a:ext cx="411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①</a:t>
            </a:r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2607201" y="4026935"/>
            <a:ext cx="0" cy="7600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2549690" y="4196502"/>
            <a:ext cx="411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②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439988" y="5504646"/>
            <a:ext cx="1555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4G*2 </a:t>
            </a:r>
            <a:r>
              <a:rPr lang="zh-CN" altLang="en-US" dirty="0"/>
              <a:t>双通道</a:t>
            </a:r>
            <a:endParaRPr lang="en-US" dirty="0"/>
          </a:p>
        </p:txBody>
      </p:sp>
      <p:graphicFrame>
        <p:nvGraphicFramePr>
          <p:cNvPr id="69" name="Table 68"/>
          <p:cNvGraphicFramePr>
            <a:graphicFrameLocks noGrp="1"/>
          </p:cNvGraphicFramePr>
          <p:nvPr>
            <p:extLst/>
          </p:nvPr>
        </p:nvGraphicFramePr>
        <p:xfrm>
          <a:off x="4921842" y="3656095"/>
          <a:ext cx="883003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3003">
                  <a:extLst>
                    <a:ext uri="{9D8B030D-6E8A-4147-A177-3AD203B41FA5}">
                      <a16:colId xmlns:a16="http://schemas.microsoft.com/office/drawing/2014/main" val="16178938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MCU1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2683140"/>
                  </a:ext>
                </a:extLst>
              </a:tr>
            </a:tbl>
          </a:graphicData>
        </a:graphic>
      </p:graphicFrame>
      <p:cxnSp>
        <p:nvCxnSpPr>
          <p:cNvPr id="70" name="Straight Connector 69"/>
          <p:cNvCxnSpPr/>
          <p:nvPr/>
        </p:nvCxnSpPr>
        <p:spPr>
          <a:xfrm>
            <a:off x="5350613" y="4041192"/>
            <a:ext cx="0" cy="35423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4771051" y="4381168"/>
            <a:ext cx="57956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4771051" y="4381168"/>
            <a:ext cx="0" cy="4057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85" name="Table 84"/>
          <p:cNvGraphicFramePr>
            <a:graphicFrameLocks noGrp="1"/>
          </p:cNvGraphicFramePr>
          <p:nvPr>
            <p:extLst/>
          </p:nvPr>
        </p:nvGraphicFramePr>
        <p:xfrm>
          <a:off x="4556721" y="4786964"/>
          <a:ext cx="1587784" cy="4211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6946">
                  <a:extLst>
                    <a:ext uri="{9D8B030D-6E8A-4147-A177-3AD203B41FA5}">
                      <a16:colId xmlns:a16="http://schemas.microsoft.com/office/drawing/2014/main" val="1198955589"/>
                    </a:ext>
                  </a:extLst>
                </a:gridCol>
                <a:gridCol w="396946">
                  <a:extLst>
                    <a:ext uri="{9D8B030D-6E8A-4147-A177-3AD203B41FA5}">
                      <a16:colId xmlns:a16="http://schemas.microsoft.com/office/drawing/2014/main" val="289007704"/>
                    </a:ext>
                  </a:extLst>
                </a:gridCol>
                <a:gridCol w="396946">
                  <a:extLst>
                    <a:ext uri="{9D8B030D-6E8A-4147-A177-3AD203B41FA5}">
                      <a16:colId xmlns:a16="http://schemas.microsoft.com/office/drawing/2014/main" val="77491817"/>
                    </a:ext>
                  </a:extLst>
                </a:gridCol>
                <a:gridCol w="396946">
                  <a:extLst>
                    <a:ext uri="{9D8B030D-6E8A-4147-A177-3AD203B41FA5}">
                      <a16:colId xmlns:a16="http://schemas.microsoft.com/office/drawing/2014/main" val="3398848329"/>
                    </a:ext>
                  </a:extLst>
                </a:gridCol>
              </a:tblGrid>
              <a:tr h="421140">
                <a:tc>
                  <a:txBody>
                    <a:bodyPr/>
                    <a:lstStyle/>
                    <a:p>
                      <a:r>
                        <a:rPr lang="en-US" altLang="zh-CN" dirty="0"/>
                        <a:t>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2683140"/>
                  </a:ext>
                </a:extLst>
              </a:tr>
            </a:tbl>
          </a:graphicData>
        </a:graphic>
      </p:graphicFrame>
      <p:graphicFrame>
        <p:nvGraphicFramePr>
          <p:cNvPr id="96" name="Table 95"/>
          <p:cNvGraphicFramePr>
            <a:graphicFrameLocks noGrp="1"/>
          </p:cNvGraphicFramePr>
          <p:nvPr>
            <p:extLst/>
          </p:nvPr>
        </p:nvGraphicFramePr>
        <p:xfrm>
          <a:off x="6765202" y="3656095"/>
          <a:ext cx="883003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3003">
                  <a:extLst>
                    <a:ext uri="{9D8B030D-6E8A-4147-A177-3AD203B41FA5}">
                      <a16:colId xmlns:a16="http://schemas.microsoft.com/office/drawing/2014/main" val="16178938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MCU2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2683140"/>
                  </a:ext>
                </a:extLst>
              </a:tr>
            </a:tbl>
          </a:graphicData>
        </a:graphic>
      </p:graphicFrame>
      <p:cxnSp>
        <p:nvCxnSpPr>
          <p:cNvPr id="97" name="Straight Connector 96"/>
          <p:cNvCxnSpPr/>
          <p:nvPr/>
        </p:nvCxnSpPr>
        <p:spPr>
          <a:xfrm>
            <a:off x="7193973" y="4041192"/>
            <a:ext cx="0" cy="35423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flipH="1">
            <a:off x="6614411" y="4381168"/>
            <a:ext cx="57956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>
            <a:off x="6614411" y="4381168"/>
            <a:ext cx="0" cy="4057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100" name="Table 99"/>
          <p:cNvGraphicFramePr>
            <a:graphicFrameLocks noGrp="1"/>
          </p:cNvGraphicFramePr>
          <p:nvPr>
            <p:extLst/>
          </p:nvPr>
        </p:nvGraphicFramePr>
        <p:xfrm>
          <a:off x="6400081" y="4786964"/>
          <a:ext cx="1587784" cy="4211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6946">
                  <a:extLst>
                    <a:ext uri="{9D8B030D-6E8A-4147-A177-3AD203B41FA5}">
                      <a16:colId xmlns:a16="http://schemas.microsoft.com/office/drawing/2014/main" val="1198955589"/>
                    </a:ext>
                  </a:extLst>
                </a:gridCol>
                <a:gridCol w="396946">
                  <a:extLst>
                    <a:ext uri="{9D8B030D-6E8A-4147-A177-3AD203B41FA5}">
                      <a16:colId xmlns:a16="http://schemas.microsoft.com/office/drawing/2014/main" val="289007704"/>
                    </a:ext>
                  </a:extLst>
                </a:gridCol>
                <a:gridCol w="396946">
                  <a:extLst>
                    <a:ext uri="{9D8B030D-6E8A-4147-A177-3AD203B41FA5}">
                      <a16:colId xmlns:a16="http://schemas.microsoft.com/office/drawing/2014/main" val="77491817"/>
                    </a:ext>
                  </a:extLst>
                </a:gridCol>
                <a:gridCol w="396946">
                  <a:extLst>
                    <a:ext uri="{9D8B030D-6E8A-4147-A177-3AD203B41FA5}">
                      <a16:colId xmlns:a16="http://schemas.microsoft.com/office/drawing/2014/main" val="3398848329"/>
                    </a:ext>
                  </a:extLst>
                </a:gridCol>
              </a:tblGrid>
              <a:tr h="421140">
                <a:tc>
                  <a:txBody>
                    <a:bodyPr/>
                    <a:lstStyle/>
                    <a:p>
                      <a:r>
                        <a:rPr lang="en-US" altLang="zh-CN" dirty="0"/>
                        <a:t>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2683140"/>
                  </a:ext>
                </a:extLst>
              </a:tr>
            </a:tbl>
          </a:graphicData>
        </a:graphic>
      </p:graphicFrame>
      <p:sp>
        <p:nvSpPr>
          <p:cNvPr id="102" name="Arrow: Left-Right 101"/>
          <p:cNvSpPr/>
          <p:nvPr/>
        </p:nvSpPr>
        <p:spPr>
          <a:xfrm>
            <a:off x="5424086" y="4381168"/>
            <a:ext cx="1065474" cy="184666"/>
          </a:xfrm>
          <a:prstGeom prst="left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Box 102"/>
          <p:cNvSpPr txBox="1"/>
          <p:nvPr/>
        </p:nvSpPr>
        <p:spPr>
          <a:xfrm>
            <a:off x="5640603" y="4077090"/>
            <a:ext cx="828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同时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567270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7" grpId="0"/>
      <p:bldP spid="66" grpId="0"/>
      <p:bldP spid="68" grpId="0"/>
      <p:bldP spid="102" grpId="0" animBg="1"/>
      <p:bldP spid="10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9069" y="359614"/>
            <a:ext cx="3989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主存：多通道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794" t="9617" r="2542" b="77583"/>
          <a:stretch/>
        </p:blipFill>
        <p:spPr>
          <a:xfrm>
            <a:off x="574116" y="1224500"/>
            <a:ext cx="7448656" cy="9064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043" t="9339" r="2380" b="78556"/>
          <a:stretch/>
        </p:blipFill>
        <p:spPr>
          <a:xfrm>
            <a:off x="574116" y="3387745"/>
            <a:ext cx="7448656" cy="8579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61141" y="2387319"/>
            <a:ext cx="4821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ADATA </a:t>
            </a:r>
            <a:r>
              <a:rPr lang="en-US" dirty="0"/>
              <a:t>DDR3 1600 8G*1, </a:t>
            </a:r>
            <a:r>
              <a:rPr lang="en-US" altLang="zh-CN" dirty="0"/>
              <a:t>Single Channel*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024751" y="4486428"/>
            <a:ext cx="4686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ADATA </a:t>
            </a:r>
            <a:r>
              <a:rPr lang="en-US" dirty="0"/>
              <a:t>DDR3 1600 4G*2, </a:t>
            </a:r>
            <a:r>
              <a:rPr lang="en-US" altLang="zh-CN" dirty="0"/>
              <a:t>Dual Channel*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574116" y="5096466"/>
            <a:ext cx="37243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*测试环境：</a:t>
            </a:r>
            <a:r>
              <a:rPr lang="en-US" altLang="zh-CN" sz="1600" dirty="0"/>
              <a:t> 	</a:t>
            </a:r>
          </a:p>
          <a:p>
            <a:r>
              <a:rPr lang="en-US" altLang="zh-CN" sz="1600" dirty="0"/>
              <a:t>CPU Intel Core i5-3570K</a:t>
            </a:r>
          </a:p>
          <a:p>
            <a:r>
              <a:rPr lang="zh-CN" altLang="en-US" sz="1600" dirty="0"/>
              <a:t>主板</a:t>
            </a:r>
            <a:r>
              <a:rPr lang="en-US" altLang="zh-CN" sz="1600" dirty="0"/>
              <a:t> ASUS </a:t>
            </a:r>
            <a:r>
              <a:rPr lang="en-US" sz="1600" dirty="0"/>
              <a:t>P8Z77-V Deluxe</a:t>
            </a:r>
          </a:p>
          <a:p>
            <a:r>
              <a:rPr lang="zh-CN" altLang="en-US" sz="1600" dirty="0"/>
              <a:t>显卡 </a:t>
            </a:r>
            <a:r>
              <a:rPr lang="en-US" sz="1600" dirty="0"/>
              <a:t>NVIDIA </a:t>
            </a:r>
            <a:r>
              <a:rPr lang="en-US" altLang="zh-CN" sz="1600" dirty="0"/>
              <a:t>GeForce </a:t>
            </a:r>
            <a:r>
              <a:rPr lang="en-US" sz="1600" dirty="0"/>
              <a:t>GTS450</a:t>
            </a:r>
          </a:p>
          <a:p>
            <a:r>
              <a:rPr lang="zh-CN" altLang="en-US" sz="1600" dirty="0"/>
              <a:t>硬盘 </a:t>
            </a:r>
            <a:r>
              <a:rPr lang="en-US" altLang="zh-CN" sz="1600" dirty="0"/>
              <a:t>Samsung 830 Series SSD 256G</a:t>
            </a:r>
          </a:p>
          <a:p>
            <a:r>
              <a:rPr lang="zh-CN" altLang="en-US" sz="1600" dirty="0"/>
              <a:t>软件 </a:t>
            </a:r>
            <a:r>
              <a:rPr lang="en-US" altLang="zh-CN" sz="1600" dirty="0"/>
              <a:t>AIDA64 Extreme Edition</a:t>
            </a:r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06538669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9069" y="359614"/>
            <a:ext cx="3989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辅存：磁盘阵列（</a:t>
            </a:r>
            <a:r>
              <a:rPr lang="en-US" altLang="zh-CN" sz="2800" b="1" dirty="0"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RAID</a:t>
            </a:r>
            <a:r>
              <a:rPr lang="zh-CN" altLang="en-US" sz="2800" b="1" dirty="0"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）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4887" y="1216549"/>
            <a:ext cx="6551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i="1" dirty="0"/>
              <a:t>Increasing performance of CPUs and memories (</a:t>
            </a:r>
            <a:r>
              <a:rPr lang="en-US" i="1" dirty="0">
                <a:solidFill>
                  <a:srgbClr val="FF0000"/>
                </a:solidFill>
              </a:rPr>
              <a:t>40%-100% per year</a:t>
            </a:r>
            <a:r>
              <a:rPr lang="en-US" i="1" dirty="0"/>
              <a:t>) will be squandered if not matched by a similar performance increase (</a:t>
            </a:r>
            <a:r>
              <a:rPr lang="en-US" i="1" dirty="0">
                <a:solidFill>
                  <a:srgbClr val="FF0000"/>
                </a:solidFill>
              </a:rPr>
              <a:t>7% per year</a:t>
            </a:r>
            <a:r>
              <a:rPr lang="en-US" i="1" dirty="0"/>
              <a:t>, however)  in I/O.*</a:t>
            </a:r>
          </a:p>
        </p:txBody>
      </p:sp>
      <p:sp>
        <p:nvSpPr>
          <p:cNvPr id="4" name="Rectangle 3"/>
          <p:cNvSpPr/>
          <p:nvPr/>
        </p:nvSpPr>
        <p:spPr>
          <a:xfrm>
            <a:off x="809551" y="2398508"/>
            <a:ext cx="69159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err="1"/>
              <a:t>Buyya</a:t>
            </a:r>
            <a:r>
              <a:rPr lang="en-US" sz="1600" dirty="0"/>
              <a:t> R, Cortes T, </a:t>
            </a:r>
            <a:r>
              <a:rPr lang="en-US" sz="1600" dirty="0" err="1"/>
              <a:t>Jin</a:t>
            </a:r>
            <a:r>
              <a:rPr lang="en-US" sz="1600" dirty="0"/>
              <a:t> H. A Case for Redundant Arrays of Inexpensive   Disks (RAID)[J]. </a:t>
            </a:r>
            <a:r>
              <a:rPr lang="en-US" sz="1600" dirty="0" err="1"/>
              <a:t>Acm</a:t>
            </a:r>
            <a:r>
              <a:rPr lang="en-US" sz="1600" dirty="0"/>
              <a:t> </a:t>
            </a:r>
            <a:r>
              <a:rPr lang="en-US" sz="1600" dirty="0" err="1"/>
              <a:t>Sigmod</a:t>
            </a:r>
            <a:r>
              <a:rPr lang="en-US" sz="1600" dirty="0"/>
              <a:t> Record, 1988, 17(3):109-116.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72597" y="3177246"/>
            <a:ext cx="77980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 algn="just">
              <a:buFont typeface="Wingdings" panose="05000000000000000000" pitchFamily="2" charset="2"/>
              <a:buChar char="Ø"/>
            </a:pPr>
            <a:r>
              <a:rPr lang="zh-CN" altLang="en-US" sz="2400" dirty="0"/>
              <a:t>磁盘阵列（</a:t>
            </a:r>
            <a:r>
              <a:rPr lang="en-US" sz="2400" dirty="0"/>
              <a:t>Redundant Arrays of Independent </a:t>
            </a:r>
            <a:r>
              <a:rPr lang="en-US" sz="2400" dirty="0" err="1"/>
              <a:t>Disks，RAID</a:t>
            </a:r>
            <a:r>
              <a:rPr lang="zh-CN" altLang="en-US" sz="2400" dirty="0"/>
              <a:t>），指通过由许多独立磁盘组成的磁盘组。通过把数据放在</a:t>
            </a:r>
            <a:r>
              <a:rPr lang="zh-CN" altLang="en-US" sz="2400" b="1" dirty="0">
                <a:solidFill>
                  <a:srgbClr val="FF0000"/>
                </a:solidFill>
              </a:rPr>
              <a:t>多个硬盘</a:t>
            </a:r>
            <a:r>
              <a:rPr lang="zh-CN" altLang="en-US" sz="2400" dirty="0"/>
              <a:t>上来提升整体的</a:t>
            </a:r>
            <a:r>
              <a:rPr lang="zh-CN" altLang="en-US" sz="2400" b="1" dirty="0">
                <a:solidFill>
                  <a:srgbClr val="FF0000"/>
                </a:solidFill>
              </a:rPr>
              <a:t>性能</a:t>
            </a:r>
            <a:r>
              <a:rPr lang="zh-CN" altLang="en-US" sz="2400" dirty="0"/>
              <a:t>。</a:t>
            </a:r>
            <a:endParaRPr lang="en-US" altLang="zh-CN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-72597" y="5607237"/>
            <a:ext cx="7798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 algn="just">
              <a:buFont typeface="Wingdings" panose="05000000000000000000" pitchFamily="2" charset="2"/>
              <a:buChar char="Ø"/>
            </a:pPr>
            <a:r>
              <a:rPr lang="zh-CN" altLang="en-US" sz="2400" dirty="0"/>
              <a:t>多个硬盘如何组织？按照规范（</a:t>
            </a:r>
            <a:r>
              <a:rPr lang="en-US" altLang="zh-CN" sz="2400" dirty="0"/>
              <a:t>Levels</a:t>
            </a:r>
            <a:r>
              <a:rPr lang="zh-CN" altLang="en-US" sz="2400" dirty="0"/>
              <a:t>），如</a:t>
            </a:r>
            <a:r>
              <a:rPr lang="en-US" altLang="zh-CN" sz="2400" dirty="0"/>
              <a:t>RAID 0</a:t>
            </a:r>
            <a:r>
              <a:rPr lang="zh-CN" altLang="en-US" sz="2400" dirty="0"/>
              <a:t>，</a:t>
            </a:r>
            <a:r>
              <a:rPr lang="en-US" altLang="zh-CN" sz="2400" dirty="0"/>
              <a:t>RAID 1</a:t>
            </a:r>
            <a:r>
              <a:rPr lang="zh-CN" altLang="en-US" sz="2400" dirty="0"/>
              <a:t>等。</a:t>
            </a:r>
            <a:endParaRPr lang="en-US" altLang="zh-CN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-72597" y="4940869"/>
            <a:ext cx="7798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 algn="just">
              <a:buFont typeface="Wingdings" panose="05000000000000000000" pitchFamily="2" charset="2"/>
              <a:buChar char="Ø"/>
            </a:pPr>
            <a:r>
              <a:rPr lang="zh-CN" altLang="en-US" sz="2400" dirty="0"/>
              <a:t>性能包括：读写速度，利用率，容错性等。</a:t>
            </a:r>
            <a:endParaRPr lang="en-US" altLang="zh-CN" sz="2400" dirty="0"/>
          </a:p>
        </p:txBody>
      </p:sp>
      <p:sp>
        <p:nvSpPr>
          <p:cNvPr id="9" name="Rectangle 8"/>
          <p:cNvSpPr/>
          <p:nvPr/>
        </p:nvSpPr>
        <p:spPr>
          <a:xfrm>
            <a:off x="714876" y="2382263"/>
            <a:ext cx="2400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7531804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9069" y="359614"/>
            <a:ext cx="3989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辅存：</a:t>
            </a:r>
            <a:r>
              <a:rPr lang="en-US" altLang="zh-CN" sz="2800" b="1" dirty="0"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RAID 0</a:t>
            </a:r>
            <a:endParaRPr lang="zh-CN" altLang="en-US" sz="2800" b="1" dirty="0">
              <a:latin typeface="冬青黑体简体中文 W3" panose="020B0300000000000000" pitchFamily="34" charset="-122"/>
              <a:ea typeface="冬青黑体简体中文 W3" panose="020B0300000000000000" pitchFamily="34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474" y="1415572"/>
            <a:ext cx="3095625" cy="4762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260982"/>
            <a:ext cx="42984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 algn="just">
              <a:buFont typeface="Wingdings" panose="05000000000000000000" pitchFamily="2" charset="2"/>
              <a:buChar char="Ø"/>
            </a:pPr>
            <a:r>
              <a:rPr lang="zh-CN" altLang="en-US" sz="2400" dirty="0"/>
              <a:t>数据</a:t>
            </a:r>
            <a:r>
              <a:rPr lang="zh-CN" altLang="en-US" sz="2400" b="1" dirty="0">
                <a:solidFill>
                  <a:srgbClr val="FF0000"/>
                </a:solidFill>
              </a:rPr>
              <a:t>分带</a:t>
            </a:r>
            <a:r>
              <a:rPr lang="en-US" altLang="zh-CN" sz="2400" dirty="0"/>
              <a:t>(striping)</a:t>
            </a:r>
            <a:r>
              <a:rPr lang="zh-CN" altLang="en-US" sz="2400" dirty="0"/>
              <a:t>：与主存的多通道类似，将数据</a:t>
            </a:r>
            <a:r>
              <a:rPr lang="zh-CN" altLang="en-US" sz="2400" b="1" dirty="0">
                <a:solidFill>
                  <a:srgbClr val="FF0000"/>
                </a:solidFill>
              </a:rPr>
              <a:t>分块</a:t>
            </a:r>
            <a:r>
              <a:rPr lang="en-US" altLang="zh-CN" sz="2400" dirty="0"/>
              <a:t>(block)</a:t>
            </a:r>
            <a:r>
              <a:rPr lang="zh-CN" altLang="en-US" sz="2400" dirty="0"/>
              <a:t>后分别写入多个磁盘。块指一个完整的数据集合，如一个文件。</a:t>
            </a:r>
            <a:endParaRPr lang="en-US" altLang="zh-CN" sz="2400" dirty="0"/>
          </a:p>
          <a:p>
            <a:pPr marL="914400" lvl="1" indent="-457200" algn="just">
              <a:buFont typeface="Wingdings" panose="05000000000000000000" pitchFamily="2" charset="2"/>
              <a:buChar char="Ø"/>
            </a:pPr>
            <a:endParaRPr lang="en-US" altLang="zh-CN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796822"/>
            <a:ext cx="4298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 algn="just">
              <a:buFont typeface="Wingdings" panose="05000000000000000000" pitchFamily="2" charset="2"/>
              <a:buChar char="Ø"/>
            </a:pPr>
            <a:r>
              <a:rPr lang="zh-CN" altLang="en-US" sz="2400" dirty="0"/>
              <a:t>优点：</a:t>
            </a:r>
            <a:r>
              <a:rPr lang="zh-CN" altLang="en-US" sz="2400" b="1" dirty="0">
                <a:solidFill>
                  <a:srgbClr val="FF0000"/>
                </a:solidFill>
              </a:rPr>
              <a:t>读写速度</a:t>
            </a:r>
            <a:r>
              <a:rPr lang="zh-CN" altLang="en-US" sz="2400" dirty="0"/>
              <a:t>均</a:t>
            </a:r>
            <a:r>
              <a:rPr lang="zh-CN" altLang="en-US" sz="2400" b="1" dirty="0">
                <a:solidFill>
                  <a:srgbClr val="FF0000"/>
                </a:solidFill>
              </a:rPr>
              <a:t>翻倍</a:t>
            </a:r>
            <a:r>
              <a:rPr lang="zh-CN" altLang="en-US" sz="2400" dirty="0"/>
              <a:t>，硬盘的</a:t>
            </a:r>
            <a:r>
              <a:rPr lang="zh-CN" altLang="en-US" sz="2400" b="1" dirty="0">
                <a:solidFill>
                  <a:srgbClr val="FF0000"/>
                </a:solidFill>
              </a:rPr>
              <a:t>利用率</a:t>
            </a:r>
            <a:r>
              <a:rPr lang="zh-CN" altLang="en-US" sz="2400" dirty="0"/>
              <a:t>为</a:t>
            </a:r>
            <a:r>
              <a:rPr lang="en-US" altLang="zh-CN" sz="2400" b="1" dirty="0">
                <a:solidFill>
                  <a:srgbClr val="FF0000"/>
                </a:solidFill>
              </a:rPr>
              <a:t>1</a:t>
            </a:r>
            <a:r>
              <a:rPr lang="zh-CN" altLang="en-US" sz="2400" dirty="0"/>
              <a:t>。</a:t>
            </a:r>
            <a:endParaRPr lang="en-US" altLang="zh-CN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5073149"/>
            <a:ext cx="4298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 algn="just">
              <a:buFont typeface="Wingdings" panose="05000000000000000000" pitchFamily="2" charset="2"/>
              <a:buChar char="Ø"/>
            </a:pPr>
            <a:r>
              <a:rPr lang="zh-CN" altLang="en-US" sz="2400" dirty="0"/>
              <a:t>缺点：</a:t>
            </a:r>
            <a:r>
              <a:rPr lang="zh-CN" altLang="en-US" sz="2400" b="1" dirty="0">
                <a:solidFill>
                  <a:srgbClr val="FF0000"/>
                </a:solidFill>
              </a:rPr>
              <a:t>无容错性</a:t>
            </a:r>
            <a:r>
              <a:rPr lang="zh-CN" altLang="en-US" sz="2400" dirty="0"/>
              <a:t>，一坏全坏。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41713234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9069" y="359614"/>
            <a:ext cx="3989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辅存：</a:t>
            </a:r>
            <a:r>
              <a:rPr lang="en-US" altLang="zh-CN" sz="2800" b="1" dirty="0"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RAID 0</a:t>
            </a:r>
            <a:endParaRPr lang="zh-CN" altLang="en-US" sz="2800" b="1" dirty="0">
              <a:latin typeface="冬青黑体简体中文 W3" panose="020B0300000000000000" pitchFamily="34" charset="-122"/>
              <a:ea typeface="冬青黑体简体中文 W3" panose="020B0300000000000000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461" t="11292" r="2809" b="18585"/>
          <a:stretch/>
        </p:blipFill>
        <p:spPr>
          <a:xfrm>
            <a:off x="309069" y="1184746"/>
            <a:ext cx="3799409" cy="26318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461" t="11292" r="2646" b="18585"/>
          <a:stretch/>
        </p:blipFill>
        <p:spPr>
          <a:xfrm>
            <a:off x="4397071" y="1184746"/>
            <a:ext cx="3806004" cy="26318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0043" y="4118539"/>
            <a:ext cx="3712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Toshiba Q Series Pro SSD 128G*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379515" y="3980040"/>
            <a:ext cx="38411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/>
              <a:t>Toshiba Q Series SSD Pro 128G*2</a:t>
            </a:r>
          </a:p>
          <a:p>
            <a:pPr algn="ctr"/>
            <a:r>
              <a:rPr lang="en-US" dirty="0"/>
              <a:t>RAID 0*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1592" y="5016953"/>
            <a:ext cx="37243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*测试环境：</a:t>
            </a:r>
            <a:endParaRPr lang="en-US" altLang="zh-CN" sz="1600" dirty="0"/>
          </a:p>
          <a:p>
            <a:r>
              <a:rPr lang="en-US" altLang="zh-CN" sz="1600" dirty="0"/>
              <a:t>CPU Intel Core i7-4770K</a:t>
            </a:r>
          </a:p>
          <a:p>
            <a:r>
              <a:rPr lang="zh-CN" altLang="en-US" sz="1600" dirty="0"/>
              <a:t>主板 </a:t>
            </a:r>
            <a:r>
              <a:rPr lang="en-US" altLang="zh-CN" sz="1600" dirty="0"/>
              <a:t>MSI Z97 Gaming 3</a:t>
            </a:r>
          </a:p>
          <a:p>
            <a:r>
              <a:rPr lang="zh-CN" altLang="en-US" sz="1600" dirty="0"/>
              <a:t>显卡 </a:t>
            </a:r>
            <a:r>
              <a:rPr lang="en-US" sz="1600" dirty="0"/>
              <a:t>NVIDIA </a:t>
            </a:r>
            <a:r>
              <a:rPr lang="en-US" altLang="zh-CN" sz="1600" dirty="0"/>
              <a:t>GeForce GTX 960</a:t>
            </a:r>
          </a:p>
          <a:p>
            <a:r>
              <a:rPr lang="zh-CN" altLang="en-US" sz="1600" dirty="0"/>
              <a:t>软件 </a:t>
            </a:r>
            <a:r>
              <a:rPr lang="en-US" altLang="zh-CN" sz="1600" dirty="0"/>
              <a:t>AS SD Benchmark 1.7.4739</a:t>
            </a:r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18686416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9069" y="359614"/>
            <a:ext cx="3989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辅存：</a:t>
            </a:r>
            <a:r>
              <a:rPr lang="en-US" altLang="zh-CN" sz="2800" b="1" dirty="0"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RAID 1</a:t>
            </a:r>
            <a:endParaRPr lang="zh-CN" altLang="en-US" sz="2800" b="1" dirty="0">
              <a:latin typeface="冬青黑体简体中文 W3" panose="020B0300000000000000" pitchFamily="34" charset="-122"/>
              <a:ea typeface="冬青黑体简体中文 W3" panose="020B0300000000000000" pitchFamily="34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474" y="1415572"/>
            <a:ext cx="3095625" cy="4762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60982"/>
            <a:ext cx="42984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 algn="just">
              <a:buFont typeface="Wingdings" panose="05000000000000000000" pitchFamily="2" charset="2"/>
              <a:buChar char="Ø"/>
            </a:pPr>
            <a:r>
              <a:rPr lang="zh-CN" altLang="en-US" sz="2400" dirty="0"/>
              <a:t>磁盘</a:t>
            </a:r>
            <a:r>
              <a:rPr lang="zh-CN" altLang="en-US" sz="2400" b="1" dirty="0">
                <a:solidFill>
                  <a:srgbClr val="FF0000"/>
                </a:solidFill>
              </a:rPr>
              <a:t>镜像</a:t>
            </a:r>
            <a:r>
              <a:rPr lang="zh-CN" altLang="en-US" sz="2400" dirty="0"/>
              <a:t>：把一个磁盘的数据完全镜像到其他磁盘上，即在写入时将</a:t>
            </a:r>
            <a:r>
              <a:rPr lang="zh-CN" altLang="en-US" sz="2400" b="1" dirty="0">
                <a:solidFill>
                  <a:srgbClr val="FF0000"/>
                </a:solidFill>
              </a:rPr>
              <a:t>同样的数据写入多个磁盘</a:t>
            </a:r>
            <a:r>
              <a:rPr lang="zh-CN" altLang="en-US" sz="2400" dirty="0"/>
              <a:t>，读取时同时读取。</a:t>
            </a:r>
            <a:endParaRPr lang="en-US" altLang="zh-CN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3666086"/>
            <a:ext cx="4298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 algn="just">
              <a:buFont typeface="Wingdings" panose="05000000000000000000" pitchFamily="2" charset="2"/>
              <a:buChar char="Ø"/>
            </a:pPr>
            <a:r>
              <a:rPr lang="zh-CN" altLang="en-US" sz="2400" dirty="0"/>
              <a:t>优点：</a:t>
            </a:r>
            <a:r>
              <a:rPr lang="zh-CN" altLang="en-US" sz="2400" b="1" dirty="0">
                <a:solidFill>
                  <a:srgbClr val="FF0000"/>
                </a:solidFill>
              </a:rPr>
              <a:t>容错性好</a:t>
            </a:r>
            <a:r>
              <a:rPr lang="zh-CN" altLang="en-US" sz="2400" dirty="0"/>
              <a:t>，只要有一个硬盘不坏数据就能恢复，</a:t>
            </a:r>
            <a:r>
              <a:rPr lang="zh-CN" altLang="en-US" sz="2400" b="1" dirty="0">
                <a:solidFill>
                  <a:srgbClr val="FF0000"/>
                </a:solidFill>
              </a:rPr>
              <a:t>读取速度翻倍</a:t>
            </a:r>
            <a:r>
              <a:rPr lang="zh-CN" altLang="en-US" sz="2400" dirty="0"/>
              <a:t>。</a:t>
            </a:r>
            <a:endParaRPr lang="en-US" altLang="zh-CN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5073149"/>
            <a:ext cx="4298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 algn="just">
              <a:buFont typeface="Wingdings" panose="05000000000000000000" pitchFamily="2" charset="2"/>
              <a:buChar char="Ø"/>
            </a:pPr>
            <a:r>
              <a:rPr lang="zh-CN" altLang="en-US" sz="2400" dirty="0"/>
              <a:t>缺点：</a:t>
            </a:r>
            <a:r>
              <a:rPr lang="zh-CN" altLang="en-US" sz="2400" b="1" dirty="0">
                <a:solidFill>
                  <a:srgbClr val="FF0000"/>
                </a:solidFill>
              </a:rPr>
              <a:t>写入速度</a:t>
            </a:r>
            <a:r>
              <a:rPr lang="zh-CN" altLang="en-US" sz="2400" dirty="0"/>
              <a:t>几乎</a:t>
            </a:r>
            <a:r>
              <a:rPr lang="zh-CN" altLang="en-US" sz="2400" b="1" dirty="0">
                <a:solidFill>
                  <a:srgbClr val="FF0000"/>
                </a:solidFill>
              </a:rPr>
              <a:t>不变</a:t>
            </a:r>
            <a:r>
              <a:rPr lang="zh-CN" altLang="en-US" sz="2400" dirty="0"/>
              <a:t>，硬盘的</a:t>
            </a:r>
            <a:r>
              <a:rPr lang="zh-CN" altLang="en-US" sz="2400" b="1" dirty="0">
                <a:solidFill>
                  <a:srgbClr val="FF0000"/>
                </a:solidFill>
              </a:rPr>
              <a:t>利用率</a:t>
            </a:r>
            <a:r>
              <a:rPr lang="zh-CN" altLang="en-US" sz="2400" dirty="0"/>
              <a:t>为</a:t>
            </a:r>
            <a:r>
              <a:rPr lang="en-US" altLang="zh-CN" sz="2400" b="1" dirty="0">
                <a:solidFill>
                  <a:srgbClr val="FF0000"/>
                </a:solidFill>
              </a:rPr>
              <a:t>1/n</a:t>
            </a:r>
            <a:r>
              <a:rPr lang="zh-CN" altLang="en-US" sz="2400" dirty="0"/>
              <a:t>。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206458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9069" y="359614"/>
            <a:ext cx="3989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辅存：</a:t>
            </a:r>
            <a:r>
              <a:rPr lang="en-US" altLang="zh-CN" sz="2800" b="1" dirty="0"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RAID 2</a:t>
            </a:r>
            <a:endParaRPr lang="zh-CN" altLang="en-US" sz="2800" b="1" dirty="0">
              <a:latin typeface="冬青黑体简体中文 W3" panose="020B0300000000000000" pitchFamily="34" charset="-122"/>
              <a:ea typeface="冬青黑体简体中文 W3" panose="020B0300000000000000" pitchFamily="34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022" y="764797"/>
            <a:ext cx="5536643" cy="27683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2137" y="3533118"/>
            <a:ext cx="760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 algn="just">
              <a:buFont typeface="Wingdings" panose="05000000000000000000" pitchFamily="2" charset="2"/>
              <a:buChar char="Ø"/>
            </a:pPr>
            <a:r>
              <a:rPr lang="zh-CN" altLang="en-US" sz="2400" dirty="0"/>
              <a:t>数据</a:t>
            </a:r>
            <a:r>
              <a:rPr lang="zh-CN" altLang="en-US" sz="2400" b="1" dirty="0">
                <a:solidFill>
                  <a:srgbClr val="FF0000"/>
                </a:solidFill>
              </a:rPr>
              <a:t>分带</a:t>
            </a:r>
            <a:r>
              <a:rPr lang="en-US" altLang="zh-CN" sz="2400" b="1" dirty="0"/>
              <a:t>+</a:t>
            </a:r>
            <a:r>
              <a:rPr lang="zh-CN" altLang="en-US" sz="2400" b="1" dirty="0"/>
              <a:t>差错</a:t>
            </a:r>
            <a:r>
              <a:rPr lang="zh-CN" altLang="en-US" sz="2400" b="1" dirty="0">
                <a:solidFill>
                  <a:srgbClr val="FF0000"/>
                </a:solidFill>
              </a:rPr>
              <a:t>校验</a:t>
            </a:r>
            <a:r>
              <a:rPr lang="zh-CN" altLang="en-US" sz="2400" dirty="0"/>
              <a:t>：把数据</a:t>
            </a:r>
            <a:r>
              <a:rPr lang="zh-CN" altLang="en-US" sz="2400" b="1" dirty="0">
                <a:solidFill>
                  <a:srgbClr val="FF0000"/>
                </a:solidFill>
              </a:rPr>
              <a:t>分位</a:t>
            </a:r>
            <a:r>
              <a:rPr lang="en-US" altLang="zh-CN" sz="2400" dirty="0"/>
              <a:t>(bit)</a:t>
            </a:r>
            <a:r>
              <a:rPr lang="zh-CN" altLang="en-US" sz="2400" dirty="0"/>
              <a:t>写入多个磁盘，同时生成对应的</a:t>
            </a:r>
            <a:r>
              <a:rPr lang="zh-CN" altLang="en-US" sz="2400" b="1" dirty="0">
                <a:solidFill>
                  <a:srgbClr val="FF0000"/>
                </a:solidFill>
              </a:rPr>
              <a:t>汉明码</a:t>
            </a:r>
            <a:r>
              <a:rPr lang="zh-CN" altLang="en-US" sz="2400" dirty="0"/>
              <a:t>（</a:t>
            </a:r>
            <a:r>
              <a:rPr lang="en-US" altLang="zh-CN" sz="2400" dirty="0"/>
              <a:t>Hamming Code</a:t>
            </a:r>
            <a:r>
              <a:rPr lang="zh-CN" altLang="en-US" sz="2400" dirty="0"/>
              <a:t>）在额外的磁盘中进行</a:t>
            </a:r>
            <a:r>
              <a:rPr lang="zh-CN" altLang="en-US" sz="2400" b="1" dirty="0">
                <a:solidFill>
                  <a:srgbClr val="FF0000"/>
                </a:solidFill>
              </a:rPr>
              <a:t>差错校验</a:t>
            </a:r>
            <a:r>
              <a:rPr lang="zh-CN" altLang="en-US" sz="2400" dirty="0"/>
              <a:t>。</a:t>
            </a:r>
            <a:endParaRPr lang="en-US" altLang="zh-CN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-4272" y="4846719"/>
            <a:ext cx="7611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 algn="just">
              <a:buFont typeface="Wingdings" panose="05000000000000000000" pitchFamily="2" charset="2"/>
              <a:buChar char="Ø"/>
            </a:pPr>
            <a:r>
              <a:rPr lang="zh-CN" altLang="en-US" sz="2400" dirty="0"/>
              <a:t>优点：既能</a:t>
            </a:r>
            <a:r>
              <a:rPr lang="zh-CN" altLang="en-US" sz="2400" b="1" dirty="0">
                <a:solidFill>
                  <a:srgbClr val="FF0000"/>
                </a:solidFill>
              </a:rPr>
              <a:t>成倍</a:t>
            </a:r>
            <a:r>
              <a:rPr lang="zh-CN" altLang="en-US" sz="2400" dirty="0"/>
              <a:t>速度</a:t>
            </a:r>
            <a:r>
              <a:rPr lang="zh-CN" altLang="en-US" sz="2400" b="1" dirty="0">
                <a:solidFill>
                  <a:srgbClr val="FF0000"/>
                </a:solidFill>
              </a:rPr>
              <a:t>读写</a:t>
            </a:r>
            <a:r>
              <a:rPr lang="zh-CN" altLang="en-US" sz="2400" dirty="0"/>
              <a:t>，又有</a:t>
            </a:r>
            <a:r>
              <a:rPr lang="zh-CN" altLang="en-US" sz="2400" b="1" dirty="0">
                <a:solidFill>
                  <a:srgbClr val="FF0000"/>
                </a:solidFill>
              </a:rPr>
              <a:t>一定程度</a:t>
            </a:r>
            <a:r>
              <a:rPr lang="zh-CN" altLang="en-US" sz="2400" dirty="0"/>
              <a:t>的</a:t>
            </a:r>
            <a:r>
              <a:rPr lang="zh-CN" altLang="en-US" sz="2400" b="1" dirty="0">
                <a:solidFill>
                  <a:srgbClr val="FF0000"/>
                </a:solidFill>
              </a:rPr>
              <a:t>纠错</a:t>
            </a:r>
            <a:r>
              <a:rPr lang="zh-CN" altLang="en-US" sz="2400" dirty="0"/>
              <a:t>能力（允许坏</a:t>
            </a:r>
            <a:r>
              <a:rPr lang="en-US" altLang="zh-CN" sz="2400" dirty="0"/>
              <a:t>1</a:t>
            </a:r>
            <a:r>
              <a:rPr lang="zh-CN" altLang="en-US" sz="2400" dirty="0"/>
              <a:t>块磁盘）。</a:t>
            </a:r>
            <a:endParaRPr lang="en-US" altLang="zh-CN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-4273" y="5767903"/>
            <a:ext cx="7611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 algn="just">
              <a:buFont typeface="Wingdings" panose="05000000000000000000" pitchFamily="2" charset="2"/>
              <a:buChar char="Ø"/>
            </a:pPr>
            <a:r>
              <a:rPr lang="zh-CN" altLang="en-US" sz="2400" dirty="0"/>
              <a:t>缺点：硬盘</a:t>
            </a:r>
            <a:r>
              <a:rPr lang="zh-CN" altLang="en-US" sz="2400" b="1" dirty="0">
                <a:solidFill>
                  <a:srgbClr val="FF0000"/>
                </a:solidFill>
              </a:rPr>
              <a:t>利用率低于</a:t>
            </a:r>
            <a:r>
              <a:rPr lang="en-US" altLang="zh-CN" sz="2400" b="1" dirty="0">
                <a:solidFill>
                  <a:srgbClr val="FF0000"/>
                </a:solidFill>
              </a:rPr>
              <a:t>1</a:t>
            </a:r>
            <a:r>
              <a:rPr lang="zh-CN" altLang="en-US" sz="2400" dirty="0"/>
              <a:t>，需</a:t>
            </a:r>
            <a:r>
              <a:rPr lang="zh-CN" altLang="en-US" sz="2400" b="1" dirty="0">
                <a:solidFill>
                  <a:srgbClr val="FF0000"/>
                </a:solidFill>
              </a:rPr>
              <a:t>同步</a:t>
            </a:r>
            <a:r>
              <a:rPr lang="zh-CN" altLang="en-US" sz="2400" dirty="0"/>
              <a:t>，</a:t>
            </a:r>
            <a:r>
              <a:rPr lang="zh-CN" altLang="en-US" sz="2400" b="1" dirty="0">
                <a:solidFill>
                  <a:srgbClr val="FF0000"/>
                </a:solidFill>
              </a:rPr>
              <a:t>实现困难</a:t>
            </a:r>
            <a:r>
              <a:rPr lang="zh-CN" altLang="en-US" sz="2400" dirty="0"/>
              <a:t>，几乎只存在理论中。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38331395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View</Template>
  <TotalTime>1760</TotalTime>
  <Words>1175</Words>
  <Application>Microsoft Office PowerPoint</Application>
  <PresentationFormat>On-screen Show (4:3)</PresentationFormat>
  <Paragraphs>128</Paragraphs>
  <Slides>19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冬青黑体简体中文 W3</vt:lpstr>
      <vt:lpstr>宋体</vt:lpstr>
      <vt:lpstr>等线</vt:lpstr>
      <vt:lpstr>Arial</vt:lpstr>
      <vt:lpstr>Calibri</vt:lpstr>
      <vt:lpstr>Century Schoolbook</vt:lpstr>
      <vt:lpstr>Wingdings</vt:lpstr>
      <vt:lpstr>Wingdings 2</vt:lpstr>
      <vt:lpstr>View</vt:lpstr>
      <vt:lpstr>Redundancy ——存储器的冗余技术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基于Simulink的简易移动通信系统</dc:title>
  <dc:creator>Eitima</dc:creator>
  <cp:lastModifiedBy>Eitima</cp:lastModifiedBy>
  <cp:revision>123</cp:revision>
  <dcterms:created xsi:type="dcterms:W3CDTF">2015-11-30T12:56:14Z</dcterms:created>
  <dcterms:modified xsi:type="dcterms:W3CDTF">2016-11-07T02:08:50Z</dcterms:modified>
</cp:coreProperties>
</file>