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5" r:id="rId4"/>
    <p:sldId id="288" r:id="rId5"/>
    <p:sldId id="289" r:id="rId6"/>
    <p:sldId id="290" r:id="rId7"/>
    <p:sldId id="291" r:id="rId8"/>
    <p:sldId id="292" r:id="rId9"/>
    <p:sldId id="29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7" y="381000"/>
            <a:ext cx="1857375" cy="589756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2" y="381000"/>
            <a:ext cx="5800725" cy="589756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5"/>
            <a:ext cx="24003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2" y="685800"/>
            <a:ext cx="455930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7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5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4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3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4" y="1044180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0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205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/>
              <a:t>RISC vs CISC ?</a:t>
            </a:r>
            <a:endParaRPr lang="zh-CN" alt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英才实验学院 黄泽熙</a:t>
            </a:r>
            <a:endParaRPr lang="en-US" altLang="zh-CN" dirty="0"/>
          </a:p>
          <a:p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19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075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022" y="2308794"/>
            <a:ext cx="6471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altLang="zh-CN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1551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90" y="476847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0035" y="1455680"/>
            <a:ext cx="7584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zh-CN" altLang="en-US" sz="2800" dirty="0"/>
              <a:t>现今主流设备的架构</a:t>
            </a:r>
            <a:endParaRPr lang="en-US" altLang="zh-CN" sz="2800" dirty="0"/>
          </a:p>
          <a:p>
            <a:pPr marL="514350" indent="-514350">
              <a:buFont typeface="+mj-lt"/>
              <a:buAutoNum type="romanUcPeriod"/>
            </a:pPr>
            <a:endParaRPr lang="en-US" altLang="zh-CN" sz="2800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sz="2800" dirty="0"/>
              <a:t>性能对比探讨</a:t>
            </a: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r>
              <a:rPr lang="zh-CN" altLang="en-US" sz="2800" dirty="0"/>
              <a:t>硬件复杂度</a:t>
            </a: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r>
              <a:rPr lang="zh-CN" altLang="en-US" sz="2800" dirty="0"/>
              <a:t>功率</a:t>
            </a: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r>
              <a:rPr lang="zh-CN" altLang="en-US" sz="2800" dirty="0"/>
              <a:t>内存使用</a:t>
            </a: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r>
              <a:rPr lang="zh-CN" altLang="en-US" sz="2800" dirty="0"/>
              <a:t>处理能力</a:t>
            </a: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r>
              <a:rPr lang="zh-CN" altLang="en-US" sz="2800" dirty="0"/>
              <a:t>软件支持</a:t>
            </a:r>
            <a:endParaRPr lang="en-US" altLang="zh-CN" sz="2800" dirty="0"/>
          </a:p>
          <a:p>
            <a:pPr lvl="1"/>
            <a:endParaRPr lang="en-US" altLang="zh-CN" sz="2800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sz="2800" dirty="0"/>
              <a:t>结论与讨论</a:t>
            </a: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endParaRPr lang="en-US" altLang="zh-CN" sz="2800" dirty="0"/>
          </a:p>
          <a:p>
            <a:pPr marL="971550" lvl="1" indent="-514350">
              <a:buFont typeface="+mj-lt"/>
              <a:buAutoNum type="romanLcPeriod"/>
            </a:pPr>
            <a:endParaRPr lang="en-US" altLang="zh-CN" sz="2800" dirty="0"/>
          </a:p>
        </p:txBody>
      </p:sp>
      <p:sp>
        <p:nvSpPr>
          <p:cNvPr id="3" name="Right Brace 2"/>
          <p:cNvSpPr/>
          <p:nvPr/>
        </p:nvSpPr>
        <p:spPr>
          <a:xfrm>
            <a:off x="3860618" y="2905207"/>
            <a:ext cx="238539" cy="636104"/>
          </a:xfrm>
          <a:prstGeom prst="rightBr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065" y="3038593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RISC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占优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3860619" y="3755276"/>
            <a:ext cx="222637" cy="1033119"/>
          </a:xfrm>
          <a:prstGeom prst="rightBrac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56065" y="4087169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CISC</a:t>
            </a:r>
            <a:r>
              <a:rPr lang="zh-CN" altLang="en-US" dirty="0"/>
              <a:t>占优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现今主流设备的架构</a:t>
            </a:r>
          </a:p>
        </p:txBody>
      </p:sp>
      <p:pic>
        <p:nvPicPr>
          <p:cNvPr id="6" name="Picture 5" descr="【微星GT73VR 6RF-094CN】微星(MSI) GT73VR 6RF-094CN 17.3英寸游戏笔记本电脑(i7-6820HK 32G 1T+512GBSSD GTX1080 多彩背光)黑色【行情 报价 价格 评测】-京东 - Mozilla Firefox"/>
          <p:cNvPicPr>
            <a:picLocks noChangeAspect="1"/>
          </p:cNvPicPr>
          <p:nvPr/>
        </p:nvPicPr>
        <p:blipFill rotWithShape="1">
          <a:blip r:embed="rId2"/>
          <a:srcRect l="19557" t="37534" r="58146" b="32296"/>
          <a:stretch/>
        </p:blipFill>
        <p:spPr>
          <a:xfrm>
            <a:off x="1027040" y="861364"/>
            <a:ext cx="2165196" cy="1658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283" y="2519925"/>
            <a:ext cx="30102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MSI </a:t>
            </a:r>
            <a:r>
              <a:rPr lang="en-US" dirty="0"/>
              <a:t>GT73VR 6RF-094CN</a:t>
            </a:r>
          </a:p>
          <a:p>
            <a:r>
              <a:rPr lang="en-US" altLang="zh-CN" dirty="0"/>
              <a:t> Intel </a:t>
            </a:r>
            <a:r>
              <a:rPr lang="en-US" dirty="0"/>
              <a:t>i7-6820HK  x86-64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CISC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" name="Picture 7" descr="【AppleMacBook Pro】Apple MacBook Pro 15.4英寸笔记本电脑 银色(Core i7 处理器/16GB内存/512GB SSD闪存/Retina屏 MJLT2CH)【行情 报价 价格 评测】-京东 - Mozilla Firefox"/>
          <p:cNvPicPr>
            <a:picLocks noChangeAspect="1"/>
          </p:cNvPicPr>
          <p:nvPr/>
        </p:nvPicPr>
        <p:blipFill rotWithShape="1">
          <a:blip r:embed="rId3"/>
          <a:srcRect l="12376" t="38567" r="65213" b="36671"/>
          <a:stretch/>
        </p:blipFill>
        <p:spPr>
          <a:xfrm>
            <a:off x="4870248" y="1032595"/>
            <a:ext cx="2258834" cy="1412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2903" y="2519925"/>
            <a:ext cx="30102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Apple MacBook Pro</a:t>
            </a:r>
          </a:p>
          <a:p>
            <a:pPr algn="ctr"/>
            <a:r>
              <a:rPr lang="en-US" altLang="zh-CN" dirty="0"/>
              <a:t> Intel </a:t>
            </a:r>
            <a:r>
              <a:rPr lang="en-US" dirty="0"/>
              <a:t>i7-4870H</a:t>
            </a:r>
            <a:r>
              <a:rPr lang="en-US" altLang="zh-CN" dirty="0"/>
              <a:t>Q</a:t>
            </a:r>
            <a:r>
              <a:rPr lang="en-US" dirty="0"/>
              <a:t>  x86-64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CISC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三星 Galaxy S7 edge（G9350）全网通 手机 蝙蝠版 全网通4G (4G RAM+32G ROM)【图片 价格 品牌 报价】-京东 - Mozilla Firefox"/>
          <p:cNvPicPr>
            <a:picLocks noChangeAspect="1"/>
          </p:cNvPicPr>
          <p:nvPr/>
        </p:nvPicPr>
        <p:blipFill rotWithShape="1">
          <a:blip r:embed="rId4"/>
          <a:srcRect l="14071" t="28623" r="61769" b="20260"/>
          <a:stretch/>
        </p:blipFill>
        <p:spPr>
          <a:xfrm>
            <a:off x="1322508" y="3637743"/>
            <a:ext cx="1719737" cy="2059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355" y="5763483"/>
            <a:ext cx="4450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SAMSUNG Galaxy S7 Edge G9350</a:t>
            </a:r>
            <a:endParaRPr lang="en-US" dirty="0"/>
          </a:p>
          <a:p>
            <a:pPr algn="ctr"/>
            <a:r>
              <a:rPr lang="en-US" altLang="zh-CN" dirty="0"/>
              <a:t>Qualcomm Snapdragon 820 ARM</a:t>
            </a:r>
            <a:r>
              <a:rPr lang="en-US" dirty="0"/>
              <a:t>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RISC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77367" y="5762075"/>
            <a:ext cx="4450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Apple iPhone 7 Plus A1661</a:t>
            </a:r>
          </a:p>
          <a:p>
            <a:pPr algn="ctr"/>
            <a:r>
              <a:rPr lang="en-US" altLang="zh-CN" dirty="0"/>
              <a:t>Apple A10 ARM</a:t>
            </a:r>
            <a:r>
              <a:rPr lang="en-US" dirty="0"/>
              <a:t>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RISC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6" name="Picture 15" descr="苹果(Apple) iPhone 7 Plus(A1661) 移动联通电信4G手机 亮黑色 256G【图片 价格 品牌 报价】-京东 - Mozilla Firefox"/>
          <p:cNvPicPr>
            <a:picLocks noChangeAspect="1"/>
          </p:cNvPicPr>
          <p:nvPr/>
        </p:nvPicPr>
        <p:blipFill rotWithShape="1">
          <a:blip r:embed="rId5"/>
          <a:srcRect l="14463" t="28779" r="62124" b="22292"/>
          <a:stretch/>
        </p:blipFill>
        <p:spPr>
          <a:xfrm>
            <a:off x="5102453" y="3637743"/>
            <a:ext cx="1794424" cy="21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5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现今主流设备的架构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73" y="810606"/>
            <a:ext cx="2040770" cy="1761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850" y="2571644"/>
            <a:ext cx="33865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Lenovo</a:t>
            </a:r>
            <a:r>
              <a:rPr lang="en-US" altLang="zh-CN" dirty="0"/>
              <a:t> </a:t>
            </a:r>
            <a:r>
              <a:rPr lang="en-US" dirty="0"/>
              <a:t>System X3950 X6 8U </a:t>
            </a:r>
            <a:r>
              <a:rPr lang="en-US" altLang="zh-CN" dirty="0"/>
              <a:t>Intel </a:t>
            </a:r>
            <a:r>
              <a:rPr lang="en-US" dirty="0"/>
              <a:t>E7-8860v3  x86-64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CISC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62" y="741948"/>
            <a:ext cx="1172026" cy="1898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29156" y="2571644"/>
            <a:ext cx="30102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HP Z840 </a:t>
            </a:r>
          </a:p>
          <a:p>
            <a:pPr algn="ctr"/>
            <a:r>
              <a:rPr lang="en-US" altLang="zh-CN" dirty="0"/>
              <a:t> Intel </a:t>
            </a:r>
            <a:r>
              <a:rPr lang="en-US" dirty="0"/>
              <a:t>E5-2600V3  x86-64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CISC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57" y="3527963"/>
            <a:ext cx="1691396" cy="22348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355" y="5763483"/>
            <a:ext cx="4450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SAMSUNG </a:t>
            </a:r>
            <a:r>
              <a:rPr lang="en-US" dirty="0"/>
              <a:t>Tab S2 T815</a:t>
            </a:r>
          </a:p>
          <a:p>
            <a:pPr algn="ctr"/>
            <a:r>
              <a:rPr lang="en-US" altLang="zh-CN" dirty="0"/>
              <a:t>SAMSUNG </a:t>
            </a:r>
            <a:r>
              <a:rPr lang="en-US" altLang="zh-CN" dirty="0" err="1"/>
              <a:t>Exynos</a:t>
            </a:r>
            <a:r>
              <a:rPr lang="en-US" altLang="zh-CN" dirty="0"/>
              <a:t> 5433 ARM</a:t>
            </a:r>
            <a:r>
              <a:rPr lang="en-US" dirty="0"/>
              <a:t>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RISC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77367" y="5762075"/>
            <a:ext cx="4450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Apple iPad Pro</a:t>
            </a:r>
          </a:p>
          <a:p>
            <a:pPr algn="ctr"/>
            <a:r>
              <a:rPr lang="en-US" altLang="zh-CN" dirty="0"/>
              <a:t>Apple A9X ARM</a:t>
            </a:r>
            <a:r>
              <a:rPr lang="en-US" dirty="0"/>
              <a:t>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RISC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453" y="3522100"/>
            <a:ext cx="1902504" cy="22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性能对比：硬件复杂度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069" y="2495983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性能对比：功率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068" y="991746"/>
            <a:ext cx="7798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RISC</a:t>
            </a:r>
            <a:r>
              <a:rPr lang="zh-CN" altLang="en-US" sz="2400" dirty="0"/>
              <a:t>设计采用</a:t>
            </a:r>
            <a:r>
              <a:rPr lang="zh-CN" altLang="en-US" sz="2400" b="1" dirty="0">
                <a:solidFill>
                  <a:srgbClr val="FF0000"/>
                </a:solidFill>
              </a:rPr>
              <a:t>“硬件软化”</a:t>
            </a:r>
            <a:r>
              <a:rPr lang="zh-CN" altLang="en-US" sz="2400" dirty="0"/>
              <a:t>思路，硬件复杂度低</a:t>
            </a:r>
            <a:endParaRPr lang="en-US" altLang="zh-CN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CISC</a:t>
            </a:r>
            <a:r>
              <a:rPr lang="zh-CN" altLang="en-US" sz="2400" dirty="0"/>
              <a:t>设计采用</a:t>
            </a:r>
            <a:r>
              <a:rPr lang="zh-CN" altLang="en-US" sz="2400" b="1" dirty="0">
                <a:solidFill>
                  <a:srgbClr val="FF0000"/>
                </a:solidFill>
              </a:rPr>
              <a:t>“软件硬化”</a:t>
            </a:r>
            <a:r>
              <a:rPr lang="zh-CN" altLang="en-US" sz="2400" dirty="0"/>
              <a:t>思路，硬件复杂度高</a:t>
            </a:r>
            <a:endParaRPr lang="en-US" altLang="zh-CN" sz="2400" dirty="0"/>
          </a:p>
          <a:p>
            <a:pPr marL="971550" lvl="1" indent="-514350">
              <a:buFont typeface="+mj-lt"/>
              <a:buAutoNum type="romanLcPeriod"/>
            </a:pPr>
            <a:endParaRPr lang="en-US" altLang="zh-C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7263" b="42262"/>
          <a:stretch/>
        </p:blipFill>
        <p:spPr>
          <a:xfrm>
            <a:off x="440819" y="3243954"/>
            <a:ext cx="3857625" cy="718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8690" b="28929"/>
          <a:stretch/>
        </p:blipFill>
        <p:spPr>
          <a:xfrm>
            <a:off x="440819" y="4292089"/>
            <a:ext cx="3857625" cy="84908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10173"/>
              </p:ext>
            </p:extLst>
          </p:nvPr>
        </p:nvGraphicFramePr>
        <p:xfrm>
          <a:off x="1168693" y="5511704"/>
          <a:ext cx="22701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1574640" imgH="393480" progId="Equation.DSMT4">
                  <p:embed/>
                </p:oleObj>
              </mc:Choice>
              <mc:Fallback>
                <p:oleObj name="Equation" r:id="rId5" imgW="1574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8693" y="5511704"/>
                        <a:ext cx="227012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2455" y="6265608"/>
            <a:ext cx="335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*测试机型：</a:t>
            </a:r>
            <a:r>
              <a:rPr lang="en-US" altLang="zh-CN" sz="1600" dirty="0"/>
              <a:t>iPhone 6s A1700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35449" t="17235" r="4869" b="47235"/>
          <a:stretch/>
        </p:blipFill>
        <p:spPr>
          <a:xfrm>
            <a:off x="4790701" y="3014710"/>
            <a:ext cx="3575957" cy="1753354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56060"/>
              </p:ext>
            </p:extLst>
          </p:nvPr>
        </p:nvGraphicFramePr>
        <p:xfrm>
          <a:off x="6020935" y="4840033"/>
          <a:ext cx="11160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20935" y="4840033"/>
                        <a:ext cx="1116012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19593" y="6307773"/>
            <a:ext cx="335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*</a:t>
            </a:r>
            <a:r>
              <a:rPr lang="en-US" altLang="zh-CN" sz="1600" dirty="0"/>
              <a:t>*</a:t>
            </a:r>
            <a:r>
              <a:rPr lang="zh-CN" altLang="en-US" sz="1600" dirty="0"/>
              <a:t>测试机型：</a:t>
            </a:r>
            <a:r>
              <a:rPr lang="en-US" altLang="zh-CN" sz="1600" dirty="0"/>
              <a:t>MSI GE60 2PG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20812" t="22588" r="23895" b="63520"/>
          <a:stretch/>
        </p:blipFill>
        <p:spPr>
          <a:xfrm>
            <a:off x="5290457" y="5240615"/>
            <a:ext cx="2196193" cy="554458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4960"/>
              </p:ext>
            </p:extLst>
          </p:nvPr>
        </p:nvGraphicFramePr>
        <p:xfrm>
          <a:off x="6003472" y="5936996"/>
          <a:ext cx="11525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1" imgW="799920" imgH="228600" progId="Equation.DSMT4">
                  <p:embed/>
                </p:oleObj>
              </mc:Choice>
              <mc:Fallback>
                <p:oleObj name="Equation" r:id="rId11" imgW="799920" imgH="2286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3472" y="5936996"/>
                        <a:ext cx="115252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766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性能对比：内存使用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068" y="991746"/>
            <a:ext cx="7798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RISC</a:t>
            </a:r>
            <a:r>
              <a:rPr lang="zh-CN" altLang="en-US" sz="2400" dirty="0"/>
              <a:t>指令集简单，因此实现同样功能所需要的指数目较多，</a:t>
            </a:r>
            <a:r>
              <a:rPr lang="zh-CN" altLang="en-US" sz="2400" b="1" dirty="0">
                <a:solidFill>
                  <a:srgbClr val="FF0000"/>
                </a:solidFill>
              </a:rPr>
              <a:t>占用内存较多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CISC</a:t>
            </a:r>
            <a:r>
              <a:rPr lang="zh-CN" altLang="en-US" sz="2400" dirty="0"/>
              <a:t>指令集复杂，因此实现同样功能所需要的指数目较少，</a:t>
            </a:r>
            <a:r>
              <a:rPr lang="zh-CN" altLang="en-US" sz="2400" b="1" dirty="0">
                <a:solidFill>
                  <a:srgbClr val="FF0000"/>
                </a:solidFill>
              </a:rPr>
              <a:t>占用内存较少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69119"/>
              </p:ext>
            </p:extLst>
          </p:nvPr>
        </p:nvGraphicFramePr>
        <p:xfrm>
          <a:off x="386619" y="2862750"/>
          <a:ext cx="40639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6178938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49667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548671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70832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025994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2320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拿碗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盛饭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夹菜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收碗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洗碗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8314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9521" y="3506324"/>
            <a:ext cx="335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RISC</a:t>
            </a:r>
            <a:r>
              <a:rPr lang="zh-CN" altLang="en-US" dirty="0"/>
              <a:t>执行“吃饭”这一指令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81362" y="2710370"/>
            <a:ext cx="10357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吃饭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20155" y="3521771"/>
            <a:ext cx="335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CISC</a:t>
            </a:r>
            <a:r>
              <a:rPr lang="zh-CN" altLang="en-US" dirty="0"/>
              <a:t>执行“吃饭”这一指令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9069" y="4165466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性能对比：处理能力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00174"/>
              </p:ext>
            </p:extLst>
          </p:nvPr>
        </p:nvGraphicFramePr>
        <p:xfrm>
          <a:off x="144103" y="4851469"/>
          <a:ext cx="406399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6178938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49667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548671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70832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025994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2320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拿碗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盛饭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夹菜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收碗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洗碗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8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拿碗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盛饭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夹菜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收碗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洗碗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7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拿碗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盛饭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夹菜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收碗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洗碗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688319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4658" y="6108080"/>
            <a:ext cx="335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RISC</a:t>
            </a:r>
            <a:r>
              <a:rPr lang="zh-CN" altLang="en-US" dirty="0"/>
              <a:t>执行不断“吃饭”的指令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20155" y="6099370"/>
            <a:ext cx="335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CISC</a:t>
            </a:r>
            <a:r>
              <a:rPr lang="zh-CN" altLang="en-US" dirty="0"/>
              <a:t>执行不断“吃饭”的指令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89028"/>
              </p:ext>
            </p:extLst>
          </p:nvPr>
        </p:nvGraphicFramePr>
        <p:xfrm>
          <a:off x="4298444" y="4851469"/>
          <a:ext cx="406399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6178938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49667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548671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70832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025994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2320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8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7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吃饭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68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91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7" grpId="0"/>
      <p:bldP spid="19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性能对比：处理能力</a:t>
            </a:r>
          </a:p>
        </p:txBody>
      </p:sp>
      <p:pic>
        <p:nvPicPr>
          <p:cNvPr id="13314" name="Picture 2" descr="https://pic4.zhimg.com/9362008716ff49318d1689816c1a043f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5" y="1195174"/>
            <a:ext cx="7508617" cy="435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692" y="5680608"/>
            <a:ext cx="766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 err="1"/>
              <a:t>Mircosoft</a:t>
            </a:r>
            <a:r>
              <a:rPr lang="en-US" altLang="zh-CN" dirty="0"/>
              <a:t> Surface Pro 3 </a:t>
            </a:r>
            <a:r>
              <a:rPr lang="zh-CN" altLang="en-US" dirty="0"/>
              <a:t>采用基于</a:t>
            </a:r>
            <a:r>
              <a:rPr lang="en-US" altLang="zh-CN" dirty="0"/>
              <a:t>x86-64</a:t>
            </a:r>
            <a:r>
              <a:rPr lang="zh-CN" altLang="en-US" dirty="0"/>
              <a:t>（</a:t>
            </a:r>
            <a:r>
              <a:rPr lang="en-US" altLang="zh-CN" dirty="0"/>
              <a:t>CISC</a:t>
            </a:r>
            <a:r>
              <a:rPr lang="zh-CN" altLang="en-US" dirty="0"/>
              <a:t>）的</a:t>
            </a:r>
            <a:r>
              <a:rPr lang="en-US" altLang="zh-CN" dirty="0"/>
              <a:t>Intel i5</a:t>
            </a:r>
            <a:r>
              <a:rPr lang="zh-CN" altLang="en-US" dirty="0"/>
              <a:t>处理器</a:t>
            </a:r>
            <a:endParaRPr lang="en-US" altLang="zh-CN" dirty="0"/>
          </a:p>
          <a:p>
            <a:r>
              <a:rPr lang="en-US" dirty="0"/>
              <a:t>	</a:t>
            </a:r>
            <a:r>
              <a:rPr lang="zh-CN" altLang="en-US" dirty="0"/>
              <a:t>其余产品均采用基于</a:t>
            </a:r>
            <a:r>
              <a:rPr lang="en-US" altLang="zh-CN" dirty="0"/>
              <a:t>ARM</a:t>
            </a:r>
            <a:r>
              <a:rPr lang="zh-CN" altLang="en-US" dirty="0"/>
              <a:t>（</a:t>
            </a:r>
            <a:r>
              <a:rPr lang="en-US" altLang="zh-CN" dirty="0"/>
              <a:t>RISC</a:t>
            </a:r>
            <a:r>
              <a:rPr lang="zh-CN" altLang="en-US" dirty="0"/>
              <a:t>）架构的处理器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0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性能对比：软件支持</a:t>
            </a:r>
          </a:p>
        </p:txBody>
      </p:sp>
      <p:pic>
        <p:nvPicPr>
          <p:cNvPr id="16386" name="Picture 2" descr="http://b.hiphotos.baidu.com/zhidao/pic/item/d50735fae6cd7b89cf06836d082442a7d8330e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8" y="1490160"/>
            <a:ext cx="3026964" cy="31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05" y="1484237"/>
            <a:ext cx="780290" cy="780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303" y="1484237"/>
            <a:ext cx="780290" cy="780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454" y="1484237"/>
            <a:ext cx="78029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06" y="2708360"/>
            <a:ext cx="780290" cy="780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454" y="2708360"/>
            <a:ext cx="780290" cy="780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303" y="2708360"/>
            <a:ext cx="780290" cy="780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05" y="3812363"/>
            <a:ext cx="780290" cy="780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3454" y="3812363"/>
            <a:ext cx="780290" cy="780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3303" y="3812363"/>
            <a:ext cx="780290" cy="7802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454" y="5246530"/>
            <a:ext cx="387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Windows</a:t>
            </a:r>
            <a:r>
              <a:rPr lang="zh-CN" altLang="en-US" dirty="0"/>
              <a:t>、</a:t>
            </a:r>
            <a:r>
              <a:rPr lang="en-US" altLang="zh-CN" dirty="0"/>
              <a:t>Linux</a:t>
            </a:r>
            <a:r>
              <a:rPr lang="zh-CN" altLang="en-US" dirty="0"/>
              <a:t>、</a:t>
            </a:r>
            <a:r>
              <a:rPr lang="en-US" altLang="zh-CN" dirty="0"/>
              <a:t>Unix</a:t>
            </a:r>
            <a:r>
              <a:rPr lang="zh-CN" altLang="en-US" dirty="0"/>
              <a:t>、</a:t>
            </a:r>
            <a:r>
              <a:rPr lang="en-US" altLang="zh-CN" dirty="0" err="1"/>
              <a:t>MacOS</a:t>
            </a:r>
            <a:endParaRPr lang="en-US" altLang="zh-CN" dirty="0"/>
          </a:p>
          <a:p>
            <a:pPr algn="ctr"/>
            <a:r>
              <a:rPr lang="zh-CN" altLang="en-US" dirty="0"/>
              <a:t>对专业软件的支持情况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2656" y="5253150"/>
            <a:ext cx="22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Android</a:t>
            </a:r>
            <a:r>
              <a:rPr lang="zh-CN" altLang="en-US" dirty="0"/>
              <a:t>、</a:t>
            </a:r>
            <a:r>
              <a:rPr lang="en-US" altLang="zh-CN" dirty="0"/>
              <a:t>iOS</a:t>
            </a:r>
            <a:r>
              <a:rPr lang="zh-CN" altLang="en-US" dirty="0"/>
              <a:t>对专业软件的支持情况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92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69" y="359614"/>
            <a:ext cx="39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结论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068" y="991746"/>
            <a:ext cx="77980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</a:rPr>
              <a:t>RISC</a:t>
            </a:r>
            <a:r>
              <a:rPr lang="zh-CN" altLang="en-US" sz="2400" dirty="0">
                <a:solidFill>
                  <a:srgbClr val="000000"/>
                </a:solidFill>
              </a:rPr>
              <a:t>与</a:t>
            </a:r>
            <a:r>
              <a:rPr lang="en-US" altLang="zh-CN" sz="2400" dirty="0">
                <a:solidFill>
                  <a:srgbClr val="000000"/>
                </a:solidFill>
              </a:rPr>
              <a:t>CISC</a:t>
            </a:r>
            <a:r>
              <a:rPr lang="zh-CN" altLang="en-US" sz="2400" dirty="0">
                <a:solidFill>
                  <a:srgbClr val="000000"/>
                </a:solidFill>
              </a:rPr>
              <a:t>各有所长，强行</a:t>
            </a:r>
            <a:r>
              <a:rPr lang="zh-CN" altLang="en-US" sz="2400" dirty="0">
                <a:solidFill>
                  <a:srgbClr val="FF0000"/>
                </a:solidFill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</a:rPr>
              <a:t>vs</a:t>
            </a:r>
            <a:r>
              <a:rPr lang="zh-CN" altLang="en-US" sz="2400" dirty="0">
                <a:solidFill>
                  <a:srgbClr val="FF0000"/>
                </a:solidFill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</a:rPr>
              <a:t>没有意义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移动端</a:t>
            </a:r>
            <a:r>
              <a:rPr lang="en-US" altLang="zh-CN" sz="2400" dirty="0">
                <a:solidFill>
                  <a:srgbClr val="000000"/>
                </a:solidFill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</a:rPr>
              <a:t>日常便携使用基本是</a:t>
            </a:r>
            <a:r>
              <a:rPr lang="en-US" altLang="zh-CN" sz="2400" dirty="0">
                <a:solidFill>
                  <a:srgbClr val="000000"/>
                </a:solidFill>
              </a:rPr>
              <a:t>RISC</a:t>
            </a:r>
            <a:r>
              <a:rPr lang="zh-CN" altLang="en-US" sz="2400" dirty="0">
                <a:solidFill>
                  <a:srgbClr val="000000"/>
                </a:solidFill>
              </a:rPr>
              <a:t>的天下（低功耗）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</a:rPr>
              <a:t>桌面端</a:t>
            </a:r>
            <a:r>
              <a:rPr lang="en-US" altLang="zh-CN" sz="2400" dirty="0">
                <a:solidFill>
                  <a:srgbClr val="000000"/>
                </a:solidFill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</a:rPr>
              <a:t>专业使用基本全是</a:t>
            </a:r>
            <a:r>
              <a:rPr lang="en-US" altLang="zh-CN" sz="2400" dirty="0">
                <a:solidFill>
                  <a:srgbClr val="000000"/>
                </a:solidFill>
              </a:rPr>
              <a:t>CISC</a:t>
            </a:r>
            <a:r>
              <a:rPr lang="zh-CN" altLang="en-US" sz="2400" dirty="0">
                <a:solidFill>
                  <a:srgbClr val="000000"/>
                </a:solidFill>
              </a:rPr>
              <a:t>（高内存利用率，处理能力以及完善的软件支持）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lvl="2"/>
            <a:endParaRPr lang="en-US" altLang="zh-CN" sz="2400" dirty="0">
              <a:solidFill>
                <a:srgbClr val="000000"/>
              </a:solidFill>
            </a:endParaRPr>
          </a:p>
          <a:p>
            <a:pPr lvl="2"/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9069" y="3328043"/>
            <a:ext cx="398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讨论</a:t>
            </a:r>
            <a:endParaRPr lang="en-US" altLang="zh-CN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067" y="3805096"/>
            <a:ext cx="77980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</a:rPr>
              <a:t>RISC</a:t>
            </a:r>
            <a:r>
              <a:rPr lang="zh-CN" altLang="en-US" sz="2400" dirty="0">
                <a:solidFill>
                  <a:srgbClr val="000000"/>
                </a:solidFill>
              </a:rPr>
              <a:t>对内存使用效率低，然而移动的需求又使得</a:t>
            </a:r>
            <a:r>
              <a:rPr lang="zh-CN" altLang="en-US" sz="2400" b="1" dirty="0">
                <a:solidFill>
                  <a:srgbClr val="FF0000"/>
                </a:solidFill>
              </a:rPr>
              <a:t>内存的增加</a:t>
            </a:r>
            <a:r>
              <a:rPr lang="zh-CN" altLang="en-US" sz="2400" dirty="0">
                <a:solidFill>
                  <a:srgbClr val="000000"/>
                </a:solidFill>
              </a:rPr>
              <a:t>相比桌面端而言更为困难，怎么办？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</a:rPr>
              <a:t>采用</a:t>
            </a:r>
            <a:r>
              <a:rPr lang="en-US" altLang="zh-CN" sz="2400" dirty="0">
                <a:solidFill>
                  <a:srgbClr val="000000"/>
                </a:solidFill>
              </a:rPr>
              <a:t>CISC</a:t>
            </a:r>
            <a:r>
              <a:rPr lang="zh-CN" altLang="en-US" sz="2400" dirty="0">
                <a:solidFill>
                  <a:srgbClr val="000000"/>
                </a:solidFill>
              </a:rPr>
              <a:t>架构的平板已经开始出现（如</a:t>
            </a:r>
            <a:r>
              <a:rPr lang="en-US" altLang="zh-CN" sz="2400" dirty="0">
                <a:solidFill>
                  <a:srgbClr val="000000"/>
                </a:solidFill>
              </a:rPr>
              <a:t>Surface</a:t>
            </a:r>
            <a:r>
              <a:rPr lang="zh-CN" altLang="en-US" sz="2400" dirty="0">
                <a:solidFill>
                  <a:srgbClr val="000000"/>
                </a:solidFill>
              </a:rPr>
              <a:t>系列），其采用的</a:t>
            </a:r>
            <a:r>
              <a:rPr lang="en-US" altLang="zh-CN" sz="2400" dirty="0">
                <a:solidFill>
                  <a:srgbClr val="000000"/>
                </a:solidFill>
              </a:rPr>
              <a:t>Intel</a:t>
            </a:r>
            <a:r>
              <a:rPr lang="zh-CN" altLang="en-US" sz="2400" dirty="0">
                <a:solidFill>
                  <a:srgbClr val="000000"/>
                </a:solidFill>
              </a:rPr>
              <a:t>低功耗系列处理器功率已可降至</a:t>
            </a:r>
            <a:r>
              <a:rPr lang="en-US" altLang="zh-CN" sz="2400" b="1" dirty="0">
                <a:solidFill>
                  <a:srgbClr val="FF0000"/>
                </a:solidFill>
              </a:rPr>
              <a:t>10W</a:t>
            </a:r>
            <a:r>
              <a:rPr lang="zh-CN" altLang="en-US" sz="2400" dirty="0">
                <a:solidFill>
                  <a:srgbClr val="000000"/>
                </a:solidFill>
              </a:rPr>
              <a:t>左右。</a:t>
            </a:r>
            <a:r>
              <a:rPr lang="en-US" altLang="zh-CN" sz="2400" b="1" dirty="0">
                <a:solidFill>
                  <a:srgbClr val="FF0000"/>
                </a:solidFill>
              </a:rPr>
              <a:t>CISC</a:t>
            </a:r>
            <a:r>
              <a:rPr lang="zh-CN" altLang="en-US" sz="2400" b="1" dirty="0">
                <a:solidFill>
                  <a:srgbClr val="FF0000"/>
                </a:solidFill>
              </a:rPr>
              <a:t>架构处理器功率继续能否降低？</a:t>
            </a:r>
            <a:r>
              <a:rPr lang="en-US" altLang="zh-CN" sz="2400" b="1" dirty="0">
                <a:solidFill>
                  <a:srgbClr val="FF0000"/>
                </a:solidFill>
              </a:rPr>
              <a:t>RISC</a:t>
            </a:r>
            <a:r>
              <a:rPr lang="zh-CN" altLang="en-US" sz="2400" b="1" dirty="0">
                <a:solidFill>
                  <a:srgbClr val="FF0000"/>
                </a:solidFill>
              </a:rPr>
              <a:t>是否有可能被完全取代</a:t>
            </a:r>
            <a:r>
              <a:rPr lang="zh-CN" altLang="en-US" sz="2400" dirty="0">
                <a:solidFill>
                  <a:srgbClr val="000000"/>
                </a:solidFill>
              </a:rPr>
              <a:t>？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lvl="2"/>
            <a:endParaRPr lang="en-US" altLang="zh-CN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58949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1355</TotalTime>
  <Words>458</Words>
  <Application>Microsoft Office PowerPoint</Application>
  <PresentationFormat>On-screen Show (4:3)</PresentationFormat>
  <Paragraphs>117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冬青黑体简体中文 W3</vt:lpstr>
      <vt:lpstr>宋体</vt:lpstr>
      <vt:lpstr>Arial</vt:lpstr>
      <vt:lpstr>Century Schoolbook</vt:lpstr>
      <vt:lpstr>Wingdings</vt:lpstr>
      <vt:lpstr>Wingdings 2</vt:lpstr>
      <vt:lpstr>View</vt:lpstr>
      <vt:lpstr>Equation</vt:lpstr>
      <vt:lpstr>RISC vs CISC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基于Simulink的简易移动通信系统</dc:title>
  <dc:creator>Eitima</dc:creator>
  <cp:lastModifiedBy>Eitima</cp:lastModifiedBy>
  <cp:revision>85</cp:revision>
  <dcterms:created xsi:type="dcterms:W3CDTF">2015-11-30T12:56:14Z</dcterms:created>
  <dcterms:modified xsi:type="dcterms:W3CDTF">2016-09-19T01:58:54Z</dcterms:modified>
</cp:coreProperties>
</file>