
<file path=[Content_Types].xml><?xml version="1.0" encoding="utf-8"?>
<Types xmlns="http://schemas.openxmlformats.org/package/2006/content-types">
  <Default Extension="tmp" ContentType="image/png"/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85" r:id="rId4"/>
    <p:sldId id="288" r:id="rId5"/>
    <p:sldId id="289" r:id="rId6"/>
    <p:sldId id="290" r:id="rId7"/>
    <p:sldId id="291" r:id="rId8"/>
    <p:sldId id="292" r:id="rId9"/>
    <p:sldId id="293" r:id="rId10"/>
    <p:sldId id="258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326" y="-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189" indent="0" algn="ctr">
              <a:buNone/>
              <a:defRPr sz="2200"/>
            </a:lvl2pPr>
            <a:lvl3pPr marL="914377" indent="0" algn="ctr">
              <a:buNone/>
              <a:defRPr sz="2200"/>
            </a:lvl3pPr>
            <a:lvl4pPr marL="1371566" indent="0" algn="ctr">
              <a:buNone/>
              <a:defRPr sz="2000"/>
            </a:lvl4pPr>
            <a:lvl5pPr marL="1828754" indent="0" algn="ctr">
              <a:buNone/>
              <a:defRPr sz="2000"/>
            </a:lvl5pPr>
            <a:lvl6pPr marL="2285943" indent="0" algn="ctr">
              <a:buNone/>
              <a:defRPr sz="2000"/>
            </a:lvl6pPr>
            <a:lvl7pPr marL="2743131" indent="0" algn="ctr">
              <a:buNone/>
              <a:defRPr sz="2000"/>
            </a:lvl7pPr>
            <a:lvl8pPr marL="3200320" indent="0" algn="ctr">
              <a:buNone/>
              <a:defRPr sz="2000"/>
            </a:lvl8pPr>
            <a:lvl9pPr marL="3657509" indent="0" algn="ctr">
              <a:buNone/>
              <a:defRPr sz="2000"/>
            </a:lvl9pPr>
          </a:lstStyle>
          <a:p>
            <a:r>
              <a:rPr lang="en-US" altLang="zh-CN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9E016143-E03C-4CFD-AFDC-14E5BDEA754C}" type="datetimeFigureOut">
              <a:rPr lang="en-US" dirty="0"/>
              <a:t>9/19/2016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3E54A-A8CA-48C1-9504-691B58049D29}" type="datetimeFigureOut">
              <a:rPr lang="en-US" dirty="0"/>
              <a:t>9/19/2016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7" y="381000"/>
            <a:ext cx="1857375" cy="5897562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2" y="381000"/>
            <a:ext cx="5800725" cy="5897562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6C806-BBF7-471C-9527-881CE2266695}" type="datetimeFigureOut">
              <a:rPr lang="en-US" dirty="0"/>
              <a:t>9/19/2016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94063-DF36-4330-A365-08DA1FA5B7D6}" type="datetimeFigureOut">
              <a:rPr lang="en-US" dirty="0"/>
              <a:t>9/19/2016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7C6C-0F39-4D70-8E8D-FE5B9C95FA73}" type="datetimeFigureOut">
              <a:rPr lang="en-US" dirty="0"/>
              <a:t>9/19/2016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3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3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A4AC-08CC-42CE-BD01-C191750A04EC}" type="datetimeFigureOut">
              <a:rPr lang="en-US" dirty="0"/>
              <a:t>9/19/2016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365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94860" y="1713655"/>
            <a:ext cx="336042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 altLang="zh-CN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A723-92A7-435B-B681-F25B092FEFEB}" type="datetimeFigureOut">
              <a:rPr lang="en-US" dirty="0"/>
              <a:t>9/19/2016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70639-886C-4FCF-9EAB-ABB5DA3F3F4A}" type="datetimeFigureOut">
              <a:rPr lang="en-US" dirty="0"/>
              <a:t>9/19/2016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0651-31F4-45D2-98AE-A2108F41BC07}" type="datetimeFigureOut">
              <a:rPr lang="en-US" dirty="0"/>
              <a:t>9/19/2016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5"/>
            <a:ext cx="24003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2" y="685800"/>
            <a:ext cx="4559300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7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3789A-C914-4DB1-8815-80B5EC7335C5}" type="datetimeFigureOut">
              <a:rPr lang="en-US" dirty="0"/>
              <a:t>9/19/2016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5"/>
            <a:ext cx="846963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zh-CN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4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40AA-91A0-436F-8FDB-C0F939DCAE21}" type="datetimeFigureOut">
              <a:rPr lang="en-US" dirty="0"/>
              <a:t>9/19/2016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69630" y="0"/>
            <a:ext cx="6858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3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60034" y="1044180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0E59FD0C-5451-4CA0-86AF-E70AE3279989}" type="datetimeFigureOut">
              <a:rPr lang="en-US" dirty="0"/>
              <a:t>9/19/2016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021831" y="4092180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1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9630" y="6172205"/>
            <a:ext cx="6858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 spc="-51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75" indent="-182875" algn="l" defTabSz="914377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1" baseline="0">
          <a:solidFill>
            <a:schemeClr val="tx1"/>
          </a:solidFill>
          <a:latin typeface="+mn-lt"/>
          <a:ea typeface="+mn-ea"/>
          <a:cs typeface="+mn-cs"/>
        </a:defRPr>
      </a:lvl1pPr>
      <a:lvl2pPr marL="457189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02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15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28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599960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899953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199945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499938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tmp"/><Relationship Id="rId4" Type="http://schemas.openxmlformats.org/officeDocument/2006/relationships/image" Target="../media/image3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12" Type="http://schemas.openxmlformats.org/officeDocument/2006/relationships/image" Target="../media/image1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3.bin"/><Relationship Id="rId5" Type="http://schemas.openxmlformats.org/officeDocument/2006/relationships/oleObject" Target="../embeddings/oleObject1.bin"/><Relationship Id="rId10" Type="http://schemas.openxmlformats.org/officeDocument/2006/relationships/image" Target="../media/image15.png"/><Relationship Id="rId4" Type="http://schemas.openxmlformats.org/officeDocument/2006/relationships/image" Target="../media/image13.png"/><Relationship Id="rId9" Type="http://schemas.openxmlformats.org/officeDocument/2006/relationships/image" Target="../media/image10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CN" sz="6000" dirty="0"/>
              <a:t>RISC vs CISC ?</a:t>
            </a:r>
            <a:endParaRPr lang="zh-CN" alt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英才实验学院 黄泽熙</a:t>
            </a:r>
            <a:endParaRPr lang="en-US" altLang="zh-CN" dirty="0"/>
          </a:p>
          <a:p>
            <a:r>
              <a:rPr lang="en-US" altLang="zh-CN" dirty="0"/>
              <a:t>2016</a:t>
            </a:r>
            <a:r>
              <a:rPr lang="zh-CN" altLang="en-US" dirty="0"/>
              <a:t>年</a:t>
            </a:r>
            <a:r>
              <a:rPr lang="en-US" altLang="zh-CN" dirty="0"/>
              <a:t>9</a:t>
            </a:r>
            <a:r>
              <a:rPr lang="zh-CN" altLang="en-US" dirty="0"/>
              <a:t>月</a:t>
            </a:r>
            <a:r>
              <a:rPr lang="en-US" altLang="zh-CN" dirty="0"/>
              <a:t>19</a:t>
            </a:r>
            <a:r>
              <a:rPr lang="zh-CN" altLang="en-US" dirty="0"/>
              <a:t>日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10756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17022" y="2308794"/>
            <a:ext cx="647192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Thank You!</a:t>
            </a:r>
            <a:endParaRPr lang="en-US" altLang="zh-CN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1155196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7690" y="476847"/>
            <a:ext cx="3989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目录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40035" y="1455680"/>
            <a:ext cx="758441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romanUcPeriod"/>
            </a:pPr>
            <a:r>
              <a:rPr lang="zh-CN" altLang="en-US" sz="2800" dirty="0"/>
              <a:t>现今主流设备的架构</a:t>
            </a:r>
            <a:endParaRPr lang="en-US" altLang="zh-CN" sz="2800" dirty="0"/>
          </a:p>
          <a:p>
            <a:pPr marL="514350" indent="-514350">
              <a:buFont typeface="+mj-lt"/>
              <a:buAutoNum type="romanUcPeriod"/>
            </a:pPr>
            <a:endParaRPr lang="en-US" altLang="zh-CN" sz="2800" dirty="0"/>
          </a:p>
          <a:p>
            <a:pPr marL="514350" indent="-514350">
              <a:buFont typeface="+mj-lt"/>
              <a:buAutoNum type="romanUcPeriod"/>
            </a:pPr>
            <a:r>
              <a:rPr lang="zh-CN" altLang="en-US" sz="2800" dirty="0"/>
              <a:t>性能对比探讨</a:t>
            </a:r>
            <a:endParaRPr lang="en-US" altLang="zh-CN" sz="2800" dirty="0"/>
          </a:p>
          <a:p>
            <a:pPr marL="971550" lvl="1" indent="-514350">
              <a:buFont typeface="+mj-lt"/>
              <a:buAutoNum type="romanLcPeriod"/>
            </a:pPr>
            <a:r>
              <a:rPr lang="zh-CN" altLang="en-US" sz="2800" dirty="0"/>
              <a:t>硬件复杂度</a:t>
            </a:r>
            <a:endParaRPr lang="en-US" altLang="zh-CN" sz="2800" dirty="0"/>
          </a:p>
          <a:p>
            <a:pPr marL="971550" lvl="1" indent="-514350">
              <a:buFont typeface="+mj-lt"/>
              <a:buAutoNum type="romanLcPeriod"/>
            </a:pPr>
            <a:r>
              <a:rPr lang="zh-CN" altLang="en-US" sz="2800" dirty="0"/>
              <a:t>功率</a:t>
            </a:r>
            <a:endParaRPr lang="en-US" altLang="zh-CN" sz="2800" dirty="0"/>
          </a:p>
          <a:p>
            <a:pPr marL="971550" lvl="1" indent="-514350">
              <a:buFont typeface="+mj-lt"/>
              <a:buAutoNum type="romanLcPeriod"/>
            </a:pPr>
            <a:r>
              <a:rPr lang="zh-CN" altLang="en-US" sz="2800" dirty="0"/>
              <a:t>内存使用</a:t>
            </a:r>
            <a:endParaRPr lang="en-US" altLang="zh-CN" sz="2800" dirty="0"/>
          </a:p>
          <a:p>
            <a:pPr marL="971550" lvl="1" indent="-514350">
              <a:buFont typeface="+mj-lt"/>
              <a:buAutoNum type="romanLcPeriod"/>
            </a:pPr>
            <a:r>
              <a:rPr lang="zh-CN" altLang="en-US" sz="2800" dirty="0"/>
              <a:t>处理能力</a:t>
            </a:r>
            <a:endParaRPr lang="en-US" altLang="zh-CN" sz="2800" dirty="0"/>
          </a:p>
          <a:p>
            <a:pPr marL="971550" lvl="1" indent="-514350">
              <a:buFont typeface="+mj-lt"/>
              <a:buAutoNum type="romanLcPeriod"/>
            </a:pPr>
            <a:r>
              <a:rPr lang="zh-CN" altLang="en-US" sz="2800" dirty="0"/>
              <a:t>软件支持</a:t>
            </a:r>
            <a:endParaRPr lang="en-US" altLang="zh-CN" sz="2800" dirty="0"/>
          </a:p>
          <a:p>
            <a:pPr lvl="1"/>
            <a:endParaRPr lang="en-US" altLang="zh-CN" sz="2800" dirty="0"/>
          </a:p>
          <a:p>
            <a:pPr marL="514350" indent="-514350">
              <a:buFont typeface="+mj-lt"/>
              <a:buAutoNum type="romanUcPeriod"/>
            </a:pPr>
            <a:r>
              <a:rPr lang="zh-CN" altLang="en-US" sz="2800" dirty="0"/>
              <a:t>结论与讨论</a:t>
            </a:r>
            <a:endParaRPr lang="en-US" altLang="zh-CN" sz="2800" dirty="0"/>
          </a:p>
          <a:p>
            <a:pPr marL="971550" lvl="1" indent="-514350">
              <a:buFont typeface="+mj-lt"/>
              <a:buAutoNum type="romanLcPeriod"/>
            </a:pPr>
            <a:endParaRPr lang="en-US" altLang="zh-CN" sz="2800" dirty="0"/>
          </a:p>
          <a:p>
            <a:pPr marL="971550" lvl="1" indent="-514350">
              <a:buFont typeface="+mj-lt"/>
              <a:buAutoNum type="romanLcPeriod"/>
            </a:pPr>
            <a:endParaRPr lang="en-US" altLang="zh-CN" sz="2800" dirty="0"/>
          </a:p>
        </p:txBody>
      </p:sp>
      <p:sp>
        <p:nvSpPr>
          <p:cNvPr id="3" name="Right Brace 2"/>
          <p:cNvSpPr/>
          <p:nvPr/>
        </p:nvSpPr>
        <p:spPr>
          <a:xfrm>
            <a:off x="3860618" y="2905207"/>
            <a:ext cx="238539" cy="636104"/>
          </a:xfrm>
          <a:prstGeom prst="rightBrac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56065" y="3038593"/>
            <a:ext cx="1359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</a:rPr>
              <a:t>RISC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占优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4" name="Right Brace 33"/>
          <p:cNvSpPr/>
          <p:nvPr/>
        </p:nvSpPr>
        <p:spPr>
          <a:xfrm>
            <a:off x="3860619" y="3755276"/>
            <a:ext cx="222637" cy="1033119"/>
          </a:xfrm>
          <a:prstGeom prst="rightBrac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4256065" y="4087169"/>
            <a:ext cx="1359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CISC</a:t>
            </a:r>
            <a:r>
              <a:rPr lang="zh-CN" altLang="en-US" dirty="0"/>
              <a:t>占优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3999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34" grpId="0" animBg="1"/>
      <p:bldP spid="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069" y="359614"/>
            <a:ext cx="3989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现今主流设备的架构</a:t>
            </a:r>
          </a:p>
        </p:txBody>
      </p:sp>
      <p:pic>
        <p:nvPicPr>
          <p:cNvPr id="6" name="Picture 5" descr="【微星GT73VR 6RF-094CN】微星(MSI) GT73VR 6RF-094CN 17.3英寸游戏笔记本电脑(i7-6820HK 32G 1T+512GBSSD GTX1080 多彩背光)黑色【行情 报价 价格 评测】-京东 - Mozilla Firefox"/>
          <p:cNvPicPr>
            <a:picLocks noChangeAspect="1"/>
          </p:cNvPicPr>
          <p:nvPr/>
        </p:nvPicPr>
        <p:blipFill rotWithShape="1">
          <a:blip r:embed="rId2"/>
          <a:srcRect l="19557" t="37534" r="58146" b="32296"/>
          <a:stretch/>
        </p:blipFill>
        <p:spPr>
          <a:xfrm>
            <a:off x="1027040" y="861364"/>
            <a:ext cx="2165196" cy="16585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28283" y="2519925"/>
            <a:ext cx="301023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MSI </a:t>
            </a:r>
            <a:r>
              <a:rPr lang="en-US" dirty="0"/>
              <a:t>GT73VR 6RF-094CN</a:t>
            </a:r>
          </a:p>
          <a:p>
            <a:r>
              <a:rPr lang="en-US" altLang="zh-CN" dirty="0"/>
              <a:t> Intel </a:t>
            </a:r>
            <a:r>
              <a:rPr lang="en-US" dirty="0"/>
              <a:t>i7-6820HK  x86-64 </a:t>
            </a:r>
          </a:p>
          <a:p>
            <a:pPr algn="ctr"/>
            <a:r>
              <a:rPr lang="en-US" altLang="zh-CN" sz="2000" b="1" dirty="0">
                <a:solidFill>
                  <a:srgbClr val="FF0000"/>
                </a:solidFill>
              </a:rPr>
              <a:t>CISC</a:t>
            </a:r>
            <a:endParaRPr lang="en-US" sz="2000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pic>
        <p:nvPicPr>
          <p:cNvPr id="8" name="Picture 7" descr="【AppleMacBook Pro】Apple MacBook Pro 15.4英寸笔记本电脑 银色(Core i7 处理器/16GB内存/512GB SSD闪存/Retina屏 MJLT2CH)【行情 报价 价格 评测】-京东 - Mozilla Firefox"/>
          <p:cNvPicPr>
            <a:picLocks noChangeAspect="1"/>
          </p:cNvPicPr>
          <p:nvPr/>
        </p:nvPicPr>
        <p:blipFill rotWithShape="1">
          <a:blip r:embed="rId3"/>
          <a:srcRect l="12376" t="38567" r="65213" b="36671"/>
          <a:stretch/>
        </p:blipFill>
        <p:spPr>
          <a:xfrm>
            <a:off x="4870248" y="1032595"/>
            <a:ext cx="2258834" cy="141289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412903" y="2519925"/>
            <a:ext cx="301023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Apple MacBook Pro</a:t>
            </a:r>
          </a:p>
          <a:p>
            <a:pPr algn="ctr"/>
            <a:r>
              <a:rPr lang="en-US" altLang="zh-CN" dirty="0"/>
              <a:t> Intel </a:t>
            </a:r>
            <a:r>
              <a:rPr lang="en-US" dirty="0"/>
              <a:t>i7-4870H</a:t>
            </a:r>
            <a:r>
              <a:rPr lang="en-US" altLang="zh-CN" dirty="0"/>
              <a:t>Q</a:t>
            </a:r>
            <a:r>
              <a:rPr lang="en-US" dirty="0"/>
              <a:t>  x86-64 </a:t>
            </a:r>
          </a:p>
          <a:p>
            <a:pPr algn="ctr"/>
            <a:r>
              <a:rPr lang="en-US" altLang="zh-CN" sz="2000" b="1" dirty="0">
                <a:solidFill>
                  <a:srgbClr val="FF0000"/>
                </a:solidFill>
              </a:rPr>
              <a:t>CISC</a:t>
            </a:r>
            <a:endParaRPr lang="en-US" sz="2000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pic>
        <p:nvPicPr>
          <p:cNvPr id="10" name="Picture 9" descr="三星 Galaxy S7 edge（G9350）全网通 手机 蝙蝠版 全网通4G (4G RAM+32G ROM)【图片 价格 品牌 报价】-京东 - Mozilla Firefox"/>
          <p:cNvPicPr>
            <a:picLocks noChangeAspect="1"/>
          </p:cNvPicPr>
          <p:nvPr/>
        </p:nvPicPr>
        <p:blipFill rotWithShape="1">
          <a:blip r:embed="rId4"/>
          <a:srcRect l="14071" t="28623" r="61769" b="20260"/>
          <a:stretch/>
        </p:blipFill>
        <p:spPr>
          <a:xfrm>
            <a:off x="1322508" y="3637743"/>
            <a:ext cx="1719737" cy="205990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8355" y="5763483"/>
            <a:ext cx="445080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SAMSUNG Galaxy S7 Edge G9350</a:t>
            </a:r>
            <a:endParaRPr lang="en-US" dirty="0"/>
          </a:p>
          <a:p>
            <a:pPr algn="ctr"/>
            <a:r>
              <a:rPr lang="en-US" altLang="zh-CN" dirty="0"/>
              <a:t>Qualcomm Snapdragon 820 ARM</a:t>
            </a:r>
            <a:r>
              <a:rPr lang="en-US" dirty="0"/>
              <a:t> </a:t>
            </a:r>
          </a:p>
          <a:p>
            <a:pPr algn="ctr"/>
            <a:r>
              <a:rPr lang="en-US" altLang="zh-CN" sz="2000" b="1" dirty="0">
                <a:solidFill>
                  <a:srgbClr val="FF0000"/>
                </a:solidFill>
              </a:rPr>
              <a:t>RISC</a:t>
            </a:r>
            <a:endParaRPr lang="en-US" sz="2000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3977367" y="5762075"/>
            <a:ext cx="445080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Apple iPhone 7 Plus A1661</a:t>
            </a:r>
          </a:p>
          <a:p>
            <a:pPr algn="ctr"/>
            <a:r>
              <a:rPr lang="en-US" altLang="zh-CN" dirty="0"/>
              <a:t>Apple A10 ARM</a:t>
            </a:r>
            <a:r>
              <a:rPr lang="en-US" dirty="0"/>
              <a:t> </a:t>
            </a:r>
          </a:p>
          <a:p>
            <a:pPr algn="ctr"/>
            <a:r>
              <a:rPr lang="en-US" altLang="zh-CN" sz="2000" b="1" dirty="0">
                <a:solidFill>
                  <a:srgbClr val="FF0000"/>
                </a:solidFill>
              </a:rPr>
              <a:t>RISC</a:t>
            </a:r>
            <a:endParaRPr lang="en-US" sz="2000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pic>
        <p:nvPicPr>
          <p:cNvPr id="16" name="Picture 15" descr="苹果(Apple) iPhone 7 Plus(A1661) 移动联通电信4G手机 亮黑色 256G【图片 价格 品牌 报价】-京东 - Mozilla Firefox"/>
          <p:cNvPicPr>
            <a:picLocks noChangeAspect="1"/>
          </p:cNvPicPr>
          <p:nvPr/>
        </p:nvPicPr>
        <p:blipFill rotWithShape="1">
          <a:blip r:embed="rId5"/>
          <a:srcRect l="14463" t="28779" r="62124" b="22292"/>
          <a:stretch/>
        </p:blipFill>
        <p:spPr>
          <a:xfrm>
            <a:off x="5102453" y="3637743"/>
            <a:ext cx="1794424" cy="212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4451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8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069" y="359614"/>
            <a:ext cx="3989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现今主流设备的架构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1273" y="810606"/>
            <a:ext cx="2040770" cy="176103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90850" y="2571644"/>
            <a:ext cx="338651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Lenovo</a:t>
            </a:r>
            <a:r>
              <a:rPr lang="en-US" altLang="zh-CN" dirty="0"/>
              <a:t> </a:t>
            </a:r>
            <a:r>
              <a:rPr lang="en-US" dirty="0"/>
              <a:t>System X3950 X6 8U </a:t>
            </a:r>
            <a:r>
              <a:rPr lang="en-US" altLang="zh-CN" dirty="0"/>
              <a:t>Intel </a:t>
            </a:r>
            <a:r>
              <a:rPr lang="en-US" dirty="0"/>
              <a:t>E7-8860v3  x86-64 </a:t>
            </a:r>
          </a:p>
          <a:p>
            <a:pPr algn="ctr"/>
            <a:r>
              <a:rPr lang="en-US" altLang="zh-CN" sz="2000" b="1" dirty="0">
                <a:solidFill>
                  <a:srgbClr val="FF0000"/>
                </a:solidFill>
              </a:rPr>
              <a:t>CISC</a:t>
            </a:r>
            <a:endParaRPr lang="en-US" sz="2000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262" y="741948"/>
            <a:ext cx="1172026" cy="189835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529156" y="2571644"/>
            <a:ext cx="301023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HP Z840 </a:t>
            </a:r>
          </a:p>
          <a:p>
            <a:pPr algn="ctr"/>
            <a:r>
              <a:rPr lang="en-US" altLang="zh-CN" dirty="0"/>
              <a:t> Intel </a:t>
            </a:r>
            <a:r>
              <a:rPr lang="en-US" dirty="0"/>
              <a:t>E5-2600V3  x86-64 </a:t>
            </a:r>
          </a:p>
          <a:p>
            <a:pPr algn="ctr"/>
            <a:r>
              <a:rPr lang="en-US" altLang="zh-CN" sz="2000" b="1" dirty="0">
                <a:solidFill>
                  <a:srgbClr val="FF0000"/>
                </a:solidFill>
              </a:rPr>
              <a:t>CISC</a:t>
            </a:r>
            <a:endParaRPr lang="en-US" sz="2000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8057" y="3527963"/>
            <a:ext cx="1691396" cy="223481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8355" y="5763483"/>
            <a:ext cx="445080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SAMSUNG </a:t>
            </a:r>
            <a:r>
              <a:rPr lang="en-US" dirty="0"/>
              <a:t>Tab S2 T815</a:t>
            </a:r>
          </a:p>
          <a:p>
            <a:pPr algn="ctr"/>
            <a:r>
              <a:rPr lang="en-US" altLang="zh-CN" dirty="0"/>
              <a:t>SAMSUNG </a:t>
            </a:r>
            <a:r>
              <a:rPr lang="en-US" altLang="zh-CN" dirty="0" err="1"/>
              <a:t>Exynos</a:t>
            </a:r>
            <a:r>
              <a:rPr lang="en-US" altLang="zh-CN" dirty="0"/>
              <a:t> 5433 ARM</a:t>
            </a:r>
            <a:r>
              <a:rPr lang="en-US" dirty="0"/>
              <a:t> </a:t>
            </a:r>
          </a:p>
          <a:p>
            <a:pPr algn="ctr"/>
            <a:r>
              <a:rPr lang="en-US" altLang="zh-CN" sz="2000" b="1" dirty="0">
                <a:solidFill>
                  <a:srgbClr val="FF0000"/>
                </a:solidFill>
              </a:rPr>
              <a:t>RISC</a:t>
            </a:r>
            <a:endParaRPr lang="en-US" sz="2000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3977367" y="5762075"/>
            <a:ext cx="445080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Apple iPad Pro</a:t>
            </a:r>
          </a:p>
          <a:p>
            <a:pPr algn="ctr"/>
            <a:r>
              <a:rPr lang="en-US" altLang="zh-CN" dirty="0"/>
              <a:t>Apple A9X ARM</a:t>
            </a:r>
            <a:r>
              <a:rPr lang="en-US" dirty="0"/>
              <a:t> </a:t>
            </a:r>
          </a:p>
          <a:p>
            <a:pPr algn="ctr"/>
            <a:r>
              <a:rPr lang="en-US" altLang="zh-CN" sz="2000" b="1" dirty="0">
                <a:solidFill>
                  <a:srgbClr val="FF0000"/>
                </a:solidFill>
              </a:rPr>
              <a:t>RISC</a:t>
            </a:r>
            <a:endParaRPr lang="en-US" sz="2000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2453" y="3522100"/>
            <a:ext cx="1902504" cy="222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7875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8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069" y="359614"/>
            <a:ext cx="3989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性能对比：硬件复杂度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9069" y="2495983"/>
            <a:ext cx="3989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性能对比：功率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9068" y="991746"/>
            <a:ext cx="779806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altLang="zh-CN" sz="2400" dirty="0"/>
              <a:t>RISC</a:t>
            </a:r>
            <a:r>
              <a:rPr lang="zh-CN" altLang="en-US" sz="2400" dirty="0"/>
              <a:t>设计采用</a:t>
            </a:r>
            <a:r>
              <a:rPr lang="zh-CN" altLang="en-US" sz="2400" b="1" dirty="0">
                <a:solidFill>
                  <a:srgbClr val="FF0000"/>
                </a:solidFill>
              </a:rPr>
              <a:t>“硬件软化”</a:t>
            </a:r>
            <a:r>
              <a:rPr lang="zh-CN" altLang="en-US" sz="2400" dirty="0"/>
              <a:t>思路，硬件复杂度低</a:t>
            </a:r>
            <a:endParaRPr lang="en-US" altLang="zh-CN" sz="2400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altLang="zh-CN" sz="2400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altLang="zh-CN" sz="2400" dirty="0"/>
              <a:t>CISC</a:t>
            </a:r>
            <a:r>
              <a:rPr lang="zh-CN" altLang="en-US" sz="2400" dirty="0"/>
              <a:t>设计采用</a:t>
            </a:r>
            <a:r>
              <a:rPr lang="zh-CN" altLang="en-US" sz="2400" b="1" dirty="0">
                <a:solidFill>
                  <a:srgbClr val="FF0000"/>
                </a:solidFill>
              </a:rPr>
              <a:t>“软件硬化”</a:t>
            </a:r>
            <a:r>
              <a:rPr lang="zh-CN" altLang="en-US" sz="2400" dirty="0"/>
              <a:t>思路，硬件复杂度高</a:t>
            </a:r>
            <a:endParaRPr lang="en-US" altLang="zh-CN" sz="2400" dirty="0"/>
          </a:p>
          <a:p>
            <a:pPr marL="971550" lvl="1" indent="-514350">
              <a:buFont typeface="+mj-lt"/>
              <a:buAutoNum type="romanLcPeriod"/>
            </a:pPr>
            <a:endParaRPr lang="en-US" altLang="zh-CN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47263" b="42262"/>
          <a:stretch/>
        </p:blipFill>
        <p:spPr>
          <a:xfrm>
            <a:off x="440819" y="3243954"/>
            <a:ext cx="3857625" cy="7184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58690" b="28929"/>
          <a:stretch/>
        </p:blipFill>
        <p:spPr>
          <a:xfrm>
            <a:off x="440819" y="4292089"/>
            <a:ext cx="3857625" cy="849087"/>
          </a:xfrm>
          <a:prstGeom prst="rect">
            <a:avLst/>
          </a:prstGeom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6410173"/>
              </p:ext>
            </p:extLst>
          </p:nvPr>
        </p:nvGraphicFramePr>
        <p:xfrm>
          <a:off x="1168693" y="5511704"/>
          <a:ext cx="2270125" cy="566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2" name="Equation" r:id="rId5" imgW="1574640" imgH="393480" progId="Equation.DSMT4">
                  <p:embed/>
                </p:oleObj>
              </mc:Choice>
              <mc:Fallback>
                <p:oleObj name="Equation" r:id="rId5" imgW="157464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68693" y="5511704"/>
                        <a:ext cx="2270125" cy="566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92455" y="6265608"/>
            <a:ext cx="33508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*测试机型：</a:t>
            </a:r>
            <a:r>
              <a:rPr lang="en-US" altLang="zh-CN" sz="1600" dirty="0"/>
              <a:t>iPhone 6s A1700</a:t>
            </a:r>
            <a:endParaRPr lang="en-US" sz="16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/>
          <a:srcRect l="35449" t="17235" r="4869" b="47235"/>
          <a:stretch/>
        </p:blipFill>
        <p:spPr>
          <a:xfrm>
            <a:off x="4790701" y="3014710"/>
            <a:ext cx="3575957" cy="1753354"/>
          </a:xfrm>
          <a:prstGeom prst="rect">
            <a:avLst/>
          </a:prstGeom>
        </p:spPr>
      </p:pic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4356060"/>
              </p:ext>
            </p:extLst>
          </p:nvPr>
        </p:nvGraphicFramePr>
        <p:xfrm>
          <a:off x="6020935" y="4840033"/>
          <a:ext cx="1116012" cy="328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3" name="Equation" r:id="rId8" imgW="774360" imgH="228600" progId="Equation.DSMT4">
                  <p:embed/>
                </p:oleObj>
              </mc:Choice>
              <mc:Fallback>
                <p:oleObj name="Equation" r:id="rId8" imgW="774360" imgH="228600" progId="Equation.DSMT4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020935" y="4840033"/>
                        <a:ext cx="1116012" cy="328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4919593" y="6307773"/>
            <a:ext cx="33508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*</a:t>
            </a:r>
            <a:r>
              <a:rPr lang="en-US" altLang="zh-CN" sz="1600" dirty="0"/>
              <a:t>*</a:t>
            </a:r>
            <a:r>
              <a:rPr lang="zh-CN" altLang="en-US" sz="1600" dirty="0"/>
              <a:t>测试机型：</a:t>
            </a:r>
            <a:r>
              <a:rPr lang="en-US" altLang="zh-CN" sz="1600" dirty="0"/>
              <a:t>MSI GE60 2PG</a:t>
            </a:r>
            <a:endParaRPr lang="en-US" sz="16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0"/>
          <a:srcRect l="20812" t="22588" r="23895" b="63520"/>
          <a:stretch/>
        </p:blipFill>
        <p:spPr>
          <a:xfrm>
            <a:off x="5290457" y="5240615"/>
            <a:ext cx="2196193" cy="554458"/>
          </a:xfrm>
          <a:prstGeom prst="rect">
            <a:avLst/>
          </a:prstGeom>
        </p:spPr>
      </p:pic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404960"/>
              </p:ext>
            </p:extLst>
          </p:nvPr>
        </p:nvGraphicFramePr>
        <p:xfrm>
          <a:off x="6003472" y="5936996"/>
          <a:ext cx="1152525" cy="328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4" name="Equation" r:id="rId11" imgW="799920" imgH="228600" progId="Equation.DSMT4">
                  <p:embed/>
                </p:oleObj>
              </mc:Choice>
              <mc:Fallback>
                <p:oleObj name="Equation" r:id="rId11" imgW="799920" imgH="228600" progId="Equation.DSMT4">
                  <p:embed/>
                  <p:pic>
                    <p:nvPicPr>
                      <p:cNvPr id="19" name="Object 18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003472" y="5936996"/>
                        <a:ext cx="1152525" cy="3286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697669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069" y="359614"/>
            <a:ext cx="3989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性能对比：内存使用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9068" y="991746"/>
            <a:ext cx="77980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altLang="zh-CN" sz="2400" dirty="0"/>
              <a:t>RISC</a:t>
            </a:r>
            <a:r>
              <a:rPr lang="zh-CN" altLang="en-US" sz="2400" dirty="0"/>
              <a:t>指令集简单，因此实现同样功能所需要的指数目较多，</a:t>
            </a:r>
            <a:r>
              <a:rPr lang="zh-CN" altLang="en-US" sz="2400" b="1" dirty="0">
                <a:solidFill>
                  <a:srgbClr val="FF0000"/>
                </a:solidFill>
              </a:rPr>
              <a:t>占用内存较多</a:t>
            </a:r>
            <a:endParaRPr lang="en-US" altLang="zh-CN" sz="2400" b="1" dirty="0">
              <a:solidFill>
                <a:srgbClr val="FF0000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altLang="zh-CN" sz="2400" dirty="0"/>
              <a:t>CISC</a:t>
            </a:r>
            <a:r>
              <a:rPr lang="zh-CN" altLang="en-US" sz="2400" dirty="0"/>
              <a:t>指令集复杂，因此实现同样功能所需要的指数目较少，</a:t>
            </a:r>
            <a:r>
              <a:rPr lang="zh-CN" altLang="en-US" sz="2400" b="1" dirty="0">
                <a:solidFill>
                  <a:srgbClr val="FF0000"/>
                </a:solidFill>
              </a:rPr>
              <a:t>占用内存较少</a:t>
            </a:r>
            <a:endParaRPr lang="en-US" altLang="zh-CN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0669119"/>
              </p:ext>
            </p:extLst>
          </p:nvPr>
        </p:nvGraphicFramePr>
        <p:xfrm>
          <a:off x="386619" y="2862750"/>
          <a:ext cx="4063998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7333">
                  <a:extLst>
                    <a:ext uri="{9D8B030D-6E8A-4147-A177-3AD203B41FA5}">
                      <a16:colId xmlns:a16="http://schemas.microsoft.com/office/drawing/2014/main" val="1617893839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4049667008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854867181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3670832192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3202599492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7232099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拿碗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盛饭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夹菜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……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收碗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洗碗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2683140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39521" y="3506324"/>
            <a:ext cx="3358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RISC</a:t>
            </a:r>
            <a:r>
              <a:rPr lang="zh-CN" altLang="en-US" dirty="0"/>
              <a:t>执行“吃饭”这一指令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981362" y="2710370"/>
            <a:ext cx="103578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/>
              <a:t>吃饭</a:t>
            </a:r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4820155" y="3521771"/>
            <a:ext cx="3358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CISC</a:t>
            </a:r>
            <a:r>
              <a:rPr lang="zh-CN" altLang="en-US" dirty="0"/>
              <a:t>执行“吃饭”这一指令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09069" y="4165466"/>
            <a:ext cx="3989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性能对比：处理能力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9800174"/>
              </p:ext>
            </p:extLst>
          </p:nvPr>
        </p:nvGraphicFramePr>
        <p:xfrm>
          <a:off x="144103" y="4851469"/>
          <a:ext cx="4063998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7333">
                  <a:extLst>
                    <a:ext uri="{9D8B030D-6E8A-4147-A177-3AD203B41FA5}">
                      <a16:colId xmlns:a16="http://schemas.microsoft.com/office/drawing/2014/main" val="1617893839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4049667008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854867181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3670832192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3202599492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7232099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拿碗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盛饭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夹菜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……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收碗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洗碗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2683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拿碗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盛饭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夹菜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……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收碗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洗碗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12755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拿碗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盛饭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夹菜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……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收碗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洗碗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0688319"/>
                  </a:ext>
                </a:extLst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624658" y="6108080"/>
            <a:ext cx="3358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RISC</a:t>
            </a:r>
            <a:r>
              <a:rPr lang="zh-CN" altLang="en-US" dirty="0"/>
              <a:t>执行不断“吃饭”的指令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820155" y="6099370"/>
            <a:ext cx="3358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CISC</a:t>
            </a:r>
            <a:r>
              <a:rPr lang="zh-CN" altLang="en-US" dirty="0"/>
              <a:t>执行不断“吃饭”的指令</a:t>
            </a:r>
            <a:endParaRPr lang="en-US" dirty="0"/>
          </a:p>
        </p:txBody>
      </p:sp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8789028"/>
              </p:ext>
            </p:extLst>
          </p:nvPr>
        </p:nvGraphicFramePr>
        <p:xfrm>
          <a:off x="4298444" y="4851469"/>
          <a:ext cx="4063998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7333">
                  <a:extLst>
                    <a:ext uri="{9D8B030D-6E8A-4147-A177-3AD203B41FA5}">
                      <a16:colId xmlns:a16="http://schemas.microsoft.com/office/drawing/2014/main" val="1617893839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4049667008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854867181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3670832192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3202599492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7232099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吃饭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吃饭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吃饭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……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吃饭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吃饭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2683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吃饭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吃饭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吃饭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……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吃饭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吃饭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12755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吃饭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吃饭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吃饭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……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吃饭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吃饭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06883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19141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/>
      <p:bldP spid="17" grpId="0"/>
      <p:bldP spid="19" grpId="0"/>
      <p:bldP spid="21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069" y="359614"/>
            <a:ext cx="3989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性能对比：处理能力</a:t>
            </a:r>
          </a:p>
        </p:txBody>
      </p:sp>
      <p:pic>
        <p:nvPicPr>
          <p:cNvPr id="13314" name="Picture 2" descr="https://pic4.zhimg.com/9362008716ff49318d1689816c1a043f_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35" y="1195174"/>
            <a:ext cx="7508617" cy="435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692" y="5680608"/>
            <a:ext cx="7665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注：</a:t>
            </a:r>
            <a:r>
              <a:rPr lang="en-US" altLang="zh-CN" dirty="0" err="1"/>
              <a:t>Mircosoft</a:t>
            </a:r>
            <a:r>
              <a:rPr lang="en-US" altLang="zh-CN" dirty="0"/>
              <a:t> Surface Pro 3 </a:t>
            </a:r>
            <a:r>
              <a:rPr lang="zh-CN" altLang="en-US" dirty="0"/>
              <a:t>采用基于</a:t>
            </a:r>
            <a:r>
              <a:rPr lang="en-US" altLang="zh-CN" dirty="0"/>
              <a:t>x86-64</a:t>
            </a:r>
            <a:r>
              <a:rPr lang="zh-CN" altLang="en-US" dirty="0"/>
              <a:t>（</a:t>
            </a:r>
            <a:r>
              <a:rPr lang="en-US" altLang="zh-CN" dirty="0"/>
              <a:t>CISC</a:t>
            </a:r>
            <a:r>
              <a:rPr lang="zh-CN" altLang="en-US" dirty="0"/>
              <a:t>）的</a:t>
            </a:r>
            <a:r>
              <a:rPr lang="en-US" altLang="zh-CN" dirty="0"/>
              <a:t>Intel i5</a:t>
            </a:r>
            <a:r>
              <a:rPr lang="zh-CN" altLang="en-US" dirty="0"/>
              <a:t>处理器</a:t>
            </a:r>
            <a:endParaRPr lang="en-US" altLang="zh-CN" dirty="0"/>
          </a:p>
          <a:p>
            <a:r>
              <a:rPr lang="en-US" dirty="0"/>
              <a:t>	</a:t>
            </a:r>
            <a:r>
              <a:rPr lang="zh-CN" altLang="en-US" dirty="0"/>
              <a:t>其余产品均采用基于</a:t>
            </a:r>
            <a:r>
              <a:rPr lang="en-US" altLang="zh-CN" dirty="0"/>
              <a:t>ARM</a:t>
            </a:r>
            <a:r>
              <a:rPr lang="zh-CN" altLang="en-US" dirty="0"/>
              <a:t>（</a:t>
            </a:r>
            <a:r>
              <a:rPr lang="en-US" altLang="zh-CN" dirty="0"/>
              <a:t>RISC</a:t>
            </a:r>
            <a:r>
              <a:rPr lang="zh-CN" altLang="en-US" dirty="0"/>
              <a:t>）架构的处理器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977013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069" y="359614"/>
            <a:ext cx="3989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性能对比：软件支持</a:t>
            </a:r>
          </a:p>
        </p:txBody>
      </p:sp>
      <p:pic>
        <p:nvPicPr>
          <p:cNvPr id="16386" name="Picture 2" descr="http://b.hiphotos.baidu.com/zhidao/pic/item/d50735fae6cd7b89cf06836d082442a7d8330ef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938" y="1490160"/>
            <a:ext cx="3026964" cy="310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605" y="1484237"/>
            <a:ext cx="780290" cy="7802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3303" y="1484237"/>
            <a:ext cx="780290" cy="78029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3454" y="1484237"/>
            <a:ext cx="780290" cy="7802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606" y="2708360"/>
            <a:ext cx="780290" cy="7802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03454" y="2708360"/>
            <a:ext cx="780290" cy="78029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53303" y="2708360"/>
            <a:ext cx="780290" cy="7802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3605" y="3812363"/>
            <a:ext cx="780290" cy="78029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03454" y="3812363"/>
            <a:ext cx="780290" cy="78029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53303" y="3812363"/>
            <a:ext cx="780290" cy="78029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58454" y="5246530"/>
            <a:ext cx="3870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Windows</a:t>
            </a:r>
            <a:r>
              <a:rPr lang="zh-CN" altLang="en-US" dirty="0"/>
              <a:t>、</a:t>
            </a:r>
            <a:r>
              <a:rPr lang="en-US" altLang="zh-CN" dirty="0"/>
              <a:t>Linux</a:t>
            </a:r>
            <a:r>
              <a:rPr lang="zh-CN" altLang="en-US" dirty="0"/>
              <a:t>、</a:t>
            </a:r>
            <a:r>
              <a:rPr lang="en-US" altLang="zh-CN" dirty="0"/>
              <a:t>Unix</a:t>
            </a:r>
            <a:r>
              <a:rPr lang="zh-CN" altLang="en-US" dirty="0"/>
              <a:t>、</a:t>
            </a:r>
            <a:r>
              <a:rPr lang="en-US" altLang="zh-CN" dirty="0" err="1"/>
              <a:t>MacOS</a:t>
            </a:r>
            <a:endParaRPr lang="en-US" altLang="zh-CN" dirty="0"/>
          </a:p>
          <a:p>
            <a:pPr algn="ctr"/>
            <a:r>
              <a:rPr lang="zh-CN" altLang="en-US" dirty="0"/>
              <a:t>对专业软件的支持情况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332656" y="5253150"/>
            <a:ext cx="2237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Android</a:t>
            </a:r>
            <a:r>
              <a:rPr lang="zh-CN" altLang="en-US" dirty="0"/>
              <a:t>、</a:t>
            </a:r>
            <a:r>
              <a:rPr lang="en-US" altLang="zh-CN" dirty="0"/>
              <a:t>iOS</a:t>
            </a:r>
            <a:r>
              <a:rPr lang="zh-CN" altLang="en-US" dirty="0"/>
              <a:t>对专业软件的支持情况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0921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069" y="359614"/>
            <a:ext cx="3989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结论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9068" y="991746"/>
            <a:ext cx="779806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altLang="zh-CN" sz="2400" dirty="0">
                <a:solidFill>
                  <a:srgbClr val="000000"/>
                </a:solidFill>
              </a:rPr>
              <a:t>RISC</a:t>
            </a:r>
            <a:r>
              <a:rPr lang="zh-CN" altLang="en-US" sz="2400" dirty="0">
                <a:solidFill>
                  <a:srgbClr val="000000"/>
                </a:solidFill>
              </a:rPr>
              <a:t>与</a:t>
            </a:r>
            <a:r>
              <a:rPr lang="en-US" altLang="zh-CN" sz="2400" dirty="0">
                <a:solidFill>
                  <a:srgbClr val="000000"/>
                </a:solidFill>
              </a:rPr>
              <a:t>CISC</a:t>
            </a:r>
            <a:r>
              <a:rPr lang="zh-CN" altLang="en-US" sz="2400" dirty="0">
                <a:solidFill>
                  <a:srgbClr val="000000"/>
                </a:solidFill>
              </a:rPr>
              <a:t>各有所长，强行</a:t>
            </a:r>
            <a:r>
              <a:rPr lang="zh-CN" altLang="en-US" sz="2400" dirty="0">
                <a:solidFill>
                  <a:srgbClr val="FF0000"/>
                </a:solidFill>
              </a:rPr>
              <a:t>“</a:t>
            </a:r>
            <a:r>
              <a:rPr lang="en-US" altLang="zh-CN" sz="2400" b="1" dirty="0">
                <a:solidFill>
                  <a:srgbClr val="FF0000"/>
                </a:solidFill>
              </a:rPr>
              <a:t>vs</a:t>
            </a:r>
            <a:r>
              <a:rPr lang="zh-CN" altLang="en-US" sz="2400" dirty="0">
                <a:solidFill>
                  <a:srgbClr val="FF0000"/>
                </a:solidFill>
              </a:rPr>
              <a:t>”</a:t>
            </a:r>
            <a:r>
              <a:rPr lang="zh-CN" altLang="en-US" sz="2400" dirty="0">
                <a:solidFill>
                  <a:srgbClr val="000000"/>
                </a:solidFill>
              </a:rPr>
              <a:t>没有意义</a:t>
            </a:r>
            <a:endParaRPr lang="en-US" altLang="zh-CN" sz="2400" dirty="0">
              <a:solidFill>
                <a:srgbClr val="000000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altLang="zh-CN" sz="2400" dirty="0">
              <a:solidFill>
                <a:srgbClr val="000000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zh-CN" altLang="en-US" sz="2400" dirty="0"/>
              <a:t>移动端</a:t>
            </a:r>
            <a:r>
              <a:rPr lang="en-US" altLang="zh-CN" sz="2400" dirty="0">
                <a:solidFill>
                  <a:srgbClr val="000000"/>
                </a:solidFill>
              </a:rPr>
              <a:t>——</a:t>
            </a:r>
            <a:r>
              <a:rPr lang="zh-CN" altLang="en-US" sz="2400" dirty="0">
                <a:solidFill>
                  <a:srgbClr val="000000"/>
                </a:solidFill>
              </a:rPr>
              <a:t>日常便携使用基本是</a:t>
            </a:r>
            <a:r>
              <a:rPr lang="en-US" altLang="zh-CN" sz="2400" dirty="0">
                <a:solidFill>
                  <a:srgbClr val="000000"/>
                </a:solidFill>
              </a:rPr>
              <a:t>RISC</a:t>
            </a:r>
            <a:r>
              <a:rPr lang="zh-CN" altLang="en-US" sz="2400" dirty="0">
                <a:solidFill>
                  <a:srgbClr val="000000"/>
                </a:solidFill>
              </a:rPr>
              <a:t>的天下（低功耗）</a:t>
            </a:r>
            <a:endParaRPr lang="en-US" altLang="zh-CN" sz="2400" dirty="0">
              <a:solidFill>
                <a:srgbClr val="000000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rgbClr val="000000"/>
                </a:solidFill>
              </a:rPr>
              <a:t>桌面端</a:t>
            </a:r>
            <a:r>
              <a:rPr lang="en-US" altLang="zh-CN" sz="2400" dirty="0">
                <a:solidFill>
                  <a:srgbClr val="000000"/>
                </a:solidFill>
              </a:rPr>
              <a:t>——</a:t>
            </a:r>
            <a:r>
              <a:rPr lang="zh-CN" altLang="en-US" sz="2400" dirty="0">
                <a:solidFill>
                  <a:srgbClr val="000000"/>
                </a:solidFill>
              </a:rPr>
              <a:t>专业使用基本全是</a:t>
            </a:r>
            <a:r>
              <a:rPr lang="en-US" altLang="zh-CN" sz="2400" dirty="0">
                <a:solidFill>
                  <a:srgbClr val="000000"/>
                </a:solidFill>
              </a:rPr>
              <a:t>CISC</a:t>
            </a:r>
            <a:r>
              <a:rPr lang="zh-CN" altLang="en-US" sz="2400" dirty="0">
                <a:solidFill>
                  <a:srgbClr val="000000"/>
                </a:solidFill>
              </a:rPr>
              <a:t>（高内存利用率，处理能力以及完善的软件支持）</a:t>
            </a:r>
            <a:endParaRPr lang="en-US" altLang="zh-CN" sz="2400" dirty="0">
              <a:solidFill>
                <a:srgbClr val="000000"/>
              </a:solidFill>
            </a:endParaRPr>
          </a:p>
          <a:p>
            <a:pPr lvl="2"/>
            <a:endParaRPr lang="en-US" altLang="zh-CN" sz="2400" dirty="0">
              <a:solidFill>
                <a:srgbClr val="000000"/>
              </a:solidFill>
            </a:endParaRPr>
          </a:p>
          <a:p>
            <a:pPr lvl="2"/>
            <a:endParaRPr lang="en-US" altLang="zh-CN" sz="2400" dirty="0">
              <a:solidFill>
                <a:srgbClr val="000000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altLang="zh-CN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309069" y="3328043"/>
            <a:ext cx="39893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讨论</a:t>
            </a:r>
            <a:endParaRPr lang="en-US" altLang="zh-CN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  <a:p>
            <a:endParaRPr lang="zh-CN" altLang="en-US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9067" y="3805096"/>
            <a:ext cx="779806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altLang="zh-CN" sz="2400" dirty="0">
                <a:solidFill>
                  <a:srgbClr val="000000"/>
                </a:solidFill>
              </a:rPr>
              <a:t>RISC</a:t>
            </a:r>
            <a:r>
              <a:rPr lang="zh-CN" altLang="en-US" sz="2400" dirty="0">
                <a:solidFill>
                  <a:srgbClr val="000000"/>
                </a:solidFill>
              </a:rPr>
              <a:t>对内存使用效率低，然而移动的需求又使得</a:t>
            </a:r>
            <a:r>
              <a:rPr lang="zh-CN" altLang="en-US" sz="2400" b="1" dirty="0">
                <a:solidFill>
                  <a:srgbClr val="FF0000"/>
                </a:solidFill>
              </a:rPr>
              <a:t>内存的增加</a:t>
            </a:r>
            <a:r>
              <a:rPr lang="zh-CN" altLang="en-US" sz="2400" dirty="0">
                <a:solidFill>
                  <a:srgbClr val="000000"/>
                </a:solidFill>
              </a:rPr>
              <a:t>相比桌面端而言更为困难，怎么办？</a:t>
            </a:r>
            <a:endParaRPr lang="en-US" altLang="zh-CN" sz="2400" dirty="0">
              <a:solidFill>
                <a:srgbClr val="000000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altLang="zh-CN" sz="2400" dirty="0">
              <a:solidFill>
                <a:srgbClr val="000000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rgbClr val="000000"/>
                </a:solidFill>
              </a:rPr>
              <a:t>采用</a:t>
            </a:r>
            <a:r>
              <a:rPr lang="en-US" altLang="zh-CN" sz="2400" dirty="0">
                <a:solidFill>
                  <a:srgbClr val="000000"/>
                </a:solidFill>
              </a:rPr>
              <a:t>CISC</a:t>
            </a:r>
            <a:r>
              <a:rPr lang="zh-CN" altLang="en-US" sz="2400" dirty="0">
                <a:solidFill>
                  <a:srgbClr val="000000"/>
                </a:solidFill>
              </a:rPr>
              <a:t>架构的平板已经开始出现（如</a:t>
            </a:r>
            <a:r>
              <a:rPr lang="en-US" altLang="zh-CN" sz="2400" dirty="0">
                <a:solidFill>
                  <a:srgbClr val="000000"/>
                </a:solidFill>
              </a:rPr>
              <a:t>Surface</a:t>
            </a:r>
            <a:r>
              <a:rPr lang="zh-CN" altLang="en-US" sz="2400" dirty="0">
                <a:solidFill>
                  <a:srgbClr val="000000"/>
                </a:solidFill>
              </a:rPr>
              <a:t>系列），其采用的</a:t>
            </a:r>
            <a:r>
              <a:rPr lang="en-US" altLang="zh-CN" sz="2400" dirty="0">
                <a:solidFill>
                  <a:srgbClr val="000000"/>
                </a:solidFill>
              </a:rPr>
              <a:t>Intel</a:t>
            </a:r>
            <a:r>
              <a:rPr lang="zh-CN" altLang="en-US" sz="2400" dirty="0">
                <a:solidFill>
                  <a:srgbClr val="000000"/>
                </a:solidFill>
              </a:rPr>
              <a:t>低功耗系列处理器功率已可降至</a:t>
            </a:r>
            <a:r>
              <a:rPr lang="en-US" altLang="zh-CN" sz="2400" b="1" dirty="0">
                <a:solidFill>
                  <a:srgbClr val="FF0000"/>
                </a:solidFill>
              </a:rPr>
              <a:t>10W</a:t>
            </a:r>
            <a:r>
              <a:rPr lang="zh-CN" altLang="en-US" sz="2400" dirty="0">
                <a:solidFill>
                  <a:srgbClr val="000000"/>
                </a:solidFill>
              </a:rPr>
              <a:t>左右。</a:t>
            </a:r>
            <a:r>
              <a:rPr lang="en-US" altLang="zh-CN" sz="2400" b="1" dirty="0">
                <a:solidFill>
                  <a:srgbClr val="FF0000"/>
                </a:solidFill>
              </a:rPr>
              <a:t>CISC</a:t>
            </a:r>
            <a:r>
              <a:rPr lang="zh-CN" altLang="en-US" sz="2400" b="1" dirty="0">
                <a:solidFill>
                  <a:srgbClr val="FF0000"/>
                </a:solidFill>
              </a:rPr>
              <a:t>架构处理器功率继续能否降低？</a:t>
            </a:r>
            <a:r>
              <a:rPr lang="en-US" altLang="zh-CN" sz="2400" b="1" dirty="0">
                <a:solidFill>
                  <a:srgbClr val="FF0000"/>
                </a:solidFill>
              </a:rPr>
              <a:t>RISC</a:t>
            </a:r>
            <a:r>
              <a:rPr lang="zh-CN" altLang="en-US" sz="2400" b="1" dirty="0">
                <a:solidFill>
                  <a:srgbClr val="FF0000"/>
                </a:solidFill>
              </a:rPr>
              <a:t>是否有可能被完全取代</a:t>
            </a:r>
            <a:r>
              <a:rPr lang="zh-CN" altLang="en-US" sz="2400" dirty="0">
                <a:solidFill>
                  <a:srgbClr val="000000"/>
                </a:solidFill>
              </a:rPr>
              <a:t>？</a:t>
            </a:r>
            <a:endParaRPr lang="en-US" altLang="zh-CN" sz="2400" dirty="0">
              <a:solidFill>
                <a:srgbClr val="000000"/>
              </a:solidFill>
            </a:endParaRPr>
          </a:p>
          <a:p>
            <a:pPr lvl="2"/>
            <a:endParaRPr lang="en-US" altLang="zh-CN" sz="2400" dirty="0">
              <a:solidFill>
                <a:srgbClr val="000000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altLang="zh-CN" sz="2800" dirty="0"/>
          </a:p>
        </p:txBody>
      </p:sp>
    </p:spTree>
    <p:extLst>
      <p:ext uri="{BB962C8B-B14F-4D97-AF65-F5344CB8AC3E}">
        <p14:creationId xmlns:p14="http://schemas.microsoft.com/office/powerpoint/2010/main" val="4589499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</p:bld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1355</TotalTime>
  <Words>458</Words>
  <Application>Microsoft Office PowerPoint</Application>
  <PresentationFormat>On-screen Show (4:3)</PresentationFormat>
  <Paragraphs>117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冬青黑体简体中文 W3</vt:lpstr>
      <vt:lpstr>宋体</vt:lpstr>
      <vt:lpstr>Arial</vt:lpstr>
      <vt:lpstr>Century Schoolbook</vt:lpstr>
      <vt:lpstr>Wingdings</vt:lpstr>
      <vt:lpstr>Wingdings 2</vt:lpstr>
      <vt:lpstr>View</vt:lpstr>
      <vt:lpstr>Equation</vt:lpstr>
      <vt:lpstr>RISC vs CISC 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基于Simulink的简易移动通信系统</dc:title>
  <dc:creator>Eitima</dc:creator>
  <cp:lastModifiedBy>Eitima</cp:lastModifiedBy>
  <cp:revision>85</cp:revision>
  <dcterms:created xsi:type="dcterms:W3CDTF">2015-11-30T12:56:14Z</dcterms:created>
  <dcterms:modified xsi:type="dcterms:W3CDTF">2016-09-19T01:58:54Z</dcterms:modified>
</cp:coreProperties>
</file>