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99" r:id="rId4"/>
    <p:sldId id="300" r:id="rId5"/>
    <p:sldId id="301" r:id="rId6"/>
    <p:sldId id="302" r:id="rId7"/>
    <p:sldId id="303" r:id="rId8"/>
    <p:sldId id="304" r:id="rId9"/>
    <p:sldId id="305" r:id="rId10"/>
    <p:sldId id="306" r:id="rId11"/>
    <p:sldId id="307" r:id="rId12"/>
    <p:sldId id="308" r:id="rId13"/>
    <p:sldId id="309" r:id="rId14"/>
    <p:sldId id="258" r:id="rId15"/>
    <p:sldId id="292" r:id="rId16"/>
    <p:sldId id="293" r:id="rId17"/>
    <p:sldId id="297" r:id="rId18"/>
    <p:sldId id="298" r:id="rId19"/>
    <p:sldId id="296" r:id="rId20"/>
    <p:sldId id="312" r:id="rId21"/>
    <p:sldId id="311" r:id="rId22"/>
    <p:sldId id="275" r:id="rId23"/>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FFFFFF"/>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49" d="100"/>
          <a:sy n="149" d="100"/>
        </p:scale>
        <p:origin x="504" y="126"/>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530820CF-B880-4189-942D-D702A7CBA730}" type="datetimeFigureOut">
              <a:rPr lang="zh-CN" altLang="en-US" smtClean="0"/>
              <a:t>2017/10/29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grpSp>
        <p:nvGrpSpPr>
          <p:cNvPr id="26" name="组合 25"/>
          <p:cNvGrpSpPr/>
          <p:nvPr userDrawn="1"/>
        </p:nvGrpSpPr>
        <p:grpSpPr>
          <a:xfrm>
            <a:off x="6741741" y="195486"/>
            <a:ext cx="288032" cy="288032"/>
            <a:chOff x="7164288" y="267494"/>
            <a:chExt cx="288032" cy="288032"/>
          </a:xfrm>
        </p:grpSpPr>
        <p:sp>
          <p:nvSpPr>
            <p:cNvPr id="27" name="椭圆 26"/>
            <p:cNvSpPr/>
            <p:nvPr/>
          </p:nvSpPr>
          <p:spPr>
            <a:xfrm>
              <a:off x="7164288" y="267494"/>
              <a:ext cx="288032" cy="288032"/>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 name="组合 27"/>
            <p:cNvGrpSpPr/>
            <p:nvPr/>
          </p:nvGrpSpPr>
          <p:grpSpPr>
            <a:xfrm flipH="1">
              <a:off x="7235818" y="372838"/>
              <a:ext cx="144971" cy="77344"/>
              <a:chOff x="6032720" y="491873"/>
              <a:chExt cx="268428" cy="143210"/>
            </a:xfrm>
          </p:grpSpPr>
          <p:sp>
            <p:nvSpPr>
              <p:cNvPr id="29" name="等腰三角形 28"/>
              <p:cNvSpPr/>
              <p:nvPr/>
            </p:nvSpPr>
            <p:spPr>
              <a:xfrm rot="5400000">
                <a:off x="6022843" y="501750"/>
                <a:ext cx="143209" cy="123456"/>
              </a:xfrm>
              <a:prstGeom prst="triangl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等腰三角形 29"/>
              <p:cNvSpPr/>
              <p:nvPr/>
            </p:nvSpPr>
            <p:spPr>
              <a:xfrm rot="5400000">
                <a:off x="6167815" y="501751"/>
                <a:ext cx="143209" cy="123456"/>
              </a:xfrm>
              <a:prstGeom prst="triangl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31" name="组合 30"/>
          <p:cNvGrpSpPr/>
          <p:nvPr userDrawn="1"/>
        </p:nvGrpSpPr>
        <p:grpSpPr>
          <a:xfrm>
            <a:off x="8613949" y="195486"/>
            <a:ext cx="288032" cy="288032"/>
            <a:chOff x="6732240" y="267494"/>
            <a:chExt cx="288032" cy="288032"/>
          </a:xfrm>
        </p:grpSpPr>
        <p:sp>
          <p:nvSpPr>
            <p:cNvPr id="32" name="椭圆 31"/>
            <p:cNvSpPr/>
            <p:nvPr/>
          </p:nvSpPr>
          <p:spPr>
            <a:xfrm>
              <a:off x="6732240" y="267494"/>
              <a:ext cx="288032" cy="288032"/>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3" name="组合 32"/>
            <p:cNvGrpSpPr/>
            <p:nvPr/>
          </p:nvGrpSpPr>
          <p:grpSpPr>
            <a:xfrm>
              <a:off x="6814528" y="372838"/>
              <a:ext cx="144971" cy="77344"/>
              <a:chOff x="6032720" y="491873"/>
              <a:chExt cx="268428" cy="143210"/>
            </a:xfrm>
          </p:grpSpPr>
          <p:sp>
            <p:nvSpPr>
              <p:cNvPr id="34" name="等腰三角形 33"/>
              <p:cNvSpPr/>
              <p:nvPr/>
            </p:nvSpPr>
            <p:spPr>
              <a:xfrm rot="5400000">
                <a:off x="6022843" y="501750"/>
                <a:ext cx="143209" cy="123456"/>
              </a:xfrm>
              <a:prstGeom prst="triangl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等腰三角形 34"/>
              <p:cNvSpPr/>
              <p:nvPr/>
            </p:nvSpPr>
            <p:spPr>
              <a:xfrm rot="5400000">
                <a:off x="6167815" y="501751"/>
                <a:ext cx="143209" cy="123456"/>
              </a:xfrm>
              <a:prstGeom prst="triangl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36" name="组合 35"/>
          <p:cNvGrpSpPr/>
          <p:nvPr userDrawn="1"/>
        </p:nvGrpSpPr>
        <p:grpSpPr>
          <a:xfrm>
            <a:off x="7365810" y="195486"/>
            <a:ext cx="288032" cy="288032"/>
            <a:chOff x="6732240" y="267494"/>
            <a:chExt cx="288032" cy="288032"/>
          </a:xfrm>
        </p:grpSpPr>
        <p:sp>
          <p:nvSpPr>
            <p:cNvPr id="37" name="椭圆 36"/>
            <p:cNvSpPr/>
            <p:nvPr/>
          </p:nvSpPr>
          <p:spPr>
            <a:xfrm>
              <a:off x="6732240" y="267494"/>
              <a:ext cx="288032" cy="288032"/>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8" name="组合 37"/>
            <p:cNvGrpSpPr/>
            <p:nvPr/>
          </p:nvGrpSpPr>
          <p:grpSpPr>
            <a:xfrm>
              <a:off x="6840252" y="364864"/>
              <a:ext cx="72008" cy="108000"/>
              <a:chOff x="6876256" y="699542"/>
              <a:chExt cx="72008" cy="108000"/>
            </a:xfrm>
          </p:grpSpPr>
          <p:cxnSp>
            <p:nvCxnSpPr>
              <p:cNvPr id="39" name="直接连接符 38"/>
              <p:cNvCxnSpPr/>
              <p:nvPr/>
            </p:nvCxnSpPr>
            <p:spPr>
              <a:xfrm>
                <a:off x="6876256" y="699542"/>
                <a:ext cx="0" cy="10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6948264" y="699542"/>
                <a:ext cx="0" cy="10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41" name="组合 40"/>
          <p:cNvGrpSpPr/>
          <p:nvPr userDrawn="1"/>
        </p:nvGrpSpPr>
        <p:grpSpPr>
          <a:xfrm>
            <a:off x="7989879" y="195486"/>
            <a:ext cx="288032" cy="288032"/>
            <a:chOff x="7344308" y="275469"/>
            <a:chExt cx="288032" cy="288032"/>
          </a:xfrm>
        </p:grpSpPr>
        <p:sp>
          <p:nvSpPr>
            <p:cNvPr id="42" name="椭圆 41"/>
            <p:cNvSpPr/>
            <p:nvPr/>
          </p:nvSpPr>
          <p:spPr>
            <a:xfrm>
              <a:off x="7344308" y="275469"/>
              <a:ext cx="288032" cy="288032"/>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7430372" y="361018"/>
              <a:ext cx="108000" cy="108000"/>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25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anim calcmode="lin" valueType="num">
                                      <p:cBhvr>
                                        <p:cTn id="13" dur="500" fill="hold"/>
                                        <p:tgtEl>
                                          <p:spTgt spid="36"/>
                                        </p:tgtEl>
                                        <p:attrNameLst>
                                          <p:attrName>ppt_x</p:attrName>
                                        </p:attrNameLst>
                                      </p:cBhvr>
                                      <p:tavLst>
                                        <p:tav tm="0">
                                          <p:val>
                                            <p:strVal val="#ppt_x"/>
                                          </p:val>
                                        </p:tav>
                                        <p:tav tm="100000">
                                          <p:val>
                                            <p:strVal val="#ppt_x"/>
                                          </p:val>
                                        </p:tav>
                                      </p:tavLst>
                                    </p:anim>
                                    <p:anim calcmode="lin" valueType="num">
                                      <p:cBhvr>
                                        <p:cTn id="14" dur="500" fill="hold"/>
                                        <p:tgtEl>
                                          <p:spTgt spid="3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50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anim calcmode="lin" valueType="num">
                                      <p:cBhvr>
                                        <p:cTn id="18" dur="500" fill="hold"/>
                                        <p:tgtEl>
                                          <p:spTgt spid="41"/>
                                        </p:tgtEl>
                                        <p:attrNameLst>
                                          <p:attrName>ppt_x</p:attrName>
                                        </p:attrNameLst>
                                      </p:cBhvr>
                                      <p:tavLst>
                                        <p:tav tm="0">
                                          <p:val>
                                            <p:strVal val="#ppt_x"/>
                                          </p:val>
                                        </p:tav>
                                        <p:tav tm="100000">
                                          <p:val>
                                            <p:strVal val="#ppt_x"/>
                                          </p:val>
                                        </p:tav>
                                      </p:tavLst>
                                    </p:anim>
                                    <p:anim calcmode="lin" valueType="num">
                                      <p:cBhvr>
                                        <p:cTn id="19" dur="500" fill="hold"/>
                                        <p:tgtEl>
                                          <p:spTgt spid="41"/>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75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anim calcmode="lin" valueType="num">
                                      <p:cBhvr>
                                        <p:cTn id="23" dur="500" fill="hold"/>
                                        <p:tgtEl>
                                          <p:spTgt spid="31"/>
                                        </p:tgtEl>
                                        <p:attrNameLst>
                                          <p:attrName>ppt_x</p:attrName>
                                        </p:attrNameLst>
                                      </p:cBhvr>
                                      <p:tavLst>
                                        <p:tav tm="0">
                                          <p:val>
                                            <p:strVal val="#ppt_x"/>
                                          </p:val>
                                        </p:tav>
                                        <p:tav tm="100000">
                                          <p:val>
                                            <p:strVal val="#ppt_x"/>
                                          </p:val>
                                        </p:tav>
                                      </p:tavLst>
                                    </p:anim>
                                    <p:anim calcmode="lin" valueType="num">
                                      <p:cBhvr>
                                        <p:cTn id="24"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2017/10/29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p:cNvSpPr/>
          <p:nvPr userDrawn="1"/>
        </p:nvSpPr>
        <p:spPr>
          <a:xfrm>
            <a:off x="0" y="627534"/>
            <a:ext cx="9144000" cy="4104456"/>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日期占位符 3"/>
          <p:cNvSpPr>
            <a:spLocks noGrp="1"/>
          </p:cNvSpPr>
          <p:nvPr>
            <p:ph type="dt" sz="half" idx="10"/>
          </p:nvPr>
        </p:nvSpPr>
        <p:spPr/>
        <p:txBody>
          <a:bodyPr/>
          <a:lstStyle/>
          <a:p>
            <a:fld id="{530820CF-B880-4189-942D-D702A7CBA730}" type="datetimeFigureOut">
              <a:rPr lang="zh-CN" altLang="en-US" smtClean="0"/>
              <a:t>2017/10/29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8" name="TextBox 7"/>
          <p:cNvSpPr txBox="1"/>
          <p:nvPr userDrawn="1"/>
        </p:nvSpPr>
        <p:spPr>
          <a:xfrm>
            <a:off x="0" y="365924"/>
            <a:ext cx="3203848" cy="523220"/>
          </a:xfrm>
          <a:prstGeom prst="rect">
            <a:avLst/>
          </a:prstGeom>
          <a:solidFill>
            <a:schemeClr val="accent6">
              <a:lumMod val="75000"/>
            </a:schemeClr>
          </a:solidFill>
        </p:spPr>
        <p:txBody>
          <a:bodyPr wrap="square" rtlCol="0">
            <a:spAutoFit/>
          </a:bodyPr>
          <a:lstStyle/>
          <a:p>
            <a:endParaRPr lang="zh-CN" altLang="en-US" sz="2800" b="1"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2017/10/29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2017/10/29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2017/10/29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2017/10/29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2017/10/29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79"/>
            <a:ext cx="6019800" cy="4388644"/>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2017/10/29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8" name="Picture 4" descr="c:\DOCUME~1\ADMINI~1\APPLIC~1\360se6\USERDA~1\Temp\120859~1.JPG"/>
          <p:cNvPicPr>
            <a:picLocks noChangeAspect="1" noChangeArrowheads="1"/>
          </p:cNvPicPr>
          <p:nvPr userDrawn="1"/>
        </p:nvPicPr>
        <p:blipFill>
          <a:blip r:embed="rId11">
            <a:extLst>
              <a:ext uri="{BEBA8EAE-BF5A-486C-A8C5-ECC9F3942E4B}">
                <a14:imgProps xmlns:a14="http://schemas.microsoft.com/office/drawing/2010/main">
                  <a14:imgLayer r:embed="rId12">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1143" y="0"/>
            <a:ext cx="9143996"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标题占位符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2017/10/29</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 id="2147483656" r:id="rId6"/>
    <p:sldLayoutId id="2147483657" r:id="rId7"/>
    <p:sldLayoutId id="2147483658" r:id="rId8"/>
    <p:sldLayoutId id="2147483659" r:id="rId9"/>
  </p:sldLayoutIdLst>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3.xml"/><Relationship Id="rId5" Type="http://schemas.openxmlformats.org/officeDocument/2006/relationships/image" Target="../media/image10.jpg"/><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3.xml"/><Relationship Id="rId5" Type="http://schemas.openxmlformats.org/officeDocument/2006/relationships/image" Target="../media/image12.jpg"/><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gi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直接连接符 35"/>
          <p:cNvCxnSpPr/>
          <p:nvPr/>
        </p:nvCxnSpPr>
        <p:spPr>
          <a:xfrm>
            <a:off x="2204506" y="2787774"/>
            <a:ext cx="42484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2204506" y="3723878"/>
            <a:ext cx="42484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2204506" y="2931790"/>
            <a:ext cx="4248472" cy="584775"/>
          </a:xfrm>
          <a:prstGeom prst="rect">
            <a:avLst/>
          </a:prstGeom>
          <a:noFill/>
        </p:spPr>
        <p:txBody>
          <a:bodyPr wrap="square" rtlCol="0">
            <a:spAutoFit/>
          </a:bodyPr>
          <a:lstStyle/>
          <a:p>
            <a:pPr algn="ctr"/>
            <a:r>
              <a:rPr lang="zh-CN" altLang="en-US" sz="3200" b="1" dirty="0">
                <a:solidFill>
                  <a:schemeClr val="bg1"/>
                </a:solidFill>
                <a:latin typeface="微软雅黑" pitchFamily="34" charset="-122"/>
                <a:ea typeface="微软雅黑" pitchFamily="34" charset="-122"/>
              </a:rPr>
              <a:t>不太</a:t>
            </a:r>
            <a:r>
              <a:rPr lang="en-US" altLang="zh-CN" sz="3200" b="1" baseline="30000" dirty="0">
                <a:solidFill>
                  <a:schemeClr val="bg1"/>
                </a:solidFill>
                <a:latin typeface="微软雅黑" pitchFamily="34" charset="-122"/>
                <a:ea typeface="微软雅黑" pitchFamily="34" charset="-122"/>
              </a:rPr>
              <a:t>®</a:t>
            </a:r>
            <a:r>
              <a:rPr lang="zh-CN" altLang="en-US" sz="3200" b="1" dirty="0">
                <a:solidFill>
                  <a:schemeClr val="bg1"/>
                </a:solidFill>
                <a:latin typeface="微软雅黑" pitchFamily="34" charset="-122"/>
                <a:ea typeface="微软雅黑" pitchFamily="34" charset="-122"/>
              </a:rPr>
              <a:t>智能灯</a:t>
            </a:r>
          </a:p>
        </p:txBody>
      </p:sp>
      <p:sp>
        <p:nvSpPr>
          <p:cNvPr id="39" name="TextBox 38"/>
          <p:cNvSpPr txBox="1"/>
          <p:nvPr/>
        </p:nvSpPr>
        <p:spPr>
          <a:xfrm>
            <a:off x="2780570" y="3949774"/>
            <a:ext cx="3096344" cy="738664"/>
          </a:xfrm>
          <a:prstGeom prst="rect">
            <a:avLst/>
          </a:prstGeom>
          <a:noFill/>
        </p:spPr>
        <p:txBody>
          <a:bodyPr wrap="square" rtlCol="0">
            <a:spAutoFit/>
          </a:bodyPr>
          <a:lstStyle/>
          <a:p>
            <a:pPr algn="ctr"/>
            <a:r>
              <a:rPr lang="zh-CN" altLang="en-US" sz="1400" dirty="0">
                <a:solidFill>
                  <a:schemeClr val="bg1"/>
                </a:solidFill>
                <a:latin typeface="微软雅黑" pitchFamily="34" charset="-122"/>
                <a:ea typeface="微软雅黑" pitchFamily="34" charset="-122"/>
              </a:rPr>
              <a:t>张轶超 </a:t>
            </a:r>
            <a:r>
              <a:rPr lang="en-US" altLang="zh-CN" sz="1400" dirty="0">
                <a:solidFill>
                  <a:schemeClr val="bg1"/>
                </a:solidFill>
                <a:latin typeface="微软雅黑" pitchFamily="34" charset="-122"/>
                <a:ea typeface="微软雅黑" pitchFamily="34" charset="-122"/>
              </a:rPr>
              <a:t>2014080107031</a:t>
            </a:r>
          </a:p>
          <a:p>
            <a:pPr algn="ctr"/>
            <a:r>
              <a:rPr lang="zh-CN" altLang="en-US" sz="1400" dirty="0">
                <a:solidFill>
                  <a:schemeClr val="bg1"/>
                </a:solidFill>
                <a:latin typeface="微软雅黑" pitchFamily="34" charset="-122"/>
                <a:ea typeface="微软雅黑" pitchFamily="34" charset="-122"/>
              </a:rPr>
              <a:t>冯齐 </a:t>
            </a:r>
            <a:r>
              <a:rPr lang="en-US" altLang="zh-CN" sz="1400" dirty="0">
                <a:solidFill>
                  <a:schemeClr val="bg1"/>
                </a:solidFill>
                <a:latin typeface="微软雅黑" pitchFamily="34" charset="-122"/>
                <a:ea typeface="微软雅黑" pitchFamily="34" charset="-122"/>
              </a:rPr>
              <a:t>2014000202008</a:t>
            </a:r>
          </a:p>
          <a:p>
            <a:pPr algn="ctr"/>
            <a:r>
              <a:rPr lang="zh-CN" altLang="en-US" sz="1400" dirty="0">
                <a:solidFill>
                  <a:schemeClr val="bg1"/>
                </a:solidFill>
                <a:latin typeface="微软雅黑" pitchFamily="34" charset="-122"/>
                <a:ea typeface="微软雅黑" pitchFamily="34" charset="-122"/>
              </a:rPr>
              <a:t>黄泽熙 </a:t>
            </a:r>
            <a:r>
              <a:rPr lang="en-US" altLang="zh-CN" sz="1400" dirty="0">
                <a:solidFill>
                  <a:schemeClr val="bg1"/>
                </a:solidFill>
                <a:latin typeface="微软雅黑" pitchFamily="34" charset="-122"/>
                <a:ea typeface="微软雅黑" pitchFamily="34" charset="-122"/>
              </a:rPr>
              <a:t>2014030302014</a:t>
            </a:r>
            <a:endParaRPr lang="zh-CN" altLang="en-US" sz="1400" dirty="0">
              <a:solidFill>
                <a:schemeClr val="bg1"/>
              </a:solidFill>
              <a:latin typeface="微软雅黑" pitchFamily="34" charset="-122"/>
              <a:ea typeface="微软雅黑" pitchFamily="34" charset="-122"/>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9142" y="1342679"/>
            <a:ext cx="1219200" cy="1219200"/>
          </a:xfrm>
          <a:prstGeom prst="rect">
            <a:avLst/>
          </a:prstGeom>
        </p:spPr>
      </p:pic>
    </p:spTree>
    <p:extLst>
      <p:ext uri="{BB962C8B-B14F-4D97-AF65-F5344CB8AC3E}">
        <p14:creationId xmlns:p14="http://schemas.microsoft.com/office/powerpoint/2010/main" val="74459078"/>
      </p:ext>
    </p:extLst>
  </p:cSld>
  <p:clrMapOvr>
    <a:masterClrMapping/>
  </p:clrMapOvr>
  <mc:AlternateContent xmlns:mc="http://schemas.openxmlformats.org/markup-compatibility/2006" xmlns:p14="http://schemas.microsoft.com/office/powerpoint/2010/main">
    <mc:Choice Requires="p14">
      <p:transition p14:dur="250" advClick="0">
        <p:wipe/>
      </p:transition>
    </mc:Choice>
    <mc:Fallback xmlns="">
      <p:transition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0-#ppt_w/2"/>
                                          </p:val>
                                        </p:tav>
                                        <p:tav tm="100000">
                                          <p:val>
                                            <p:strVal val="#ppt_x"/>
                                          </p:val>
                                        </p:tav>
                                      </p:tavLst>
                                    </p:anim>
                                    <p:anim calcmode="lin" valueType="num">
                                      <p:cBhvr additive="base">
                                        <p:cTn id="14" dur="500" fill="hold"/>
                                        <p:tgtEl>
                                          <p:spTgt spid="36"/>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1+#ppt_w/2"/>
                                          </p:val>
                                        </p:tav>
                                        <p:tav tm="100000">
                                          <p:val>
                                            <p:strVal val="#ppt_x"/>
                                          </p:val>
                                        </p:tav>
                                      </p:tavLst>
                                    </p:anim>
                                    <p:anim calcmode="lin" valueType="num">
                                      <p:cBhvr additive="base">
                                        <p:cTn id="18" dur="500" fill="hold"/>
                                        <p:tgtEl>
                                          <p:spTgt spid="37"/>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38"/>
                                        </p:tgtEl>
                                        <p:attrNameLst>
                                          <p:attrName>style.visibility</p:attrName>
                                        </p:attrNameLst>
                                      </p:cBhvr>
                                      <p:to>
                                        <p:strVal val="visible"/>
                                      </p:to>
                                    </p:set>
                                    <p:anim calcmode="lin" valueType="num">
                                      <p:cBhvr>
                                        <p:cTn id="22" dur="500" fill="hold"/>
                                        <p:tgtEl>
                                          <p:spTgt spid="38"/>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38"/>
                                        </p:tgtEl>
                                        <p:attrNameLst>
                                          <p:attrName>ppt_y</p:attrName>
                                        </p:attrNameLst>
                                      </p:cBhvr>
                                      <p:tavLst>
                                        <p:tav tm="0">
                                          <p:val>
                                            <p:strVal val="#ppt_y"/>
                                          </p:val>
                                        </p:tav>
                                        <p:tav tm="100000">
                                          <p:val>
                                            <p:strVal val="#ppt_y"/>
                                          </p:val>
                                        </p:tav>
                                      </p:tavLst>
                                    </p:anim>
                                    <p:anim calcmode="lin" valueType="num">
                                      <p:cBhvr>
                                        <p:cTn id="24" dur="500" fill="hold"/>
                                        <p:tgtEl>
                                          <p:spTgt spid="38"/>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38"/>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38"/>
                                        </p:tgtEl>
                                      </p:cBhvr>
                                    </p:animEffect>
                                  </p:childTnLst>
                                </p:cTn>
                              </p:par>
                            </p:childTnLst>
                          </p:cTn>
                        </p:par>
                        <p:par>
                          <p:cTn id="27" fill="hold">
                            <p:stCondLst>
                              <p:cond delay="2250"/>
                            </p:stCondLst>
                            <p:childTnLst>
                              <p:par>
                                <p:cTn id="28" presetID="56" presetClass="entr" presetSubtype="0" fill="hold" grpId="0" nodeType="afterEffect">
                                  <p:stCondLst>
                                    <p:cond delay="0"/>
                                  </p:stCondLst>
                                  <p:iterate type="lt">
                                    <p:tmPct val="10000"/>
                                  </p:iterate>
                                  <p:childTnLst>
                                    <p:set>
                                      <p:cBhvr>
                                        <p:cTn id="29" dur="1" fill="hold">
                                          <p:stCondLst>
                                            <p:cond delay="0"/>
                                          </p:stCondLst>
                                        </p:cTn>
                                        <p:tgtEl>
                                          <p:spTgt spid="39"/>
                                        </p:tgtEl>
                                        <p:attrNameLst>
                                          <p:attrName>style.visibility</p:attrName>
                                        </p:attrNameLst>
                                      </p:cBhvr>
                                      <p:to>
                                        <p:strVal val="visible"/>
                                      </p:to>
                                    </p:set>
                                    <p:anim by="(-#ppt_w*2)" calcmode="lin" valueType="num">
                                      <p:cBhvr rctx="PPT">
                                        <p:cTn id="30" dur="500" autoRev="1" fill="hold">
                                          <p:stCondLst>
                                            <p:cond delay="0"/>
                                          </p:stCondLst>
                                        </p:cTn>
                                        <p:tgtEl>
                                          <p:spTgt spid="39"/>
                                        </p:tgtEl>
                                        <p:attrNameLst>
                                          <p:attrName>ppt_w</p:attrName>
                                        </p:attrNameLst>
                                      </p:cBhvr>
                                    </p:anim>
                                    <p:anim by="(#ppt_w*0.50)" calcmode="lin" valueType="num">
                                      <p:cBhvr>
                                        <p:cTn id="31" dur="500" decel="50000" autoRev="1" fill="hold">
                                          <p:stCondLst>
                                            <p:cond delay="0"/>
                                          </p:stCondLst>
                                        </p:cTn>
                                        <p:tgtEl>
                                          <p:spTgt spid="39"/>
                                        </p:tgtEl>
                                        <p:attrNameLst>
                                          <p:attrName>ppt_x</p:attrName>
                                        </p:attrNameLst>
                                      </p:cBhvr>
                                    </p:anim>
                                    <p:anim from="(-#ppt_h/2)" to="(#ppt_y)" calcmode="lin" valueType="num">
                                      <p:cBhvr>
                                        <p:cTn id="32" dur="1000" fill="hold">
                                          <p:stCondLst>
                                            <p:cond delay="0"/>
                                          </p:stCondLst>
                                        </p:cTn>
                                        <p:tgtEl>
                                          <p:spTgt spid="39"/>
                                        </p:tgtEl>
                                        <p:attrNameLst>
                                          <p:attrName>ppt_y</p:attrName>
                                        </p:attrNameLst>
                                      </p:cBhvr>
                                    </p:anim>
                                    <p:animRot by="21600000">
                                      <p:cBhvr>
                                        <p:cTn id="33" dur="1000" fill="hold">
                                          <p:stCondLst>
                                            <p:cond delay="0"/>
                                          </p:stCondLst>
                                        </p:cTn>
                                        <p:tgtEl>
                                          <p:spTgt spid="3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2990490" y="2751761"/>
            <a:ext cx="831692" cy="792088"/>
            <a:chOff x="1215154" y="1491630"/>
            <a:chExt cx="831692" cy="792088"/>
          </a:xfrm>
        </p:grpSpPr>
        <p:sp>
          <p:nvSpPr>
            <p:cNvPr id="6" name="正五边形 5"/>
            <p:cNvSpPr/>
            <p:nvPr/>
          </p:nvSpPr>
          <p:spPr>
            <a:xfrm>
              <a:off x="1215154" y="1491630"/>
              <a:ext cx="831692" cy="792088"/>
            </a:xfrm>
            <a:prstGeom prst="pentagon">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Freeform 72"/>
            <p:cNvSpPr>
              <a:spLocks noEditPoints="1"/>
            </p:cNvSpPr>
            <p:nvPr/>
          </p:nvSpPr>
          <p:spPr bwMode="auto">
            <a:xfrm>
              <a:off x="1409961" y="1687714"/>
              <a:ext cx="485110" cy="485984"/>
            </a:xfrm>
            <a:custGeom>
              <a:avLst/>
              <a:gdLst>
                <a:gd name="T0" fmla="*/ 337 w 411"/>
                <a:gd name="T1" fmla="*/ 198 h 412"/>
                <a:gd name="T2" fmla="*/ 284 w 411"/>
                <a:gd name="T3" fmla="*/ 220 h 412"/>
                <a:gd name="T4" fmla="*/ 249 w 411"/>
                <a:gd name="T5" fmla="*/ 185 h 412"/>
                <a:gd name="T6" fmla="*/ 283 w 411"/>
                <a:gd name="T7" fmla="*/ 107 h 412"/>
                <a:gd name="T8" fmla="*/ 176 w 411"/>
                <a:gd name="T9" fmla="*/ 0 h 412"/>
                <a:gd name="T10" fmla="*/ 68 w 411"/>
                <a:gd name="T11" fmla="*/ 107 h 412"/>
                <a:gd name="T12" fmla="*/ 116 w 411"/>
                <a:gd name="T13" fmla="*/ 196 h 412"/>
                <a:gd name="T14" fmla="*/ 96 w 411"/>
                <a:gd name="T15" fmla="*/ 266 h 412"/>
                <a:gd name="T16" fmla="*/ 74 w 411"/>
                <a:gd name="T17" fmla="*/ 263 h 412"/>
                <a:gd name="T18" fmla="*/ 0 w 411"/>
                <a:gd name="T19" fmla="*/ 337 h 412"/>
                <a:gd name="T20" fmla="*/ 74 w 411"/>
                <a:gd name="T21" fmla="*/ 412 h 412"/>
                <a:gd name="T22" fmla="*/ 149 w 411"/>
                <a:gd name="T23" fmla="*/ 337 h 412"/>
                <a:gd name="T24" fmla="*/ 110 w 411"/>
                <a:gd name="T25" fmla="*/ 272 h 412"/>
                <a:gd name="T26" fmla="*/ 130 w 411"/>
                <a:gd name="T27" fmla="*/ 204 h 412"/>
                <a:gd name="T28" fmla="*/ 176 w 411"/>
                <a:gd name="T29" fmla="*/ 214 h 412"/>
                <a:gd name="T30" fmla="*/ 238 w 411"/>
                <a:gd name="T31" fmla="*/ 195 h 412"/>
                <a:gd name="T32" fmla="*/ 275 w 411"/>
                <a:gd name="T33" fmla="*/ 232 h 412"/>
                <a:gd name="T34" fmla="*/ 262 w 411"/>
                <a:gd name="T35" fmla="*/ 273 h 412"/>
                <a:gd name="T36" fmla="*/ 337 w 411"/>
                <a:gd name="T37" fmla="*/ 347 h 412"/>
                <a:gd name="T38" fmla="*/ 411 w 411"/>
                <a:gd name="T39" fmla="*/ 273 h 412"/>
                <a:gd name="T40" fmla="*/ 337 w 411"/>
                <a:gd name="T41" fmla="*/ 198 h 412"/>
                <a:gd name="T42" fmla="*/ 134 w 411"/>
                <a:gd name="T43" fmla="*/ 337 h 412"/>
                <a:gd name="T44" fmla="*/ 74 w 411"/>
                <a:gd name="T45" fmla="*/ 397 h 412"/>
                <a:gd name="T46" fmla="*/ 14 w 411"/>
                <a:gd name="T47" fmla="*/ 337 h 412"/>
                <a:gd name="T48" fmla="*/ 74 w 411"/>
                <a:gd name="T49" fmla="*/ 278 h 412"/>
                <a:gd name="T50" fmla="*/ 134 w 411"/>
                <a:gd name="T51" fmla="*/ 337 h 412"/>
                <a:gd name="T52" fmla="*/ 83 w 411"/>
                <a:gd name="T53" fmla="*/ 107 h 412"/>
                <a:gd name="T54" fmla="*/ 176 w 411"/>
                <a:gd name="T55" fmla="*/ 14 h 412"/>
                <a:gd name="T56" fmla="*/ 268 w 411"/>
                <a:gd name="T57" fmla="*/ 107 h 412"/>
                <a:gd name="T58" fmla="*/ 176 w 411"/>
                <a:gd name="T59" fmla="*/ 200 h 412"/>
                <a:gd name="T60" fmla="*/ 83 w 411"/>
                <a:gd name="T61" fmla="*/ 107 h 412"/>
                <a:gd name="T62" fmla="*/ 337 w 411"/>
                <a:gd name="T63" fmla="*/ 332 h 412"/>
                <a:gd name="T64" fmla="*/ 277 w 411"/>
                <a:gd name="T65" fmla="*/ 273 h 412"/>
                <a:gd name="T66" fmla="*/ 337 w 411"/>
                <a:gd name="T67" fmla="*/ 213 h 412"/>
                <a:gd name="T68" fmla="*/ 397 w 411"/>
                <a:gd name="T69" fmla="*/ 273 h 412"/>
                <a:gd name="T70" fmla="*/ 337 w 411"/>
                <a:gd name="T71" fmla="*/ 33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solidFill>
              <a:schemeClr val="accent6">
                <a:lumMod val="75000"/>
              </a:schemeClr>
            </a:solidFill>
            <a:ln>
              <a:noFill/>
            </a:ln>
          </p:spPr>
          <p:txBody>
            <a:bodyPr vert="horz" wrap="square" lIns="68571" tIns="34286" rIns="68571" bIns="34286"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grpSp>
      <p:sp>
        <p:nvSpPr>
          <p:cNvPr id="8" name="TextBox 7"/>
          <p:cNvSpPr txBox="1"/>
          <p:nvPr/>
        </p:nvSpPr>
        <p:spPr>
          <a:xfrm>
            <a:off x="990214" y="2543510"/>
            <a:ext cx="1944956" cy="338554"/>
          </a:xfrm>
          <a:prstGeom prst="rect">
            <a:avLst/>
          </a:prstGeom>
          <a:noFill/>
        </p:spPr>
        <p:txBody>
          <a:bodyPr wrap="square" rtlCol="0">
            <a:spAutoFit/>
          </a:bodyPr>
          <a:lstStyle/>
          <a:p>
            <a:r>
              <a:rPr lang="zh-CN" altLang="en-US" sz="1600" dirty="0">
                <a:latin typeface="微软雅黑" panose="020B0503020204020204" pitchFamily="34" charset="-122"/>
                <a:ea typeface="微软雅黑" panose="020B0503020204020204" pitchFamily="34" charset="-122"/>
              </a:rPr>
              <a:t>用户界面美化</a:t>
            </a:r>
          </a:p>
        </p:txBody>
      </p:sp>
      <p:sp>
        <p:nvSpPr>
          <p:cNvPr id="11" name="正五边形 10"/>
          <p:cNvSpPr/>
          <p:nvPr/>
        </p:nvSpPr>
        <p:spPr>
          <a:xfrm>
            <a:off x="4816676" y="1599695"/>
            <a:ext cx="831692" cy="792088"/>
          </a:xfrm>
          <a:prstGeom prst="pentagon">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正五边形 9"/>
          <p:cNvSpPr/>
          <p:nvPr/>
        </p:nvSpPr>
        <p:spPr>
          <a:xfrm>
            <a:off x="1324086" y="1539970"/>
            <a:ext cx="831692" cy="792088"/>
          </a:xfrm>
          <a:prstGeom prst="pentagon">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17"/>
          <p:cNvGrpSpPr/>
          <p:nvPr/>
        </p:nvGrpSpPr>
        <p:grpSpPr>
          <a:xfrm>
            <a:off x="6401950" y="2723128"/>
            <a:ext cx="831692" cy="792088"/>
            <a:chOff x="2483768" y="2697972"/>
            <a:chExt cx="831692" cy="792088"/>
          </a:xfrm>
        </p:grpSpPr>
        <p:sp>
          <p:nvSpPr>
            <p:cNvPr id="9" name="正五边形 8"/>
            <p:cNvSpPr/>
            <p:nvPr/>
          </p:nvSpPr>
          <p:spPr>
            <a:xfrm>
              <a:off x="2483768" y="2697972"/>
              <a:ext cx="831692" cy="792088"/>
            </a:xfrm>
            <a:prstGeom prst="pentagon">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Freeform 77"/>
            <p:cNvSpPr>
              <a:spLocks noEditPoints="1"/>
            </p:cNvSpPr>
            <p:nvPr/>
          </p:nvSpPr>
          <p:spPr bwMode="auto">
            <a:xfrm>
              <a:off x="2656059" y="2980732"/>
              <a:ext cx="487109" cy="334145"/>
            </a:xfrm>
            <a:custGeom>
              <a:avLst/>
              <a:gdLst>
                <a:gd name="T0" fmla="*/ 340 w 413"/>
                <a:gd name="T1" fmla="*/ 283 h 283"/>
                <a:gd name="T2" fmla="*/ 73 w 413"/>
                <a:gd name="T3" fmla="*/ 283 h 283"/>
                <a:gd name="T4" fmla="*/ 72 w 413"/>
                <a:gd name="T5" fmla="*/ 283 h 283"/>
                <a:gd name="T6" fmla="*/ 0 w 413"/>
                <a:gd name="T7" fmla="*/ 209 h 283"/>
                <a:gd name="T8" fmla="*/ 70 w 413"/>
                <a:gd name="T9" fmla="*/ 135 h 283"/>
                <a:gd name="T10" fmla="*/ 66 w 413"/>
                <a:gd name="T11" fmla="*/ 107 h 283"/>
                <a:gd name="T12" fmla="*/ 173 w 413"/>
                <a:gd name="T13" fmla="*/ 0 h 283"/>
                <a:gd name="T14" fmla="*/ 273 w 413"/>
                <a:gd name="T15" fmla="*/ 69 h 283"/>
                <a:gd name="T16" fmla="*/ 273 w 413"/>
                <a:gd name="T17" fmla="*/ 69 h 283"/>
                <a:gd name="T18" fmla="*/ 346 w 413"/>
                <a:gd name="T19" fmla="*/ 135 h 283"/>
                <a:gd name="T20" fmla="*/ 413 w 413"/>
                <a:gd name="T21" fmla="*/ 209 h 283"/>
                <a:gd name="T22" fmla="*/ 341 w 413"/>
                <a:gd name="T23" fmla="*/ 283 h 283"/>
                <a:gd name="T24" fmla="*/ 340 w 413"/>
                <a:gd name="T25" fmla="*/ 283 h 283"/>
                <a:gd name="T26" fmla="*/ 73 w 413"/>
                <a:gd name="T27" fmla="*/ 268 h 283"/>
                <a:gd name="T28" fmla="*/ 339 w 413"/>
                <a:gd name="T29" fmla="*/ 268 h 283"/>
                <a:gd name="T30" fmla="*/ 340 w 413"/>
                <a:gd name="T31" fmla="*/ 268 h 283"/>
                <a:gd name="T32" fmla="*/ 398 w 413"/>
                <a:gd name="T33" fmla="*/ 209 h 283"/>
                <a:gd name="T34" fmla="*/ 339 w 413"/>
                <a:gd name="T35" fmla="*/ 150 h 283"/>
                <a:gd name="T36" fmla="*/ 332 w 413"/>
                <a:gd name="T37" fmla="*/ 142 h 283"/>
                <a:gd name="T38" fmla="*/ 273 w 413"/>
                <a:gd name="T39" fmla="*/ 83 h 283"/>
                <a:gd name="T40" fmla="*/ 268 w 413"/>
                <a:gd name="T41" fmla="*/ 84 h 283"/>
                <a:gd name="T42" fmla="*/ 261 w 413"/>
                <a:gd name="T43" fmla="*/ 79 h 283"/>
                <a:gd name="T44" fmla="*/ 173 w 413"/>
                <a:gd name="T45" fmla="*/ 15 h 283"/>
                <a:gd name="T46" fmla="*/ 81 w 413"/>
                <a:gd name="T47" fmla="*/ 107 h 283"/>
                <a:gd name="T48" fmla="*/ 87 w 413"/>
                <a:gd name="T49" fmla="*/ 140 h 283"/>
                <a:gd name="T50" fmla="*/ 86 w 413"/>
                <a:gd name="T51" fmla="*/ 147 h 283"/>
                <a:gd name="T52" fmla="*/ 79 w 413"/>
                <a:gd name="T53" fmla="*/ 150 h 283"/>
                <a:gd name="T54" fmla="*/ 73 w 413"/>
                <a:gd name="T55" fmla="*/ 150 h 283"/>
                <a:gd name="T56" fmla="*/ 14 w 413"/>
                <a:gd name="T57" fmla="*/ 209 h 283"/>
                <a:gd name="T58" fmla="*/ 73 w 413"/>
                <a:gd name="T59" fmla="*/ 268 h 283"/>
                <a:gd name="T60" fmla="*/ 73 w 413"/>
                <a:gd name="T61" fmla="*/ 26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13" h="283">
                  <a:moveTo>
                    <a:pt x="340" y="283"/>
                  </a:moveTo>
                  <a:cubicBezTo>
                    <a:pt x="73" y="283"/>
                    <a:pt x="73" y="283"/>
                    <a:pt x="73" y="283"/>
                  </a:cubicBezTo>
                  <a:cubicBezTo>
                    <a:pt x="73" y="283"/>
                    <a:pt x="72" y="283"/>
                    <a:pt x="72" y="283"/>
                  </a:cubicBezTo>
                  <a:cubicBezTo>
                    <a:pt x="32" y="282"/>
                    <a:pt x="0" y="249"/>
                    <a:pt x="0" y="209"/>
                  </a:cubicBezTo>
                  <a:cubicBezTo>
                    <a:pt x="0" y="169"/>
                    <a:pt x="31" y="137"/>
                    <a:pt x="70" y="135"/>
                  </a:cubicBezTo>
                  <a:cubicBezTo>
                    <a:pt x="67" y="126"/>
                    <a:pt x="66" y="117"/>
                    <a:pt x="66" y="107"/>
                  </a:cubicBezTo>
                  <a:cubicBezTo>
                    <a:pt x="66" y="48"/>
                    <a:pt x="114" y="0"/>
                    <a:pt x="173" y="0"/>
                  </a:cubicBezTo>
                  <a:cubicBezTo>
                    <a:pt x="217" y="0"/>
                    <a:pt x="257" y="27"/>
                    <a:pt x="273" y="69"/>
                  </a:cubicBezTo>
                  <a:cubicBezTo>
                    <a:pt x="273" y="69"/>
                    <a:pt x="273" y="69"/>
                    <a:pt x="273" y="69"/>
                  </a:cubicBezTo>
                  <a:cubicBezTo>
                    <a:pt x="311" y="69"/>
                    <a:pt x="343" y="98"/>
                    <a:pt x="346" y="135"/>
                  </a:cubicBezTo>
                  <a:cubicBezTo>
                    <a:pt x="384" y="139"/>
                    <a:pt x="413" y="171"/>
                    <a:pt x="413" y="209"/>
                  </a:cubicBezTo>
                  <a:cubicBezTo>
                    <a:pt x="413" y="249"/>
                    <a:pt x="381" y="282"/>
                    <a:pt x="341" y="283"/>
                  </a:cubicBezTo>
                  <a:cubicBezTo>
                    <a:pt x="340" y="283"/>
                    <a:pt x="340" y="283"/>
                    <a:pt x="340" y="283"/>
                  </a:cubicBezTo>
                  <a:close/>
                  <a:moveTo>
                    <a:pt x="73" y="268"/>
                  </a:moveTo>
                  <a:cubicBezTo>
                    <a:pt x="339" y="268"/>
                    <a:pt x="339" y="268"/>
                    <a:pt x="339" y="268"/>
                  </a:cubicBezTo>
                  <a:cubicBezTo>
                    <a:pt x="339" y="268"/>
                    <a:pt x="340" y="268"/>
                    <a:pt x="340" y="268"/>
                  </a:cubicBezTo>
                  <a:cubicBezTo>
                    <a:pt x="372" y="268"/>
                    <a:pt x="398" y="241"/>
                    <a:pt x="398" y="209"/>
                  </a:cubicBezTo>
                  <a:cubicBezTo>
                    <a:pt x="398" y="176"/>
                    <a:pt x="372" y="150"/>
                    <a:pt x="339" y="150"/>
                  </a:cubicBezTo>
                  <a:cubicBezTo>
                    <a:pt x="335" y="150"/>
                    <a:pt x="332" y="146"/>
                    <a:pt x="332" y="142"/>
                  </a:cubicBezTo>
                  <a:cubicBezTo>
                    <a:pt x="332" y="110"/>
                    <a:pt x="305" y="83"/>
                    <a:pt x="273" y="83"/>
                  </a:cubicBezTo>
                  <a:cubicBezTo>
                    <a:pt x="271" y="83"/>
                    <a:pt x="270" y="83"/>
                    <a:pt x="268" y="84"/>
                  </a:cubicBezTo>
                  <a:cubicBezTo>
                    <a:pt x="265" y="84"/>
                    <a:pt x="262" y="82"/>
                    <a:pt x="261" y="79"/>
                  </a:cubicBezTo>
                  <a:cubicBezTo>
                    <a:pt x="248" y="40"/>
                    <a:pt x="213" y="15"/>
                    <a:pt x="173" y="15"/>
                  </a:cubicBezTo>
                  <a:cubicBezTo>
                    <a:pt x="122" y="15"/>
                    <a:pt x="81" y="56"/>
                    <a:pt x="81" y="107"/>
                  </a:cubicBezTo>
                  <a:cubicBezTo>
                    <a:pt x="81" y="118"/>
                    <a:pt x="83" y="129"/>
                    <a:pt x="87" y="140"/>
                  </a:cubicBezTo>
                  <a:cubicBezTo>
                    <a:pt x="88" y="142"/>
                    <a:pt x="87" y="145"/>
                    <a:pt x="86" y="147"/>
                  </a:cubicBezTo>
                  <a:cubicBezTo>
                    <a:pt x="84" y="149"/>
                    <a:pt x="82" y="150"/>
                    <a:pt x="79" y="150"/>
                  </a:cubicBezTo>
                  <a:cubicBezTo>
                    <a:pt x="77" y="150"/>
                    <a:pt x="75" y="150"/>
                    <a:pt x="73" y="150"/>
                  </a:cubicBezTo>
                  <a:cubicBezTo>
                    <a:pt x="41" y="150"/>
                    <a:pt x="14" y="176"/>
                    <a:pt x="14" y="209"/>
                  </a:cubicBezTo>
                  <a:cubicBezTo>
                    <a:pt x="14" y="241"/>
                    <a:pt x="41" y="268"/>
                    <a:pt x="73" y="268"/>
                  </a:cubicBezTo>
                  <a:cubicBezTo>
                    <a:pt x="73" y="268"/>
                    <a:pt x="73" y="268"/>
                    <a:pt x="73" y="268"/>
                  </a:cubicBezTo>
                  <a:close/>
                </a:path>
              </a:pathLst>
            </a:custGeom>
            <a:solidFill>
              <a:schemeClr val="accent6">
                <a:lumMod val="75000"/>
              </a:schemeClr>
            </a:solidFill>
            <a:ln>
              <a:noFill/>
            </a:ln>
          </p:spPr>
          <p:txBody>
            <a:bodyPr vert="horz" wrap="square" lIns="68571" tIns="34286" rIns="68571" bIns="34286"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grpSp>
      <p:sp>
        <p:nvSpPr>
          <p:cNvPr id="16" name="矩形 15"/>
          <p:cNvSpPr/>
          <p:nvPr/>
        </p:nvSpPr>
        <p:spPr>
          <a:xfrm>
            <a:off x="0" y="366036"/>
            <a:ext cx="3203848" cy="523220"/>
          </a:xfrm>
          <a:prstGeom prst="rect">
            <a:avLst/>
          </a:prstGeom>
        </p:spPr>
        <p:txBody>
          <a:bodyPr wrap="square">
            <a:spAutoFit/>
          </a:bodyPr>
          <a:lstStyle/>
          <a:p>
            <a:pPr algn="just">
              <a:defRPr/>
            </a:pPr>
            <a:r>
              <a:rPr lang="en-US" altLang="zh-CN" sz="2800" b="1" dirty="0">
                <a:solidFill>
                  <a:schemeClr val="bg1"/>
                </a:solidFill>
              </a:rPr>
              <a:t>2-0 </a:t>
            </a:r>
            <a:r>
              <a:rPr lang="zh-CN" altLang="en-US" sz="2800" b="1" dirty="0">
                <a:solidFill>
                  <a:schemeClr val="bg1"/>
                </a:solidFill>
              </a:rPr>
              <a:t>导览</a:t>
            </a:r>
          </a:p>
        </p:txBody>
      </p:sp>
      <p:cxnSp>
        <p:nvCxnSpPr>
          <p:cNvPr id="20" name="直接连接符 19"/>
          <p:cNvCxnSpPr>
            <a:endCxn id="6" idx="1"/>
          </p:cNvCxnSpPr>
          <p:nvPr/>
        </p:nvCxnSpPr>
        <p:spPr>
          <a:xfrm>
            <a:off x="2002187" y="2338428"/>
            <a:ext cx="988304" cy="715883"/>
          </a:xfrm>
          <a:prstGeom prst="line">
            <a:avLst/>
          </a:prstGeom>
          <a:ln>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直接连接符 21"/>
          <p:cNvCxnSpPr>
            <a:stCxn id="11" idx="2"/>
            <a:endCxn id="6" idx="5"/>
          </p:cNvCxnSpPr>
          <p:nvPr/>
        </p:nvCxnSpPr>
        <p:spPr>
          <a:xfrm flipH="1">
            <a:off x="3822181" y="2391781"/>
            <a:ext cx="1153335" cy="662530"/>
          </a:xfrm>
          <a:prstGeom prst="line">
            <a:avLst/>
          </a:prstGeom>
          <a:ln>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9" idx="1"/>
          </p:cNvCxnSpPr>
          <p:nvPr/>
        </p:nvCxnSpPr>
        <p:spPr>
          <a:xfrm flipH="1" flipV="1">
            <a:off x="5488014" y="2386750"/>
            <a:ext cx="913937" cy="638928"/>
          </a:xfrm>
          <a:prstGeom prst="line">
            <a:avLst/>
          </a:prstGeom>
          <a:ln>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935713" y="2337766"/>
            <a:ext cx="1944956" cy="338554"/>
          </a:xfrm>
          <a:prstGeom prst="rect">
            <a:avLst/>
          </a:prstGeom>
          <a:noFill/>
        </p:spPr>
        <p:txBody>
          <a:bodyPr wrap="square" rtlCol="0">
            <a:spAutoFit/>
          </a:bodyPr>
          <a:lstStyle/>
          <a:p>
            <a:r>
              <a:rPr lang="zh-CN" altLang="en-US" sz="1600" dirty="0">
                <a:latin typeface="微软雅黑" panose="020B0503020204020204" pitchFamily="34" charset="-122"/>
                <a:ea typeface="微软雅黑" panose="020B0503020204020204" pitchFamily="34" charset="-122"/>
              </a:rPr>
              <a:t>额外功能</a:t>
            </a:r>
          </a:p>
        </p:txBody>
      </p:sp>
      <p:sp>
        <p:nvSpPr>
          <p:cNvPr id="29" name="TextBox 28"/>
          <p:cNvSpPr txBox="1"/>
          <p:nvPr/>
        </p:nvSpPr>
        <p:spPr>
          <a:xfrm>
            <a:off x="4621408" y="2573430"/>
            <a:ext cx="1944956" cy="338554"/>
          </a:xfrm>
          <a:prstGeom prst="rect">
            <a:avLst/>
          </a:prstGeom>
          <a:noFill/>
        </p:spPr>
        <p:txBody>
          <a:bodyPr wrap="square" rtlCol="0">
            <a:spAutoFit/>
          </a:bodyPr>
          <a:lstStyle/>
          <a:p>
            <a:r>
              <a:rPr lang="zh-CN" altLang="en-US" sz="1600" dirty="0">
                <a:latin typeface="微软雅黑" panose="020B0503020204020204" pitchFamily="34" charset="-122"/>
                <a:ea typeface="微软雅黑" panose="020B0503020204020204" pitchFamily="34" charset="-122"/>
              </a:rPr>
              <a:t>对话框管理</a:t>
            </a:r>
          </a:p>
        </p:txBody>
      </p:sp>
      <p:sp>
        <p:nvSpPr>
          <p:cNvPr id="30" name="TextBox 29"/>
          <p:cNvSpPr txBox="1"/>
          <p:nvPr/>
        </p:nvSpPr>
        <p:spPr>
          <a:xfrm>
            <a:off x="6364310" y="2339023"/>
            <a:ext cx="1944956" cy="338554"/>
          </a:xfrm>
          <a:prstGeom prst="rect">
            <a:avLst/>
          </a:prstGeom>
          <a:noFill/>
        </p:spPr>
        <p:txBody>
          <a:bodyPr wrap="square" rtlCol="0">
            <a:spAutoFit/>
          </a:bodyPr>
          <a:lstStyle/>
          <a:p>
            <a:r>
              <a:rPr lang="zh-CN" altLang="en-US" sz="1600" dirty="0">
                <a:latin typeface="微软雅黑" panose="020B0503020204020204" pitchFamily="34" charset="-122"/>
                <a:ea typeface="微软雅黑" panose="020B0503020204020204" pitchFamily="34" charset="-122"/>
              </a:rPr>
              <a:t>云端通信</a:t>
            </a:r>
          </a:p>
        </p:txBody>
      </p:sp>
      <p:sp>
        <p:nvSpPr>
          <p:cNvPr id="32" name="Star: 5 Points 31"/>
          <p:cNvSpPr/>
          <p:nvPr/>
        </p:nvSpPr>
        <p:spPr>
          <a:xfrm>
            <a:off x="1487225" y="1705639"/>
            <a:ext cx="504056" cy="478323"/>
          </a:xfrm>
          <a:prstGeom prst="star5">
            <a:avLst/>
          </a:pr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4932040" y="1897212"/>
            <a:ext cx="591844" cy="307228"/>
          </a:xfrm>
          <a:prstGeom prst="rect">
            <a:avLst/>
          </a:prstGeom>
          <a:no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5049878" y="2110855"/>
            <a:ext cx="144016" cy="74804"/>
          </a:xfrm>
          <a:prstGeom prst="rect">
            <a:avLst/>
          </a:pr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5301526" y="2110855"/>
            <a:ext cx="144016" cy="74804"/>
          </a:xfrm>
          <a:prstGeom prst="rect">
            <a:avLst/>
          </a:pr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2522651"/>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1000"/>
                                        <p:tgtEl>
                                          <p:spTgt spid="31"/>
                                        </p:tgtEl>
                                      </p:cBhvr>
                                    </p:animEffect>
                                    <p:anim calcmode="lin" valueType="num">
                                      <p:cBhvr>
                                        <p:cTn id="32" dur="1000" fill="hold"/>
                                        <p:tgtEl>
                                          <p:spTgt spid="31"/>
                                        </p:tgtEl>
                                        <p:attrNameLst>
                                          <p:attrName>ppt_x</p:attrName>
                                        </p:attrNameLst>
                                      </p:cBhvr>
                                      <p:tavLst>
                                        <p:tav tm="0">
                                          <p:val>
                                            <p:strVal val="#ppt_x"/>
                                          </p:val>
                                        </p:tav>
                                        <p:tav tm="100000">
                                          <p:val>
                                            <p:strVal val="#ppt_x"/>
                                          </p:val>
                                        </p:tav>
                                      </p:tavLst>
                                    </p:anim>
                                    <p:anim calcmode="lin" valueType="num">
                                      <p:cBhvr>
                                        <p:cTn id="33" dur="1000" fill="hold"/>
                                        <p:tgtEl>
                                          <p:spTgt spid="31"/>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10" presetClass="entr" presetSubtype="0"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par>
                          <p:cTn id="38" fill="hold">
                            <p:stCondLst>
                              <p:cond delay="4000"/>
                            </p:stCondLst>
                            <p:childTnLst>
                              <p:par>
                                <p:cTn id="39" presetID="22" presetClass="entr" presetSubtype="8"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childTnLst>
                          </p:cTn>
                        </p:par>
                        <p:par>
                          <p:cTn id="42" fill="hold">
                            <p:stCondLst>
                              <p:cond delay="4500"/>
                            </p:stCondLst>
                            <p:childTnLst>
                              <p:par>
                                <p:cTn id="43" presetID="42" presetClass="entr" presetSubtype="0" fill="hold" grpId="0" nodeType="after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1000"/>
                                        <p:tgtEl>
                                          <p:spTgt spid="34"/>
                                        </p:tgtEl>
                                      </p:cBhvr>
                                    </p:animEffect>
                                    <p:anim calcmode="lin" valueType="num">
                                      <p:cBhvr>
                                        <p:cTn id="46" dur="1000" fill="hold"/>
                                        <p:tgtEl>
                                          <p:spTgt spid="34"/>
                                        </p:tgtEl>
                                        <p:attrNameLst>
                                          <p:attrName>ppt_x</p:attrName>
                                        </p:attrNameLst>
                                      </p:cBhvr>
                                      <p:tavLst>
                                        <p:tav tm="0">
                                          <p:val>
                                            <p:strVal val="#ppt_x"/>
                                          </p:val>
                                        </p:tav>
                                        <p:tav tm="100000">
                                          <p:val>
                                            <p:strVal val="#ppt_x"/>
                                          </p:val>
                                        </p:tav>
                                      </p:tavLst>
                                    </p:anim>
                                    <p:anim calcmode="lin" valueType="num">
                                      <p:cBhvr>
                                        <p:cTn id="47" dur="1000" fill="hold"/>
                                        <p:tgtEl>
                                          <p:spTgt spid="34"/>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1000"/>
                                        <p:tgtEl>
                                          <p:spTgt spid="35"/>
                                        </p:tgtEl>
                                      </p:cBhvr>
                                    </p:animEffect>
                                    <p:anim calcmode="lin" valueType="num">
                                      <p:cBhvr>
                                        <p:cTn id="51" dur="1000" fill="hold"/>
                                        <p:tgtEl>
                                          <p:spTgt spid="35"/>
                                        </p:tgtEl>
                                        <p:attrNameLst>
                                          <p:attrName>ppt_x</p:attrName>
                                        </p:attrNameLst>
                                      </p:cBhvr>
                                      <p:tavLst>
                                        <p:tav tm="0">
                                          <p:val>
                                            <p:strVal val="#ppt_x"/>
                                          </p:val>
                                        </p:tav>
                                        <p:tav tm="100000">
                                          <p:val>
                                            <p:strVal val="#ppt_x"/>
                                          </p:val>
                                        </p:tav>
                                      </p:tavLst>
                                    </p:anim>
                                    <p:anim calcmode="lin" valueType="num">
                                      <p:cBhvr>
                                        <p:cTn id="52" dur="1000" fill="hold"/>
                                        <p:tgtEl>
                                          <p:spTgt spid="35"/>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1000"/>
                                        <p:tgtEl>
                                          <p:spTgt spid="36"/>
                                        </p:tgtEl>
                                      </p:cBhvr>
                                    </p:animEffect>
                                    <p:anim calcmode="lin" valueType="num">
                                      <p:cBhvr>
                                        <p:cTn id="56" dur="1000" fill="hold"/>
                                        <p:tgtEl>
                                          <p:spTgt spid="36"/>
                                        </p:tgtEl>
                                        <p:attrNameLst>
                                          <p:attrName>ppt_x</p:attrName>
                                        </p:attrNameLst>
                                      </p:cBhvr>
                                      <p:tavLst>
                                        <p:tav tm="0">
                                          <p:val>
                                            <p:strVal val="#ppt_x"/>
                                          </p:val>
                                        </p:tav>
                                        <p:tav tm="100000">
                                          <p:val>
                                            <p:strVal val="#ppt_x"/>
                                          </p:val>
                                        </p:tav>
                                      </p:tavLst>
                                    </p:anim>
                                    <p:anim calcmode="lin" valueType="num">
                                      <p:cBhvr>
                                        <p:cTn id="57" dur="1000" fill="hold"/>
                                        <p:tgtEl>
                                          <p:spTgt spid="36"/>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1000"/>
                                        <p:tgtEl>
                                          <p:spTgt spid="11"/>
                                        </p:tgtEl>
                                      </p:cBhvr>
                                    </p:animEffect>
                                    <p:anim calcmode="lin" valueType="num">
                                      <p:cBhvr>
                                        <p:cTn id="61" dur="1000" fill="hold"/>
                                        <p:tgtEl>
                                          <p:spTgt spid="11"/>
                                        </p:tgtEl>
                                        <p:attrNameLst>
                                          <p:attrName>ppt_x</p:attrName>
                                        </p:attrNameLst>
                                      </p:cBhvr>
                                      <p:tavLst>
                                        <p:tav tm="0">
                                          <p:val>
                                            <p:strVal val="#ppt_x"/>
                                          </p:val>
                                        </p:tav>
                                        <p:tav tm="100000">
                                          <p:val>
                                            <p:strVal val="#ppt_x"/>
                                          </p:val>
                                        </p:tav>
                                      </p:tavLst>
                                    </p:anim>
                                    <p:anim calcmode="lin" valueType="num">
                                      <p:cBhvr>
                                        <p:cTn id="62" dur="1000" fill="hold"/>
                                        <p:tgtEl>
                                          <p:spTgt spid="11"/>
                                        </p:tgtEl>
                                        <p:attrNameLst>
                                          <p:attrName>ppt_y</p:attrName>
                                        </p:attrNameLst>
                                      </p:cBhvr>
                                      <p:tavLst>
                                        <p:tav tm="0">
                                          <p:val>
                                            <p:strVal val="#ppt_y+.1"/>
                                          </p:val>
                                        </p:tav>
                                        <p:tav tm="100000">
                                          <p:val>
                                            <p:strVal val="#ppt_y"/>
                                          </p:val>
                                        </p:tav>
                                      </p:tavLst>
                                    </p:anim>
                                  </p:childTnLst>
                                </p:cTn>
                              </p:par>
                            </p:childTnLst>
                          </p:cTn>
                        </p:par>
                        <p:par>
                          <p:cTn id="63" fill="hold">
                            <p:stCondLst>
                              <p:cond delay="5500"/>
                            </p:stCondLst>
                            <p:childTnLst>
                              <p:par>
                                <p:cTn id="64" presetID="10" presetClass="entr" presetSubtype="0" fill="hold" grpId="0" nodeType="after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childTnLst>
                          </p:cTn>
                        </p:par>
                        <p:par>
                          <p:cTn id="67" fill="hold">
                            <p:stCondLst>
                              <p:cond delay="6000"/>
                            </p:stCondLst>
                            <p:childTnLst>
                              <p:par>
                                <p:cTn id="68" presetID="22" presetClass="entr" presetSubtype="8" fill="hold" nodeType="after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wipe(left)">
                                      <p:cBhvr>
                                        <p:cTn id="70" dur="500"/>
                                        <p:tgtEl>
                                          <p:spTgt spid="25"/>
                                        </p:tgtEl>
                                      </p:cBhvr>
                                    </p:animEffect>
                                  </p:childTnLst>
                                </p:cTn>
                              </p:par>
                            </p:childTnLst>
                          </p:cTn>
                        </p:par>
                        <p:par>
                          <p:cTn id="71" fill="hold">
                            <p:stCondLst>
                              <p:cond delay="6500"/>
                            </p:stCondLst>
                            <p:childTnLst>
                              <p:par>
                                <p:cTn id="72" presetID="42" presetClass="entr" presetSubtype="0" fill="hold" nodeType="after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fade">
                                      <p:cBhvr>
                                        <p:cTn id="74" dur="1000"/>
                                        <p:tgtEl>
                                          <p:spTgt spid="18"/>
                                        </p:tgtEl>
                                      </p:cBhvr>
                                    </p:animEffect>
                                    <p:anim calcmode="lin" valueType="num">
                                      <p:cBhvr>
                                        <p:cTn id="75" dur="1000" fill="hold"/>
                                        <p:tgtEl>
                                          <p:spTgt spid="18"/>
                                        </p:tgtEl>
                                        <p:attrNameLst>
                                          <p:attrName>ppt_x</p:attrName>
                                        </p:attrNameLst>
                                      </p:cBhvr>
                                      <p:tavLst>
                                        <p:tav tm="0">
                                          <p:val>
                                            <p:strVal val="#ppt_x"/>
                                          </p:val>
                                        </p:tav>
                                        <p:tav tm="100000">
                                          <p:val>
                                            <p:strVal val="#ppt_x"/>
                                          </p:val>
                                        </p:tav>
                                      </p:tavLst>
                                    </p:anim>
                                    <p:anim calcmode="lin" valueType="num">
                                      <p:cBhvr>
                                        <p:cTn id="76" dur="1000" fill="hold"/>
                                        <p:tgtEl>
                                          <p:spTgt spid="18"/>
                                        </p:tgtEl>
                                        <p:attrNameLst>
                                          <p:attrName>ppt_y</p:attrName>
                                        </p:attrNameLst>
                                      </p:cBhvr>
                                      <p:tavLst>
                                        <p:tav tm="0">
                                          <p:val>
                                            <p:strVal val="#ppt_y+.1"/>
                                          </p:val>
                                        </p:tav>
                                        <p:tav tm="100000">
                                          <p:val>
                                            <p:strVal val="#ppt_y"/>
                                          </p:val>
                                        </p:tav>
                                      </p:tavLst>
                                    </p:anim>
                                  </p:childTnLst>
                                </p:cTn>
                              </p:par>
                            </p:childTnLst>
                          </p:cTn>
                        </p:par>
                        <p:par>
                          <p:cTn id="77" fill="hold">
                            <p:stCondLst>
                              <p:cond delay="7500"/>
                            </p:stCondLst>
                            <p:childTnLst>
                              <p:par>
                                <p:cTn id="78" presetID="10" presetClass="entr" presetSubtype="0" fill="hold" grpId="0" nodeType="after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fade">
                                      <p:cBhvr>
                                        <p:cTn id="8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0" grpId="0" animBg="1"/>
      <p:bldP spid="16" grpId="0"/>
      <p:bldP spid="28" grpId="0"/>
      <p:bldP spid="29" grpId="0"/>
      <p:bldP spid="30" grpId="0"/>
      <p:bldP spid="32" grpId="0" animBg="1"/>
      <p:bldP spid="34" grpId="0" animBg="1"/>
      <p:bldP spid="35" grpId="0" animBg="1"/>
      <p:bldP spid="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366036"/>
            <a:ext cx="3203848" cy="523220"/>
          </a:xfrm>
          <a:prstGeom prst="rect">
            <a:avLst/>
          </a:prstGeom>
        </p:spPr>
        <p:txBody>
          <a:bodyPr wrap="square">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800" b="1" dirty="0">
                <a:solidFill>
                  <a:schemeClr val="bg1"/>
                </a:solidFill>
              </a:rPr>
              <a:t>2-1 </a:t>
            </a:r>
            <a:r>
              <a:rPr lang="zh-CN" altLang="en-US" sz="2800" b="1" dirty="0">
                <a:solidFill>
                  <a:schemeClr val="bg1"/>
                </a:solidFill>
              </a:rPr>
              <a:t>用户界面美化</a:t>
            </a:r>
          </a:p>
        </p:txBody>
      </p:sp>
      <p:pic>
        <p:nvPicPr>
          <p:cNvPr id="3" name="Picture 1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680875" y="1129912"/>
            <a:ext cx="1711123" cy="3041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33628" y="1135646"/>
            <a:ext cx="1710232" cy="3036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817861" y="1116931"/>
            <a:ext cx="1718424" cy="3054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950643" y="1129912"/>
            <a:ext cx="1712970" cy="3045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13"/>
          <p:cNvGrpSpPr>
            <a:grpSpLocks/>
          </p:cNvGrpSpPr>
          <p:nvPr/>
        </p:nvGrpSpPr>
        <p:grpSpPr bwMode="auto">
          <a:xfrm>
            <a:off x="4809902" y="4177442"/>
            <a:ext cx="1724774" cy="2138207"/>
            <a:chOff x="6280150" y="4142013"/>
            <a:chExt cx="2784976" cy="2742550"/>
          </a:xfrm>
        </p:grpSpPr>
        <p:sp>
          <p:nvSpPr>
            <p:cNvPr id="9" name="Rectangle 22"/>
            <p:cNvSpPr/>
            <p:nvPr/>
          </p:nvSpPr>
          <p:spPr bwMode="auto">
            <a:xfrm>
              <a:off x="6280150" y="4142013"/>
              <a:ext cx="2768600" cy="850901"/>
            </a:xfrm>
            <a:prstGeom prst="rect">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279781" tIns="46630" rIns="46630" bIns="46630" anchor="ctr"/>
            <a:lstStyle/>
            <a:p>
              <a:pPr defTabSz="931939">
                <a:lnSpc>
                  <a:spcPct val="90000"/>
                </a:lnSpc>
                <a:defRPr/>
              </a:pPr>
              <a:r>
                <a:rPr lang="zh-CN" altLang="en-US" b="1" dirty="0">
                  <a:solidFill>
                    <a:schemeClr val="accent6">
                      <a:lumMod val="75000"/>
                    </a:schemeClr>
                  </a:solidFill>
                  <a:latin typeface="微软雅黑" panose="020B0503020204020204" pitchFamily="34" charset="-122"/>
                  <a:ea typeface="微软雅黑" panose="020B0503020204020204" pitchFamily="34" charset="-122"/>
                </a:rPr>
                <a:t>  关灯界面</a:t>
              </a:r>
              <a:endParaRPr lang="en-US" altLang="zh-CN" dirty="0">
                <a:gradFill>
                  <a:gsLst>
                    <a:gs pos="0">
                      <a:srgbClr val="FFFFFF"/>
                    </a:gs>
                    <a:gs pos="100000">
                      <a:srgbClr val="FFFFFF"/>
                    </a:gs>
                  </a:gsLst>
                  <a:lin ang="5400000" scaled="0"/>
                </a:gradFill>
                <a:latin typeface="微软雅黑" pitchFamily="34" charset="-122"/>
                <a:ea typeface="微软雅黑" pitchFamily="34" charset="-122"/>
                <a:cs typeface="Segoe UI" pitchFamily="34" charset="0"/>
              </a:endParaRPr>
            </a:p>
          </p:txBody>
        </p:sp>
        <p:grpSp>
          <p:nvGrpSpPr>
            <p:cNvPr id="10" name="Group 8"/>
            <p:cNvGrpSpPr>
              <a:grpSpLocks/>
            </p:cNvGrpSpPr>
            <p:nvPr/>
          </p:nvGrpSpPr>
          <p:grpSpPr bwMode="auto">
            <a:xfrm>
              <a:off x="6280150" y="4851332"/>
              <a:ext cx="2784976" cy="2033231"/>
              <a:chOff x="6280150" y="4851332"/>
              <a:chExt cx="2784976" cy="2033231"/>
            </a:xfrm>
          </p:grpSpPr>
          <p:sp>
            <p:nvSpPr>
              <p:cNvPr id="11" name="Rectangle 29"/>
              <p:cNvSpPr/>
              <p:nvPr/>
            </p:nvSpPr>
            <p:spPr bwMode="auto">
              <a:xfrm>
                <a:off x="6280150" y="4851332"/>
                <a:ext cx="2772524" cy="2033231"/>
              </a:xfrm>
              <a:prstGeom prst="rect">
                <a:avLst/>
              </a:prstGeom>
              <a:solidFill>
                <a:srgbClr val="000000">
                  <a:alpha val="67843"/>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46630" tIns="46630" rIns="46630" bIns="46630" anchor="ctr"/>
              <a:lstStyle/>
              <a:p>
                <a:pPr algn="ctr" defTabSz="931863">
                  <a:defRPr/>
                </a:pPr>
                <a:endParaRPr lang="en-US" altLang="zh-CN" sz="1400">
                  <a:solidFill>
                    <a:schemeClr val="tx1"/>
                  </a:solidFill>
                  <a:cs typeface="Segoe UI" pitchFamily="34" charset="0"/>
                </a:endParaRPr>
              </a:p>
            </p:txBody>
          </p:sp>
          <p:sp>
            <p:nvSpPr>
              <p:cNvPr id="12" name="Rectangle 20"/>
              <p:cNvSpPr/>
              <p:nvPr/>
            </p:nvSpPr>
            <p:spPr bwMode="auto">
              <a:xfrm>
                <a:off x="6280150" y="5130379"/>
                <a:ext cx="2784976" cy="1619808"/>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3260" tIns="186521" rIns="93256" bIns="93260"/>
              <a:lstStyle/>
              <a:p>
                <a:pPr>
                  <a:lnSpc>
                    <a:spcPct val="150000"/>
                  </a:lnSpc>
                  <a:buClr>
                    <a:schemeClr val="accent6">
                      <a:lumMod val="75000"/>
                    </a:schemeClr>
                  </a:buClr>
                </a:pPr>
                <a:endParaRPr lang="zh-CN" altLang="en-US" sz="1400" dirty="0"/>
              </a:p>
            </p:txBody>
          </p:sp>
        </p:grpSp>
      </p:grpSp>
      <p:grpSp>
        <p:nvGrpSpPr>
          <p:cNvPr id="13" name="Group 12"/>
          <p:cNvGrpSpPr>
            <a:grpSpLocks/>
          </p:cNvGrpSpPr>
          <p:nvPr/>
        </p:nvGrpSpPr>
        <p:grpSpPr bwMode="auto">
          <a:xfrm>
            <a:off x="2676301" y="4177441"/>
            <a:ext cx="1719217" cy="2138208"/>
            <a:chOff x="3136785" y="4142015"/>
            <a:chExt cx="2777576" cy="2742549"/>
          </a:xfrm>
        </p:grpSpPr>
        <p:sp>
          <p:nvSpPr>
            <p:cNvPr id="14" name="Rectangle 21"/>
            <p:cNvSpPr/>
            <p:nvPr/>
          </p:nvSpPr>
          <p:spPr bwMode="auto">
            <a:xfrm>
              <a:off x="3145761" y="4142015"/>
              <a:ext cx="2768600" cy="850901"/>
            </a:xfrm>
            <a:prstGeom prst="rect">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279781" tIns="46630" rIns="46630" bIns="46630" anchor="ctr"/>
            <a:lstStyle/>
            <a:p>
              <a:pPr defTabSz="931939">
                <a:lnSpc>
                  <a:spcPct val="90000"/>
                </a:lnSpc>
                <a:defRPr/>
              </a:pPr>
              <a:r>
                <a:rPr lang="zh-CN" altLang="en-US" b="1" dirty="0">
                  <a:solidFill>
                    <a:schemeClr val="accent6">
                      <a:lumMod val="75000"/>
                    </a:schemeClr>
                  </a:solidFill>
                  <a:latin typeface="微软雅黑" panose="020B0503020204020204" pitchFamily="34" charset="-122"/>
                  <a:ea typeface="微软雅黑" panose="020B0503020204020204" pitchFamily="34" charset="-122"/>
                </a:rPr>
                <a:t>  程序图标</a:t>
              </a:r>
              <a:endParaRPr lang="en-US" dirty="0">
                <a:gradFill>
                  <a:gsLst>
                    <a:gs pos="0">
                      <a:srgbClr val="FFFFFF"/>
                    </a:gs>
                    <a:gs pos="100000">
                      <a:srgbClr val="FFFFFF"/>
                    </a:gs>
                  </a:gsLst>
                  <a:lin ang="5400000" scaled="0"/>
                </a:gradFill>
                <a:latin typeface="微软雅黑" pitchFamily="34" charset="-122"/>
                <a:ea typeface="微软雅黑" pitchFamily="34" charset="-122"/>
                <a:cs typeface="Segoe UI" pitchFamily="34" charset="0"/>
              </a:endParaRPr>
            </a:p>
          </p:txBody>
        </p:sp>
        <p:grpSp>
          <p:nvGrpSpPr>
            <p:cNvPr id="15" name="Group 7"/>
            <p:cNvGrpSpPr>
              <a:grpSpLocks/>
            </p:cNvGrpSpPr>
            <p:nvPr/>
          </p:nvGrpSpPr>
          <p:grpSpPr bwMode="auto">
            <a:xfrm>
              <a:off x="3136785" y="4860145"/>
              <a:ext cx="2771891" cy="2024419"/>
              <a:chOff x="3136785" y="4860145"/>
              <a:chExt cx="2771891" cy="2024419"/>
            </a:xfrm>
          </p:grpSpPr>
          <p:sp>
            <p:nvSpPr>
              <p:cNvPr id="16" name="Rectangle 28"/>
              <p:cNvSpPr/>
              <p:nvPr/>
            </p:nvSpPr>
            <p:spPr bwMode="auto">
              <a:xfrm>
                <a:off x="3136785" y="4860145"/>
                <a:ext cx="2771890" cy="2024419"/>
              </a:xfrm>
              <a:prstGeom prst="rect">
                <a:avLst/>
              </a:prstGeom>
              <a:solidFill>
                <a:srgbClr val="000000">
                  <a:alpha val="67843"/>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46630" tIns="46630" rIns="46630" bIns="46630" anchor="ctr"/>
              <a:lstStyle/>
              <a:p>
                <a:pPr algn="ctr" defTabSz="931863">
                  <a:defRPr/>
                </a:pPr>
                <a:endParaRPr lang="en-US" altLang="zh-CN" sz="1400">
                  <a:solidFill>
                    <a:schemeClr val="tx1"/>
                  </a:solidFill>
                  <a:cs typeface="Segoe UI" pitchFamily="34" charset="0"/>
                </a:endParaRPr>
              </a:p>
            </p:txBody>
          </p:sp>
          <p:sp>
            <p:nvSpPr>
              <p:cNvPr id="17" name="Rectangle 26"/>
              <p:cNvSpPr/>
              <p:nvPr/>
            </p:nvSpPr>
            <p:spPr bwMode="auto">
              <a:xfrm>
                <a:off x="3138989" y="5130381"/>
                <a:ext cx="2769687" cy="161980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3260" tIns="186521" rIns="93256" bIns="93260"/>
              <a:lstStyle/>
              <a:p>
                <a:pPr>
                  <a:lnSpc>
                    <a:spcPct val="150000"/>
                  </a:lnSpc>
                  <a:buClr>
                    <a:schemeClr val="accent6">
                      <a:lumMod val="75000"/>
                    </a:schemeClr>
                  </a:buClr>
                </a:pPr>
                <a:endParaRPr lang="zh-CN" altLang="en-US" sz="1400" dirty="0"/>
              </a:p>
            </p:txBody>
          </p:sp>
        </p:grpSp>
      </p:grpSp>
      <p:grpSp>
        <p:nvGrpSpPr>
          <p:cNvPr id="18" name="Group 14"/>
          <p:cNvGrpSpPr>
            <a:grpSpLocks/>
          </p:cNvGrpSpPr>
          <p:nvPr/>
        </p:nvGrpSpPr>
        <p:grpSpPr bwMode="auto">
          <a:xfrm>
            <a:off x="6953023" y="4177442"/>
            <a:ext cx="1714335" cy="2138208"/>
            <a:chOff x="9420223" y="4142015"/>
            <a:chExt cx="2768602" cy="2742549"/>
          </a:xfrm>
        </p:grpSpPr>
        <p:sp>
          <p:nvSpPr>
            <p:cNvPr id="19" name="Rectangle 23"/>
            <p:cNvSpPr/>
            <p:nvPr/>
          </p:nvSpPr>
          <p:spPr bwMode="auto">
            <a:xfrm>
              <a:off x="9420223" y="4142015"/>
              <a:ext cx="2768600" cy="850901"/>
            </a:xfrm>
            <a:prstGeom prst="rect">
              <a:avLst/>
            </a:prstGeom>
            <a:solidFill>
              <a:schemeClr val="accent6">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279781" tIns="46630" rIns="46630" bIns="46630" anchor="ctr"/>
            <a:lstStyle/>
            <a:p>
              <a:pPr defTabSz="931939">
                <a:lnSpc>
                  <a:spcPct val="90000"/>
                </a:lnSpc>
                <a:defRPr/>
              </a:pPr>
              <a:r>
                <a:rPr lang="zh-CN" altLang="en-US" b="1" dirty="0">
                  <a:solidFill>
                    <a:schemeClr val="bg1"/>
                  </a:solidFill>
                </a:rPr>
                <a:t>  开灯界面</a:t>
              </a:r>
              <a:endParaRPr lang="en-US" altLang="zh-CN" dirty="0">
                <a:solidFill>
                  <a:schemeClr val="bg1"/>
                </a:solidFill>
                <a:latin typeface="微软雅黑" pitchFamily="34" charset="-122"/>
                <a:ea typeface="微软雅黑" pitchFamily="34" charset="-122"/>
                <a:cs typeface="Segoe UI" pitchFamily="34" charset="0"/>
              </a:endParaRPr>
            </a:p>
          </p:txBody>
        </p:sp>
        <p:grpSp>
          <p:nvGrpSpPr>
            <p:cNvPr id="20" name="Group 9"/>
            <p:cNvGrpSpPr>
              <a:grpSpLocks/>
            </p:cNvGrpSpPr>
            <p:nvPr/>
          </p:nvGrpSpPr>
          <p:grpSpPr bwMode="auto">
            <a:xfrm>
              <a:off x="9420225" y="4857942"/>
              <a:ext cx="2768600" cy="2026622"/>
              <a:chOff x="9420225" y="4857942"/>
              <a:chExt cx="2768600" cy="2026622"/>
            </a:xfrm>
          </p:grpSpPr>
          <p:sp>
            <p:nvSpPr>
              <p:cNvPr id="21" name="Rectangle 30"/>
              <p:cNvSpPr/>
              <p:nvPr/>
            </p:nvSpPr>
            <p:spPr bwMode="auto">
              <a:xfrm>
                <a:off x="9420225" y="4857942"/>
                <a:ext cx="2768600" cy="2026622"/>
              </a:xfrm>
              <a:prstGeom prst="rect">
                <a:avLst/>
              </a:prstGeom>
              <a:solidFill>
                <a:srgbClr val="000000">
                  <a:alpha val="67843"/>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46630" tIns="46630" rIns="46630" bIns="46630" anchor="ctr"/>
              <a:lstStyle/>
              <a:p>
                <a:pPr algn="ctr" defTabSz="931863">
                  <a:defRPr/>
                </a:pPr>
                <a:endParaRPr lang="en-US" altLang="zh-CN" sz="1400">
                  <a:solidFill>
                    <a:schemeClr val="tx1"/>
                  </a:solidFill>
                  <a:cs typeface="Segoe UI" pitchFamily="34" charset="0"/>
                </a:endParaRPr>
              </a:p>
            </p:txBody>
          </p:sp>
          <p:sp>
            <p:nvSpPr>
              <p:cNvPr id="22" name="Rectangle 27"/>
              <p:cNvSpPr/>
              <p:nvPr/>
            </p:nvSpPr>
            <p:spPr bwMode="auto">
              <a:xfrm>
                <a:off x="9420225" y="5130380"/>
                <a:ext cx="2758708" cy="1489841"/>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65282" tIns="186521" rIns="93256" bIns="93260"/>
              <a:lstStyle/>
              <a:p>
                <a:pPr>
                  <a:lnSpc>
                    <a:spcPct val="150000"/>
                  </a:lnSpc>
                  <a:buClr>
                    <a:schemeClr val="accent6">
                      <a:lumMod val="75000"/>
                    </a:schemeClr>
                  </a:buClr>
                </a:pPr>
                <a:endParaRPr lang="zh-CN" altLang="en-US" sz="1400" dirty="0"/>
              </a:p>
            </p:txBody>
          </p:sp>
        </p:grpSp>
      </p:grpSp>
      <p:grpSp>
        <p:nvGrpSpPr>
          <p:cNvPr id="23" name="Group 11"/>
          <p:cNvGrpSpPr>
            <a:grpSpLocks/>
          </p:cNvGrpSpPr>
          <p:nvPr/>
        </p:nvGrpSpPr>
        <p:grpSpPr bwMode="auto">
          <a:xfrm>
            <a:off x="523650" y="4177442"/>
            <a:ext cx="1714334" cy="2138207"/>
            <a:chOff x="0" y="4142016"/>
            <a:chExt cx="2768600" cy="2742548"/>
          </a:xfrm>
        </p:grpSpPr>
        <p:sp>
          <p:nvSpPr>
            <p:cNvPr id="24" name="Rectangle 1"/>
            <p:cNvSpPr/>
            <p:nvPr/>
          </p:nvSpPr>
          <p:spPr bwMode="auto">
            <a:xfrm>
              <a:off x="0" y="4142016"/>
              <a:ext cx="2768600" cy="850902"/>
            </a:xfrm>
            <a:prstGeom prst="rect">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279781" tIns="46630" rIns="46630" bIns="46630" anchor="ctr"/>
            <a:lstStyle/>
            <a:p>
              <a:pPr algn="just" defTabSz="931939">
                <a:lnSpc>
                  <a:spcPct val="90000"/>
                </a:lnSpc>
              </a:pPr>
              <a:r>
                <a:rPr lang="zh-CN" altLang="en-US" b="1" dirty="0">
                  <a:solidFill>
                    <a:schemeClr val="accent6">
                      <a:lumMod val="75000"/>
                    </a:schemeClr>
                  </a:solidFill>
                  <a:latin typeface="微软雅黑" panose="020B0503020204020204" pitchFamily="34" charset="-122"/>
                  <a:ea typeface="微软雅黑" panose="020B0503020204020204" pitchFamily="34" charset="-122"/>
                </a:rPr>
                <a:t>  欢迎界面</a:t>
              </a:r>
            </a:p>
          </p:txBody>
        </p:sp>
        <p:sp>
          <p:nvSpPr>
            <p:cNvPr id="25" name="Rectangle 4"/>
            <p:cNvSpPr/>
            <p:nvPr/>
          </p:nvSpPr>
          <p:spPr bwMode="auto">
            <a:xfrm>
              <a:off x="0" y="4860145"/>
              <a:ext cx="2768600" cy="2024419"/>
            </a:xfrm>
            <a:prstGeom prst="rect">
              <a:avLst/>
            </a:prstGeom>
            <a:solidFill>
              <a:srgbClr val="000000">
                <a:alpha val="67843"/>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46630" tIns="46630" rIns="46630" bIns="46630" anchor="ctr"/>
            <a:lstStyle/>
            <a:p>
              <a:pPr algn="ctr" defTabSz="931863">
                <a:lnSpc>
                  <a:spcPct val="150000"/>
                </a:lnSpc>
                <a:defRPr/>
              </a:pPr>
              <a:endParaRPr lang="en-US" altLang="zh-CN" sz="1400" dirty="0">
                <a:solidFill>
                  <a:schemeClr val="tx1"/>
                </a:solidFill>
                <a:latin typeface="微软雅黑" pitchFamily="34" charset="-122"/>
                <a:ea typeface="微软雅黑" pitchFamily="34" charset="-122"/>
                <a:cs typeface="Segoe UI" pitchFamily="34" charset="0"/>
              </a:endParaRPr>
            </a:p>
          </p:txBody>
        </p:sp>
        <p:sp>
          <p:nvSpPr>
            <p:cNvPr id="26" name="Rectangle 19"/>
            <p:cNvSpPr/>
            <p:nvPr/>
          </p:nvSpPr>
          <p:spPr bwMode="auto">
            <a:xfrm>
              <a:off x="30836" y="5130382"/>
              <a:ext cx="2737764" cy="1628621"/>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3260" tIns="186521" rIns="93256" bIns="93260"/>
            <a:lstStyle/>
            <a:p>
              <a:pPr defTabSz="931863">
                <a:lnSpc>
                  <a:spcPct val="150000"/>
                </a:lnSpc>
                <a:spcAft>
                  <a:spcPts val="1225"/>
                </a:spcAft>
                <a:defRPr/>
              </a:pPr>
              <a:endParaRPr lang="en-US" sz="1400" dirty="0">
                <a:solidFill>
                  <a:srgbClr val="FFFFFF"/>
                </a:solidFill>
                <a:latin typeface="微软雅黑" pitchFamily="34" charset="-122"/>
                <a:ea typeface="微软雅黑" pitchFamily="34" charset="-122"/>
                <a:cs typeface="Segoe UI" pitchFamily="34" charset="0"/>
              </a:endParaRPr>
            </a:p>
          </p:txBody>
        </p:sp>
      </p:grpSp>
    </p:spTree>
    <p:extLst>
      <p:ext uri="{BB962C8B-B14F-4D97-AF65-F5344CB8AC3E}">
        <p14:creationId xmlns:p14="http://schemas.microsoft.com/office/powerpoint/2010/main" val="103374525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125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1750"/>
                            </p:stCondLst>
                            <p:childTnLst>
                              <p:par>
                                <p:cTn id="18" presetID="10"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225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par>
                          <p:cTn id="25" fill="hold">
                            <p:stCondLst>
                              <p:cond delay="2750"/>
                            </p:stCondLst>
                            <p:childTnLst>
                              <p:par>
                                <p:cTn id="26" presetID="10"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par>
                          <p:cTn id="38" fill="hold">
                            <p:stCondLst>
                              <p:cond delay="3250"/>
                            </p:stCondLst>
                            <p:childTnLst>
                              <p:par>
                                <p:cTn id="39" presetID="64" presetClass="path" presetSubtype="0" decel="100000" fill="hold" nodeType="afterEffect">
                                  <p:stCondLst>
                                    <p:cond delay="0"/>
                                  </p:stCondLst>
                                  <p:childTnLst>
                                    <p:animMotion origin="layout" path="M -1.66667E-6 -3.08642E-6 L -1.66667E-6 -0.28858 " pathEditMode="relative" rAng="0" ptsTypes="AA">
                                      <p:cBhvr>
                                        <p:cTn id="40" dur="1000" fill="hold"/>
                                        <p:tgtEl>
                                          <p:spTgt spid="23"/>
                                        </p:tgtEl>
                                        <p:attrNameLst>
                                          <p:attrName>ppt_x</p:attrName>
                                          <p:attrName>ppt_y</p:attrName>
                                        </p:attrNameLst>
                                      </p:cBhvr>
                                      <p:rCtr x="0" y="-14444"/>
                                    </p:animMotion>
                                  </p:childTnLst>
                                </p:cTn>
                              </p:par>
                            </p:childTnLst>
                          </p:cTn>
                        </p:par>
                        <p:par>
                          <p:cTn id="41" fill="hold">
                            <p:stCondLst>
                              <p:cond delay="4250"/>
                            </p:stCondLst>
                            <p:childTnLst>
                              <p:par>
                                <p:cTn id="42" presetID="42" presetClass="path" presetSubtype="0" decel="100000" fill="hold" nodeType="afterEffect">
                                  <p:stCondLst>
                                    <p:cond delay="0"/>
                                  </p:stCondLst>
                                  <p:childTnLst>
                                    <p:animMotion origin="layout" path="M -1.66667E-6 -0.28858 L -1.66667E-6 -3.08642E-6 " pathEditMode="relative" rAng="0" ptsTypes="AA">
                                      <p:cBhvr>
                                        <p:cTn id="43" dur="1000" fill="hold"/>
                                        <p:tgtEl>
                                          <p:spTgt spid="23"/>
                                        </p:tgtEl>
                                        <p:attrNameLst>
                                          <p:attrName>ppt_x</p:attrName>
                                          <p:attrName>ppt_y</p:attrName>
                                        </p:attrNameLst>
                                      </p:cBhvr>
                                      <p:rCtr x="0" y="14414"/>
                                    </p:animMotion>
                                  </p:childTnLst>
                                </p:cTn>
                              </p:par>
                            </p:childTnLst>
                          </p:cTn>
                        </p:par>
                        <p:par>
                          <p:cTn id="44" fill="hold">
                            <p:stCondLst>
                              <p:cond delay="5250"/>
                            </p:stCondLst>
                            <p:childTnLst>
                              <p:par>
                                <p:cTn id="45" presetID="64" presetClass="path" presetSubtype="0" decel="100000" fill="hold" nodeType="afterEffect">
                                  <p:stCondLst>
                                    <p:cond delay="0"/>
                                  </p:stCondLst>
                                  <p:childTnLst>
                                    <p:animMotion origin="layout" path="M -1.94444E-6 -3.08642E-6 L -1.94444E-6 -0.28858 " pathEditMode="relative" rAng="0" ptsTypes="AA">
                                      <p:cBhvr>
                                        <p:cTn id="46" dur="1000" fill="hold"/>
                                        <p:tgtEl>
                                          <p:spTgt spid="13"/>
                                        </p:tgtEl>
                                        <p:attrNameLst>
                                          <p:attrName>ppt_x</p:attrName>
                                          <p:attrName>ppt_y</p:attrName>
                                        </p:attrNameLst>
                                      </p:cBhvr>
                                      <p:rCtr x="0" y="-14444"/>
                                    </p:animMotion>
                                  </p:childTnLst>
                                </p:cTn>
                              </p:par>
                            </p:childTnLst>
                          </p:cTn>
                        </p:par>
                        <p:par>
                          <p:cTn id="47" fill="hold">
                            <p:stCondLst>
                              <p:cond delay="6250"/>
                            </p:stCondLst>
                            <p:childTnLst>
                              <p:par>
                                <p:cTn id="48" presetID="42" presetClass="path" presetSubtype="0" decel="100000" fill="hold" nodeType="afterEffect">
                                  <p:stCondLst>
                                    <p:cond delay="0"/>
                                  </p:stCondLst>
                                  <p:childTnLst>
                                    <p:animMotion origin="layout" path="M -1.94444E-6 -0.28858 L -1.94444E-6 -3.08642E-6 " pathEditMode="relative" rAng="0" ptsTypes="AA">
                                      <p:cBhvr>
                                        <p:cTn id="49" dur="1000" fill="hold"/>
                                        <p:tgtEl>
                                          <p:spTgt spid="13"/>
                                        </p:tgtEl>
                                        <p:attrNameLst>
                                          <p:attrName>ppt_x</p:attrName>
                                          <p:attrName>ppt_y</p:attrName>
                                        </p:attrNameLst>
                                      </p:cBhvr>
                                      <p:rCtr x="0" y="14414"/>
                                    </p:animMotion>
                                  </p:childTnLst>
                                </p:cTn>
                              </p:par>
                            </p:childTnLst>
                          </p:cTn>
                        </p:par>
                        <p:par>
                          <p:cTn id="50" fill="hold">
                            <p:stCondLst>
                              <p:cond delay="7250"/>
                            </p:stCondLst>
                            <p:childTnLst>
                              <p:par>
                                <p:cTn id="51" presetID="64" presetClass="path" presetSubtype="0" decel="100000" fill="hold" nodeType="afterEffect">
                                  <p:stCondLst>
                                    <p:cond delay="0"/>
                                  </p:stCondLst>
                                  <p:childTnLst>
                                    <p:animMotion origin="layout" path="M -8.33768E-7 1.97411E-6 L -8.33768E-7 -0.28849 " pathEditMode="relative" rAng="0" ptsTypes="AA">
                                      <p:cBhvr>
                                        <p:cTn id="52" dur="1000" fill="hold"/>
                                        <p:tgtEl>
                                          <p:spTgt spid="8"/>
                                        </p:tgtEl>
                                        <p:attrNameLst>
                                          <p:attrName>ppt_x</p:attrName>
                                          <p:attrName>ppt_y</p:attrName>
                                        </p:attrNameLst>
                                      </p:cBhvr>
                                      <p:rCtr x="0" y="-1442400"/>
                                    </p:animMotion>
                                  </p:childTnLst>
                                </p:cTn>
                              </p:par>
                            </p:childTnLst>
                          </p:cTn>
                        </p:par>
                        <p:par>
                          <p:cTn id="53" fill="hold">
                            <p:stCondLst>
                              <p:cond delay="8250"/>
                            </p:stCondLst>
                            <p:childTnLst>
                              <p:par>
                                <p:cTn id="54" presetID="42" presetClass="path" presetSubtype="0" decel="100000" fill="hold" nodeType="afterEffect">
                                  <p:stCondLst>
                                    <p:cond delay="0"/>
                                  </p:stCondLst>
                                  <p:childTnLst>
                                    <p:animMotion origin="layout" path="M 4.44444E-6 -0.28836 L 4.44444E-6 1.26274E-6 " pathEditMode="relative" rAng="0" ptsTypes="AA">
                                      <p:cBhvr>
                                        <p:cTn id="55" dur="1000" fill="hold"/>
                                        <p:tgtEl>
                                          <p:spTgt spid="8"/>
                                        </p:tgtEl>
                                        <p:attrNameLst>
                                          <p:attrName>ppt_x</p:attrName>
                                          <p:attrName>ppt_y</p:attrName>
                                        </p:attrNameLst>
                                      </p:cBhvr>
                                      <p:rCtr x="0" y="14418"/>
                                    </p:animMotion>
                                  </p:childTnLst>
                                </p:cTn>
                              </p:par>
                            </p:childTnLst>
                          </p:cTn>
                        </p:par>
                        <p:par>
                          <p:cTn id="56" fill="hold">
                            <p:stCondLst>
                              <p:cond delay="9250"/>
                            </p:stCondLst>
                            <p:childTnLst>
                              <p:par>
                                <p:cTn id="57" presetID="64" presetClass="path" presetSubtype="0" decel="100000" fill="hold" nodeType="afterEffect">
                                  <p:stCondLst>
                                    <p:cond delay="0"/>
                                  </p:stCondLst>
                                  <p:childTnLst>
                                    <p:animMotion origin="layout" path="M 3.33333E-6 -3.08642E-6 L 3.33333E-6 -0.28858 " pathEditMode="relative" rAng="0" ptsTypes="AA">
                                      <p:cBhvr>
                                        <p:cTn id="58" dur="1000" fill="hold"/>
                                        <p:tgtEl>
                                          <p:spTgt spid="18"/>
                                        </p:tgtEl>
                                        <p:attrNameLst>
                                          <p:attrName>ppt_x</p:attrName>
                                          <p:attrName>ppt_y</p:attrName>
                                        </p:attrNameLst>
                                      </p:cBhvr>
                                      <p:rCtr x="0" y="-14444"/>
                                    </p:animMotion>
                                  </p:childTnLst>
                                </p:cTn>
                              </p:par>
                            </p:childTnLst>
                          </p:cTn>
                        </p:par>
                        <p:par>
                          <p:cTn id="59" fill="hold">
                            <p:stCondLst>
                              <p:cond delay="10250"/>
                            </p:stCondLst>
                            <p:childTnLst>
                              <p:par>
                                <p:cTn id="60" presetID="42" presetClass="path" presetSubtype="0" decel="100000" fill="hold" nodeType="afterEffect">
                                  <p:stCondLst>
                                    <p:cond delay="0"/>
                                  </p:stCondLst>
                                  <p:childTnLst>
                                    <p:animMotion origin="layout" path="M 3.33333E-6 -0.28858 L 3.33333E-6 -3.08642E-6 " pathEditMode="relative" rAng="0" ptsTypes="AA">
                                      <p:cBhvr>
                                        <p:cTn id="61" dur="1000" fill="hold"/>
                                        <p:tgtEl>
                                          <p:spTgt spid="18"/>
                                        </p:tgtEl>
                                        <p:attrNameLst>
                                          <p:attrName>ppt_x</p:attrName>
                                          <p:attrName>ppt_y</p:attrName>
                                        </p:attrNameLst>
                                      </p:cBhvr>
                                      <p:rCtr x="0" y="144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366036"/>
            <a:ext cx="3203848" cy="523220"/>
          </a:xfrm>
          <a:prstGeom prst="rect">
            <a:avLst/>
          </a:prstGeom>
        </p:spPr>
        <p:txBody>
          <a:bodyPr wrap="square">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800" b="1" dirty="0">
                <a:solidFill>
                  <a:schemeClr val="bg1"/>
                </a:solidFill>
              </a:rPr>
              <a:t>2-2 </a:t>
            </a:r>
            <a:r>
              <a:rPr lang="zh-CN" altLang="en-US" sz="2800" b="1" dirty="0">
                <a:solidFill>
                  <a:schemeClr val="bg1"/>
                </a:solidFill>
              </a:rPr>
              <a:t>额外功能</a:t>
            </a:r>
          </a:p>
        </p:txBody>
      </p:sp>
      <p:sp>
        <p:nvSpPr>
          <p:cNvPr id="5" name="TextBox 4"/>
          <p:cNvSpPr txBox="1"/>
          <p:nvPr/>
        </p:nvSpPr>
        <p:spPr>
          <a:xfrm>
            <a:off x="2699792" y="1485170"/>
            <a:ext cx="5256584" cy="1384995"/>
          </a:xfrm>
          <a:prstGeom prst="rect">
            <a:avLst/>
          </a:prstGeom>
          <a:noFill/>
        </p:spPr>
        <p:txBody>
          <a:bodyPr wrap="square" rtlCol="0">
            <a:spAutoFit/>
          </a:bodyPr>
          <a:lstStyle/>
          <a:p>
            <a:pPr>
              <a:lnSpc>
                <a:spcPct val="150000"/>
              </a:lnSpc>
              <a:buClr>
                <a:schemeClr val="accent6">
                  <a:lumMod val="75000"/>
                </a:schemeClr>
              </a:buClr>
            </a:pPr>
            <a:r>
              <a:rPr lang="zh-CN" altLang="en-US" sz="1400" dirty="0">
                <a:latin typeface="微软雅黑" panose="020B0503020204020204" pitchFamily="34" charset="-122"/>
                <a:ea typeface="微软雅黑" panose="020B0503020204020204" pitchFamily="34" charset="-122"/>
              </a:rPr>
              <a:t>亮度调节</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呼吸灯</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流水灯模块允许用户在开灯状态下通过拖动条来实现远程对台灯的亮度控制与呼吸灯开关。而在关灯模式下，亮度拖动条</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呼吸灯</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流水灯模式条将被禁用，显示为灰色，用户无法调节灯泡亮度。</a:t>
            </a:r>
          </a:p>
        </p:txBody>
      </p:sp>
      <p:sp>
        <p:nvSpPr>
          <p:cNvPr id="6" name="矩形 5"/>
          <p:cNvSpPr/>
          <p:nvPr/>
        </p:nvSpPr>
        <p:spPr>
          <a:xfrm>
            <a:off x="2699792" y="1110138"/>
            <a:ext cx="3172663" cy="369332"/>
          </a:xfrm>
          <a:prstGeom prst="rect">
            <a:avLst/>
          </a:prstGeom>
        </p:spPr>
        <p:txBody>
          <a:bodyPr wrap="none">
            <a:spAutoFit/>
          </a:bodyPr>
          <a:lstStyle/>
          <a:p>
            <a:r>
              <a:rPr lang="zh-CN" altLang="en-US" b="1" dirty="0">
                <a:solidFill>
                  <a:schemeClr val="accent6">
                    <a:lumMod val="75000"/>
                  </a:schemeClr>
                </a:solidFill>
                <a:latin typeface="微软雅黑" panose="020B0503020204020204" pitchFamily="34" charset="-122"/>
                <a:ea typeface="微软雅黑" panose="020B0503020204020204" pitchFamily="34" charset="-122"/>
              </a:rPr>
              <a:t>亮度调节</a:t>
            </a:r>
            <a:r>
              <a:rPr lang="en-US" altLang="zh-CN" b="1" dirty="0">
                <a:solidFill>
                  <a:schemeClr val="accent6">
                    <a:lumMod val="75000"/>
                  </a:schemeClr>
                </a:solidFill>
                <a:latin typeface="微软雅黑" panose="020B0503020204020204" pitchFamily="34" charset="-122"/>
                <a:ea typeface="微软雅黑" panose="020B0503020204020204" pitchFamily="34" charset="-122"/>
              </a:rPr>
              <a:t>/</a:t>
            </a:r>
            <a:r>
              <a:rPr lang="zh-CN" altLang="en-US" b="1" dirty="0">
                <a:solidFill>
                  <a:schemeClr val="accent6">
                    <a:lumMod val="75000"/>
                  </a:schemeClr>
                </a:solidFill>
                <a:latin typeface="微软雅黑" panose="020B0503020204020204" pitchFamily="34" charset="-122"/>
                <a:ea typeface="微软雅黑" panose="020B0503020204020204" pitchFamily="34" charset="-122"/>
              </a:rPr>
              <a:t>呼吸灯</a:t>
            </a:r>
            <a:r>
              <a:rPr lang="en-US" altLang="zh-CN" b="1" dirty="0">
                <a:solidFill>
                  <a:schemeClr val="accent6">
                    <a:lumMod val="75000"/>
                  </a:schemeClr>
                </a:solidFill>
                <a:latin typeface="微软雅黑" panose="020B0503020204020204" pitchFamily="34" charset="-122"/>
                <a:ea typeface="微软雅黑" panose="020B0503020204020204" pitchFamily="34" charset="-122"/>
              </a:rPr>
              <a:t>/</a:t>
            </a:r>
            <a:r>
              <a:rPr lang="zh-CN" altLang="en-US" b="1" dirty="0">
                <a:solidFill>
                  <a:schemeClr val="accent6">
                    <a:lumMod val="75000"/>
                  </a:schemeClr>
                </a:solidFill>
                <a:latin typeface="微软雅黑" panose="020B0503020204020204" pitchFamily="34" charset="-122"/>
                <a:ea typeface="微软雅黑" panose="020B0503020204020204" pitchFamily="34" charset="-122"/>
              </a:rPr>
              <a:t>流水灯模块</a:t>
            </a:r>
          </a:p>
        </p:txBody>
      </p:sp>
      <p:sp>
        <p:nvSpPr>
          <p:cNvPr id="10" name="TextBox 9"/>
          <p:cNvSpPr txBox="1"/>
          <p:nvPr/>
        </p:nvSpPr>
        <p:spPr>
          <a:xfrm>
            <a:off x="971600" y="3398094"/>
            <a:ext cx="5256584" cy="1061829"/>
          </a:xfrm>
          <a:prstGeom prst="rect">
            <a:avLst/>
          </a:prstGeom>
          <a:noFill/>
        </p:spPr>
        <p:txBody>
          <a:bodyPr wrap="square" rtlCol="0">
            <a:spAutoFit/>
          </a:bodyPr>
          <a:lstStyle/>
          <a:p>
            <a:pPr>
              <a:lnSpc>
                <a:spcPct val="150000"/>
              </a:lnSpc>
              <a:buClr>
                <a:schemeClr val="accent6">
                  <a:lumMod val="75000"/>
                </a:schemeClr>
              </a:buClr>
            </a:pPr>
            <a:r>
              <a:rPr lang="zh-CN" altLang="en-US" sz="1400" dirty="0">
                <a:latin typeface="微软雅黑" panose="020B0503020204020204" pitchFamily="34" charset="-122"/>
                <a:ea typeface="微软雅黑" panose="020B0503020204020204" pitchFamily="34" charset="-122"/>
              </a:rPr>
              <a:t>报警模式模块使用户可以在离开台灯后开启报警模式。在报警模式开启的情况下，当红外感应到有人体接近时，会自动点亮灯泡并鸣响</a:t>
            </a:r>
            <a:r>
              <a:rPr lang="zh-CN" altLang="en-US" sz="1400">
                <a:latin typeface="微软雅黑" panose="020B0503020204020204" pitchFamily="34" charset="-122"/>
                <a:ea typeface="微软雅黑" panose="020B0503020204020204" pitchFamily="34" charset="-122"/>
              </a:rPr>
              <a:t>蜂鸣器。</a:t>
            </a:r>
            <a:endParaRPr lang="zh-CN" altLang="en-US" sz="1400" dirty="0">
              <a:latin typeface="微软雅黑" panose="020B0503020204020204" pitchFamily="34" charset="-122"/>
              <a:ea typeface="微软雅黑" panose="020B0503020204020204" pitchFamily="34" charset="-122"/>
            </a:endParaRPr>
          </a:p>
        </p:txBody>
      </p:sp>
      <p:sp>
        <p:nvSpPr>
          <p:cNvPr id="11" name="矩形 10"/>
          <p:cNvSpPr/>
          <p:nvPr/>
        </p:nvSpPr>
        <p:spPr>
          <a:xfrm>
            <a:off x="971600" y="3027685"/>
            <a:ext cx="1579278" cy="369332"/>
          </a:xfrm>
          <a:prstGeom prst="rect">
            <a:avLst/>
          </a:prstGeom>
        </p:spPr>
        <p:txBody>
          <a:bodyPr wrap="none">
            <a:spAutoFit/>
          </a:bodyPr>
          <a:lstStyle/>
          <a:p>
            <a:r>
              <a:rPr lang="zh-CN" altLang="en-US" b="1" dirty="0">
                <a:solidFill>
                  <a:schemeClr val="accent5">
                    <a:lumMod val="75000"/>
                  </a:schemeClr>
                </a:solidFill>
                <a:latin typeface="微软雅黑" panose="020B0503020204020204" pitchFamily="34" charset="-122"/>
                <a:ea typeface="微软雅黑" panose="020B0503020204020204" pitchFamily="34" charset="-122"/>
              </a:rPr>
              <a:t>报警模式模块</a:t>
            </a:r>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t="70137" b="9085"/>
          <a:stretch/>
        </p:blipFill>
        <p:spPr>
          <a:xfrm>
            <a:off x="502211" y="2069684"/>
            <a:ext cx="2092737" cy="773035"/>
          </a:xfrm>
          <a:prstGeom prst="rect">
            <a:avLst/>
          </a:prstGeom>
        </p:spPr>
      </p:pic>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t="68498" b="8187"/>
          <a:stretch/>
        </p:blipFill>
        <p:spPr>
          <a:xfrm>
            <a:off x="502211" y="1070954"/>
            <a:ext cx="2092738" cy="867437"/>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12668" t="86399" r="10179" b="4062"/>
          <a:stretch/>
        </p:blipFill>
        <p:spPr>
          <a:xfrm>
            <a:off x="6660232" y="3249244"/>
            <a:ext cx="2232249" cy="490599"/>
          </a:xfrm>
          <a:prstGeom prst="rect">
            <a:avLst/>
          </a:prstGeom>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12666" t="87053" r="10179" b="2837"/>
          <a:stretch/>
        </p:blipFill>
        <p:spPr>
          <a:xfrm>
            <a:off x="6660232" y="3939902"/>
            <a:ext cx="2232249" cy="520021"/>
          </a:xfrm>
          <a:prstGeom prst="rect">
            <a:avLst/>
          </a:prstGeom>
        </p:spPr>
      </p:pic>
    </p:spTree>
    <p:extLst>
      <p:ext uri="{BB962C8B-B14F-4D97-AF65-F5344CB8AC3E}">
        <p14:creationId xmlns:p14="http://schemas.microsoft.com/office/powerpoint/2010/main" val="6938954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8"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0-#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childTnLst>
                          </p:cTn>
                        </p:par>
                        <p:par>
                          <p:cTn id="18" fill="hold">
                            <p:stCondLst>
                              <p:cond delay="125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childTnLst>
                                </p:cTn>
                              </p:par>
                            </p:childTnLst>
                          </p:cTn>
                        </p:par>
                        <p:par>
                          <p:cTn id="22" fill="hold">
                            <p:stCondLst>
                              <p:cond delay="2250"/>
                            </p:stCondLst>
                            <p:childTnLst>
                              <p:par>
                                <p:cTn id="23" presetID="10"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childTnLst>
                                </p:cTn>
                              </p:par>
                            </p:childTnLst>
                          </p:cTn>
                        </p:par>
                        <p:par>
                          <p:cTn id="26" fill="hold">
                            <p:stCondLst>
                              <p:cond delay="3250"/>
                            </p:stCondLst>
                            <p:childTnLst>
                              <p:par>
                                <p:cTn id="27" presetID="2" presetClass="entr" presetSubtype="2"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1+#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1+#ppt_w/2"/>
                                          </p:val>
                                        </p:tav>
                                        <p:tav tm="100000">
                                          <p:val>
                                            <p:strVal val="#ppt_x"/>
                                          </p:val>
                                        </p:tav>
                                      </p:tavLst>
                                    </p:anim>
                                    <p:anim calcmode="lin" valueType="num">
                                      <p:cBhvr additive="base">
                                        <p:cTn id="34" dur="500" fill="hold"/>
                                        <p:tgtEl>
                                          <p:spTgt spid="16"/>
                                        </p:tgtEl>
                                        <p:attrNameLst>
                                          <p:attrName>ppt_y</p:attrName>
                                        </p:attrNameLst>
                                      </p:cBhvr>
                                      <p:tavLst>
                                        <p:tav tm="0">
                                          <p:val>
                                            <p:strVal val="#ppt_y"/>
                                          </p:val>
                                        </p:tav>
                                        <p:tav tm="100000">
                                          <p:val>
                                            <p:strVal val="#ppt_y"/>
                                          </p:val>
                                        </p:tav>
                                      </p:tavLst>
                                    </p:anim>
                                  </p:childTnLst>
                                </p:cTn>
                              </p:par>
                            </p:childTnLst>
                          </p:cTn>
                        </p:par>
                        <p:par>
                          <p:cTn id="35" fill="hold">
                            <p:stCondLst>
                              <p:cond delay="3750"/>
                            </p:stCondLst>
                            <p:childTnLst>
                              <p:par>
                                <p:cTn id="36" presetID="10" presetClass="entr" presetSubtype="0"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childTnLst>
                                </p:cTn>
                              </p:par>
                            </p:childTnLst>
                          </p:cTn>
                        </p:par>
                        <p:par>
                          <p:cTn id="39" fill="hold">
                            <p:stCondLst>
                              <p:cond delay="4750"/>
                            </p:stCondLst>
                            <p:childTnLst>
                              <p:par>
                                <p:cTn id="40" presetID="10" presetClass="entr" presetSubtype="0"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70984" y="983280"/>
            <a:ext cx="6074548" cy="738664"/>
          </a:xfrm>
          <a:prstGeom prst="rect">
            <a:avLst/>
          </a:prstGeom>
          <a:noFill/>
        </p:spPr>
        <p:txBody>
          <a:bodyPr wrap="square" rtlCol="0">
            <a:spAutoFit/>
          </a:bodyPr>
          <a:lstStyle/>
          <a:p>
            <a:pPr>
              <a:lnSpc>
                <a:spcPct val="150000"/>
              </a:lnSpc>
              <a:buClr>
                <a:schemeClr val="accent6">
                  <a:lumMod val="75000"/>
                </a:schemeClr>
              </a:buClr>
            </a:pPr>
            <a:r>
              <a:rPr lang="zh-CN" altLang="en-US" sz="1400" dirty="0">
                <a:latin typeface="微软雅黑" panose="020B0503020204020204" pitchFamily="34" charset="-122"/>
                <a:ea typeface="微软雅黑" panose="020B0503020204020204" pitchFamily="34" charset="-122"/>
              </a:rPr>
              <a:t>对话框在用户试图进行一个用户可能不期待的操作时出现，要求用户再次确认操作，以避免因为误触按键带来不愉快的结果。</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7498" b="33893"/>
          <a:stretch/>
        </p:blipFill>
        <p:spPr bwMode="auto">
          <a:xfrm>
            <a:off x="1085527" y="2045546"/>
            <a:ext cx="2280038" cy="115359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7547" b="33384"/>
          <a:stretch/>
        </p:blipFill>
        <p:spPr bwMode="auto">
          <a:xfrm>
            <a:off x="5508104" y="2077478"/>
            <a:ext cx="2232248" cy="115359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39552" y="3864689"/>
            <a:ext cx="3564396" cy="415498"/>
          </a:xfrm>
          <a:prstGeom prst="rect">
            <a:avLst/>
          </a:prstGeom>
          <a:noFill/>
        </p:spPr>
        <p:txBody>
          <a:bodyPr wrap="square" rtlCol="0">
            <a:spAutoFit/>
          </a:bodyPr>
          <a:lstStyle/>
          <a:p>
            <a:pPr>
              <a:lnSpc>
                <a:spcPct val="150000"/>
              </a:lnSpc>
              <a:buClr>
                <a:schemeClr val="accent6">
                  <a:lumMod val="75000"/>
                </a:schemeClr>
              </a:buClr>
            </a:pPr>
            <a:r>
              <a:rPr lang="zh-CN" altLang="en-US" sz="1400" dirty="0">
                <a:latin typeface="微软雅黑" panose="020B0503020204020204" pitchFamily="34" charset="-122"/>
                <a:ea typeface="微软雅黑" panose="020B0503020204020204" pitchFamily="34" charset="-122"/>
              </a:rPr>
              <a:t>在用户试图关灯时，提示用户是否确定关灯。</a:t>
            </a:r>
          </a:p>
        </p:txBody>
      </p:sp>
      <p:sp>
        <p:nvSpPr>
          <p:cNvPr id="6" name="TextBox 5"/>
          <p:cNvSpPr txBox="1"/>
          <p:nvPr/>
        </p:nvSpPr>
        <p:spPr>
          <a:xfrm>
            <a:off x="4842030" y="3722150"/>
            <a:ext cx="3564396" cy="700576"/>
          </a:xfrm>
          <a:prstGeom prst="rect">
            <a:avLst/>
          </a:prstGeom>
          <a:noFill/>
        </p:spPr>
        <p:txBody>
          <a:bodyPr wrap="square" rtlCol="0">
            <a:spAutoFit/>
          </a:bodyPr>
          <a:lstStyle/>
          <a:p>
            <a:pPr>
              <a:lnSpc>
                <a:spcPct val="150000"/>
              </a:lnSpc>
              <a:buClr>
                <a:schemeClr val="accent6">
                  <a:lumMod val="75000"/>
                </a:schemeClr>
              </a:buClr>
            </a:pPr>
            <a:r>
              <a:rPr lang="zh-CN" altLang="en-US" sz="1400" dirty="0">
                <a:latin typeface="微软雅黑" panose="020B0503020204020204" pitchFamily="34" charset="-122"/>
                <a:ea typeface="微软雅黑" panose="020B0503020204020204" pitchFamily="34" charset="-122"/>
              </a:rPr>
              <a:t>在用户试图开启报警模式时，提示报警模式的意义并让用户再次确认是否需要开启。</a:t>
            </a:r>
          </a:p>
        </p:txBody>
      </p:sp>
      <p:sp>
        <p:nvSpPr>
          <p:cNvPr id="7" name="矩形 6"/>
          <p:cNvSpPr/>
          <p:nvPr/>
        </p:nvSpPr>
        <p:spPr>
          <a:xfrm>
            <a:off x="851779" y="3338076"/>
            <a:ext cx="2795925" cy="369332"/>
          </a:xfrm>
          <a:prstGeom prst="rect">
            <a:avLst/>
          </a:prstGeom>
          <a:solidFill>
            <a:schemeClr val="tx1">
              <a:alpha val="60000"/>
            </a:schemeClr>
          </a:solidFill>
        </p:spPr>
        <p:txBody>
          <a:bodyPr wrap="square">
            <a:spAutoFit/>
          </a:bodyPr>
          <a:lstStyle/>
          <a:p>
            <a:pPr algn="ctr"/>
            <a:r>
              <a:rPr lang="zh-CN" altLang="en-US" b="1" dirty="0">
                <a:solidFill>
                  <a:schemeClr val="accent6">
                    <a:lumMod val="75000"/>
                  </a:schemeClr>
                </a:solidFill>
                <a:latin typeface="微软雅黑" panose="020B0503020204020204" pitchFamily="34" charset="-122"/>
                <a:ea typeface="微软雅黑" panose="020B0503020204020204" pitchFamily="34" charset="-122"/>
              </a:rPr>
              <a:t>关灯时对话框</a:t>
            </a:r>
          </a:p>
        </p:txBody>
      </p:sp>
      <p:sp>
        <p:nvSpPr>
          <p:cNvPr id="8" name="矩形 7"/>
          <p:cNvSpPr/>
          <p:nvPr/>
        </p:nvSpPr>
        <p:spPr>
          <a:xfrm>
            <a:off x="5100568" y="3338076"/>
            <a:ext cx="2795925" cy="369332"/>
          </a:xfrm>
          <a:prstGeom prst="rect">
            <a:avLst/>
          </a:prstGeom>
          <a:solidFill>
            <a:schemeClr val="tx1">
              <a:alpha val="60000"/>
            </a:schemeClr>
          </a:solidFill>
        </p:spPr>
        <p:txBody>
          <a:bodyPr wrap="square">
            <a:spAutoFit/>
          </a:bodyPr>
          <a:lstStyle/>
          <a:p>
            <a:pPr algn="ctr"/>
            <a:r>
              <a:rPr lang="zh-CN" altLang="en-US" b="1" dirty="0">
                <a:solidFill>
                  <a:schemeClr val="accent6">
                    <a:lumMod val="75000"/>
                  </a:schemeClr>
                </a:solidFill>
                <a:latin typeface="微软雅黑" panose="020B0503020204020204" pitchFamily="34" charset="-122"/>
                <a:ea typeface="微软雅黑" panose="020B0503020204020204" pitchFamily="34" charset="-122"/>
              </a:rPr>
              <a:t>开启报警模式时对话框</a:t>
            </a:r>
          </a:p>
        </p:txBody>
      </p:sp>
      <p:sp>
        <p:nvSpPr>
          <p:cNvPr id="9" name="矩形 8"/>
          <p:cNvSpPr/>
          <p:nvPr/>
        </p:nvSpPr>
        <p:spPr>
          <a:xfrm>
            <a:off x="0" y="366036"/>
            <a:ext cx="3203848" cy="523220"/>
          </a:xfrm>
          <a:prstGeom prst="rect">
            <a:avLst/>
          </a:prstGeom>
        </p:spPr>
        <p:txBody>
          <a:bodyPr wrap="square">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800" b="1" dirty="0">
                <a:solidFill>
                  <a:schemeClr val="bg1"/>
                </a:solidFill>
              </a:rPr>
              <a:t>2-3 </a:t>
            </a:r>
            <a:r>
              <a:rPr lang="zh-CN" altLang="en-US" sz="2800" b="1" dirty="0">
                <a:solidFill>
                  <a:schemeClr val="bg1"/>
                </a:solidFill>
              </a:rPr>
              <a:t>对话框管理</a:t>
            </a:r>
          </a:p>
        </p:txBody>
      </p:sp>
    </p:spTree>
    <p:extLst>
      <p:ext uri="{BB962C8B-B14F-4D97-AF65-F5344CB8AC3E}">
        <p14:creationId xmlns:p14="http://schemas.microsoft.com/office/powerpoint/2010/main" val="3034630719"/>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0-#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750"/>
                                        <p:tgtEl>
                                          <p:spTgt spid="1026"/>
                                        </p:tgtEl>
                                      </p:cBhvr>
                                    </p:animEffect>
                                  </p:childTnLst>
                                </p:cTn>
                              </p:par>
                            </p:childTnLst>
                          </p:cTn>
                        </p:par>
                        <p:par>
                          <p:cTn id="17" fill="hold">
                            <p:stCondLst>
                              <p:cond delay="2250"/>
                            </p:stCondLst>
                            <p:childTnLst>
                              <p:par>
                                <p:cTn id="18" presetID="22" presetClass="entr" presetSubtype="4"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750"/>
                                        <p:tgtEl>
                                          <p:spTgt spid="7"/>
                                        </p:tgtEl>
                                      </p:cBhvr>
                                    </p:animEffect>
                                  </p:childTnLst>
                                </p:cTn>
                              </p:par>
                            </p:childTnLst>
                          </p:cTn>
                        </p:par>
                        <p:par>
                          <p:cTn id="21" fill="hold">
                            <p:stCondLst>
                              <p:cond delay="30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750"/>
                                        <p:tgtEl>
                                          <p:spTgt spid="5"/>
                                        </p:tgtEl>
                                      </p:cBhvr>
                                    </p:animEffect>
                                  </p:childTnLst>
                                </p:cTn>
                              </p:par>
                            </p:childTnLst>
                          </p:cTn>
                        </p:par>
                        <p:par>
                          <p:cTn id="25" fill="hold">
                            <p:stCondLst>
                              <p:cond delay="3750"/>
                            </p:stCondLst>
                            <p:childTnLst>
                              <p:par>
                                <p:cTn id="26" presetID="10" presetClass="entr" presetSubtype="0" fill="hold" nodeType="afterEffect">
                                  <p:stCondLst>
                                    <p:cond delay="0"/>
                                  </p:stCondLst>
                                  <p:childTnLst>
                                    <p:set>
                                      <p:cBhvr>
                                        <p:cTn id="27" dur="1" fill="hold">
                                          <p:stCondLst>
                                            <p:cond delay="0"/>
                                          </p:stCondLst>
                                        </p:cTn>
                                        <p:tgtEl>
                                          <p:spTgt spid="1027"/>
                                        </p:tgtEl>
                                        <p:attrNameLst>
                                          <p:attrName>style.visibility</p:attrName>
                                        </p:attrNameLst>
                                      </p:cBhvr>
                                      <p:to>
                                        <p:strVal val="visible"/>
                                      </p:to>
                                    </p:set>
                                    <p:animEffect transition="in" filter="fade">
                                      <p:cBhvr>
                                        <p:cTn id="28" dur="750"/>
                                        <p:tgtEl>
                                          <p:spTgt spid="1027"/>
                                        </p:tgtEl>
                                      </p:cBhvr>
                                    </p:animEffect>
                                  </p:childTnLst>
                                </p:cTn>
                              </p:par>
                            </p:childTnLst>
                          </p:cTn>
                        </p:par>
                        <p:par>
                          <p:cTn id="29" fill="hold">
                            <p:stCondLst>
                              <p:cond delay="4500"/>
                            </p:stCondLst>
                            <p:childTnLst>
                              <p:par>
                                <p:cTn id="30" presetID="22" presetClass="entr" presetSubtype="4"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750"/>
                                        <p:tgtEl>
                                          <p:spTgt spid="8"/>
                                        </p:tgtEl>
                                      </p:cBhvr>
                                    </p:animEffect>
                                  </p:childTnLst>
                                </p:cTn>
                              </p:par>
                            </p:childTnLst>
                          </p:cTn>
                        </p:par>
                        <p:par>
                          <p:cTn id="33" fill="hold">
                            <p:stCondLst>
                              <p:cond delay="5250"/>
                            </p:stCondLst>
                            <p:childTnLst>
                              <p:par>
                                <p:cTn id="34" presetID="10" presetClass="entr" presetSubtype="0"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animBg="1"/>
      <p:bldP spid="8" grpId="0" animBg="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23928" y="2108726"/>
            <a:ext cx="1944891" cy="523220"/>
          </a:xfrm>
          <a:prstGeom prst="rect">
            <a:avLst/>
          </a:prstGeom>
          <a:solidFill>
            <a:schemeClr val="accent6">
              <a:lumMod val="75000"/>
            </a:schemeClr>
          </a:solidFill>
        </p:spPr>
        <p:txBody>
          <a:bodyPr wrap="none" rtlCol="0">
            <a:spAutoFit/>
          </a:bodyPr>
          <a:lstStyle/>
          <a:p>
            <a:r>
              <a:rPr lang="en-US" altLang="zh-CN" sz="2800" dirty="0">
                <a:solidFill>
                  <a:schemeClr val="bg2">
                    <a:lumMod val="90000"/>
                  </a:schemeClr>
                </a:solidFill>
                <a:latin typeface="微软雅黑" pitchFamily="34" charset="-122"/>
                <a:ea typeface="微软雅黑" pitchFamily="34" charset="-122"/>
              </a:rPr>
              <a:t>Part Three</a:t>
            </a:r>
            <a:endParaRPr lang="zh-CN" altLang="en-US" sz="2800" dirty="0">
              <a:solidFill>
                <a:schemeClr val="bg2">
                  <a:lumMod val="90000"/>
                </a:schemeClr>
              </a:solidFill>
              <a:latin typeface="微软雅黑" pitchFamily="34" charset="-122"/>
              <a:ea typeface="微软雅黑" pitchFamily="34" charset="-122"/>
            </a:endParaRPr>
          </a:p>
        </p:txBody>
      </p:sp>
      <p:sp>
        <p:nvSpPr>
          <p:cNvPr id="5" name="TextBox 4"/>
          <p:cNvSpPr txBox="1"/>
          <p:nvPr/>
        </p:nvSpPr>
        <p:spPr>
          <a:xfrm>
            <a:off x="3902790" y="2631946"/>
            <a:ext cx="2829450" cy="523220"/>
          </a:xfrm>
          <a:prstGeom prst="rect">
            <a:avLst/>
          </a:prstGeom>
          <a:noFill/>
        </p:spPr>
        <p:txBody>
          <a:bodyPr wrap="square" rtlCol="0">
            <a:spAutoFit/>
          </a:bodyPr>
          <a:lstStyle/>
          <a:p>
            <a:r>
              <a:rPr lang="zh-CN" altLang="en-US" sz="2800" b="1" dirty="0">
                <a:solidFill>
                  <a:schemeClr val="accent6">
                    <a:lumMod val="75000"/>
                  </a:schemeClr>
                </a:solidFill>
              </a:rPr>
              <a:t>三维设计与打印</a:t>
            </a:r>
          </a:p>
        </p:txBody>
      </p:sp>
      <p:sp>
        <p:nvSpPr>
          <p:cNvPr id="6" name="TextBox 5"/>
          <p:cNvSpPr txBox="1"/>
          <p:nvPr/>
        </p:nvSpPr>
        <p:spPr>
          <a:xfrm>
            <a:off x="2161907" y="1814842"/>
            <a:ext cx="1425390" cy="1569660"/>
          </a:xfrm>
          <a:prstGeom prst="rect">
            <a:avLst/>
          </a:prstGeom>
          <a:noFill/>
        </p:spPr>
        <p:txBody>
          <a:bodyPr wrap="none" rtlCol="0">
            <a:spAutoFit/>
          </a:bodyPr>
          <a:lstStyle/>
          <a:p>
            <a:r>
              <a:rPr lang="en-US" altLang="zh-CN" sz="9600" b="1" dirty="0">
                <a:solidFill>
                  <a:srgbClr val="FFFFFF"/>
                </a:solidFill>
                <a:latin typeface="Kozuka Mincho Pr6N H" pitchFamily="18" charset="-128"/>
                <a:ea typeface="Kozuka Mincho Pr6N H" pitchFamily="18" charset="-128"/>
              </a:rPr>
              <a:t>03</a:t>
            </a:r>
            <a:endParaRPr lang="zh-CN" altLang="en-US" sz="9600" b="1" dirty="0">
              <a:solidFill>
                <a:srgbClr val="FFFFFF"/>
              </a:solidFill>
              <a:latin typeface="Kozuka Mincho Pr6N H" pitchFamily="18" charset="-128"/>
              <a:ea typeface="Kozuka Mincho Pr6N H" pitchFamily="18" charset="-128"/>
            </a:endParaRPr>
          </a:p>
        </p:txBody>
      </p:sp>
      <p:cxnSp>
        <p:nvCxnSpPr>
          <p:cNvPr id="7" name="直接连接符 6"/>
          <p:cNvCxnSpPr/>
          <p:nvPr/>
        </p:nvCxnSpPr>
        <p:spPr>
          <a:xfrm>
            <a:off x="2312320" y="3167467"/>
            <a:ext cx="4248472"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2312320" y="1819681"/>
            <a:ext cx="4248472"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7532071"/>
      </p:ext>
    </p:extLst>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75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750"/>
                            </p:stCondLst>
                            <p:childTnLst>
                              <p:par>
                                <p:cTn id="16" presetID="22" presetClass="entr" presetSubtype="4"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1000"/>
                                        <p:tgtEl>
                                          <p:spTgt spid="6"/>
                                        </p:tgtEl>
                                      </p:cBhvr>
                                    </p:animEffect>
                                  </p:childTnLst>
                                </p:cTn>
                              </p:par>
                            </p:childTnLst>
                          </p:cTn>
                        </p:par>
                        <p:par>
                          <p:cTn id="19" fill="hold">
                            <p:stCondLst>
                              <p:cond delay="1750"/>
                            </p:stCondLst>
                            <p:childTnLst>
                              <p:par>
                                <p:cTn id="20" presetID="22" presetClass="entr" presetSubtype="8"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1000"/>
                                        <p:tgtEl>
                                          <p:spTgt spid="4"/>
                                        </p:tgtEl>
                                      </p:cBhvr>
                                    </p:animEffect>
                                  </p:childTnLst>
                                </p:cTn>
                              </p:par>
                            </p:childTnLst>
                          </p:cTn>
                        </p:par>
                        <p:par>
                          <p:cTn id="23" fill="hold">
                            <p:stCondLst>
                              <p:cond delay="2750"/>
                            </p:stCondLst>
                            <p:childTnLst>
                              <p:par>
                                <p:cTn id="24" presetID="47"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4181981" y="2092618"/>
            <a:ext cx="1130424" cy="1060704"/>
            <a:chOff x="3635896" y="2092618"/>
            <a:chExt cx="1130424" cy="1060704"/>
          </a:xfrm>
        </p:grpSpPr>
        <p:sp>
          <p:nvSpPr>
            <p:cNvPr id="5" name="等腰三角形 4"/>
            <p:cNvSpPr/>
            <p:nvPr/>
          </p:nvSpPr>
          <p:spPr>
            <a:xfrm rot="5400000">
              <a:off x="3778768" y="2165770"/>
              <a:ext cx="1060704" cy="914400"/>
            </a:xfrm>
            <a:prstGeom prs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p:nvSpPr>
          <p:spPr>
            <a:xfrm rot="5400000">
              <a:off x="3562744" y="2165770"/>
              <a:ext cx="1060704" cy="914400"/>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1"/>
          <p:cNvSpPr/>
          <p:nvPr/>
        </p:nvSpPr>
        <p:spPr>
          <a:xfrm>
            <a:off x="0" y="366036"/>
            <a:ext cx="3203848" cy="523220"/>
          </a:xfrm>
          <a:prstGeom prst="rect">
            <a:avLst/>
          </a:prstGeom>
        </p:spPr>
        <p:txBody>
          <a:bodyPr wrap="square">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800" b="1" dirty="0">
                <a:solidFill>
                  <a:schemeClr val="bg1"/>
                </a:solidFill>
              </a:rPr>
              <a:t>3-1 </a:t>
            </a:r>
            <a:r>
              <a:rPr lang="zh-CN" altLang="en-US" sz="2800" b="1" dirty="0">
                <a:solidFill>
                  <a:schemeClr val="bg1"/>
                </a:solidFill>
              </a:rPr>
              <a:t>设计理念</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72517" y="1426733"/>
            <a:ext cx="3189965" cy="2392474"/>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5436096" y="1491630"/>
            <a:ext cx="1544012" cy="400110"/>
          </a:xfrm>
          <a:prstGeom prst="rect">
            <a:avLst/>
          </a:prstGeom>
        </p:spPr>
        <p:txBody>
          <a:bodyPr wrap="none">
            <a:spAutoFit/>
          </a:bodyPr>
          <a:lstStyle/>
          <a:p>
            <a:r>
              <a:rPr lang="zh-CN" altLang="en-US" sz="2000" b="1" dirty="0">
                <a:solidFill>
                  <a:schemeClr val="accent6">
                    <a:lumMod val="75000"/>
                  </a:schemeClr>
                </a:solidFill>
                <a:latin typeface="微软雅黑" panose="020B0503020204020204" pitchFamily="34" charset="-122"/>
                <a:ea typeface="微软雅黑" panose="020B0503020204020204" pitchFamily="34" charset="-122"/>
              </a:rPr>
              <a:t>这是什么？</a:t>
            </a:r>
            <a:r>
              <a:rPr lang="en-US" altLang="zh-CN" sz="2000" b="1" dirty="0">
                <a:solidFill>
                  <a:schemeClr val="accent6">
                    <a:lumMod val="75000"/>
                  </a:schemeClr>
                </a:solidFill>
                <a:latin typeface="微软雅黑" panose="020B0503020204020204" pitchFamily="34" charset="-122"/>
                <a:ea typeface="微软雅黑" panose="020B0503020204020204" pitchFamily="34" charset="-122"/>
              </a:rPr>
              <a:t> </a:t>
            </a:r>
            <a:endParaRPr lang="zh-CN" altLang="en-US" sz="2000" b="1" dirty="0">
              <a:solidFill>
                <a:schemeClr val="accent6">
                  <a:lumMod val="75000"/>
                </a:schemeClr>
              </a:solidFill>
              <a:latin typeface="微软雅黑" panose="020B0503020204020204" pitchFamily="34" charset="-122"/>
              <a:ea typeface="微软雅黑" panose="020B0503020204020204" pitchFamily="34" charset="-122"/>
            </a:endParaRPr>
          </a:p>
        </p:txBody>
      </p:sp>
      <p:sp>
        <p:nvSpPr>
          <p:cNvPr id="6" name="Rectangle 5"/>
          <p:cNvSpPr/>
          <p:nvPr/>
        </p:nvSpPr>
        <p:spPr>
          <a:xfrm>
            <a:off x="5454697" y="2161305"/>
            <a:ext cx="2954655" cy="923330"/>
          </a:xfrm>
          <a:prstGeom prst="rect">
            <a:avLst/>
          </a:prstGeom>
          <a:noFill/>
        </p:spPr>
        <p:txBody>
          <a:bodyPr wrap="none" lIns="91440" tIns="45720" rIns="91440" bIns="45720">
            <a:spAutoFit/>
          </a:bodyPr>
          <a:lstStyle/>
          <a:p>
            <a:pPr algn="ctr"/>
            <a:r>
              <a:rPr lang="zh-CN" alt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rPr>
              <a:t>宝莲灯！</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079540500"/>
      </p:ext>
    </p:extLst>
  </p:cSld>
  <p:clrMapOvr>
    <a:masterClrMapping/>
  </p:clrMapOvr>
  <p:transition spd="slow" advClick="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4" presetClass="entr" presetSubtype="10" fill="hold" nodeType="after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randombar(horizontal)">
                                      <p:cBhvr>
                                        <p:cTn id="12" dur="1000"/>
                                        <p:tgtEl>
                                          <p:spTgt spid="2050"/>
                                        </p:tgtEl>
                                      </p:cBhvr>
                                    </p:animEffect>
                                  </p:childTnLst>
                                </p:cTn>
                              </p:par>
                            </p:childTnLst>
                          </p:cTn>
                        </p:par>
                        <p:par>
                          <p:cTn id="13" fill="hold">
                            <p:stCondLst>
                              <p:cond delay="2000"/>
                            </p:stCondLst>
                            <p:childTnLst>
                              <p:par>
                                <p:cTn id="14" presetID="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000" fill="hold"/>
                                        <p:tgtEl>
                                          <p:spTgt spid="9"/>
                                        </p:tgtEl>
                                        <p:attrNameLst>
                                          <p:attrName>ppt_x</p:attrName>
                                        </p:attrNameLst>
                                      </p:cBhvr>
                                      <p:tavLst>
                                        <p:tav tm="0">
                                          <p:val>
                                            <p:strVal val="0-#ppt_w/2"/>
                                          </p:val>
                                        </p:tav>
                                        <p:tav tm="100000">
                                          <p:val>
                                            <p:strVal val="#ppt_x"/>
                                          </p:val>
                                        </p:tav>
                                      </p:tavLst>
                                    </p:anim>
                                    <p:anim calcmode="lin" valueType="num">
                                      <p:cBhvr additive="base">
                                        <p:cTn id="17" dur="1000" fill="hold"/>
                                        <p:tgtEl>
                                          <p:spTgt spid="9"/>
                                        </p:tgtEl>
                                        <p:attrNameLst>
                                          <p:attrName>ppt_y</p:attrName>
                                        </p:attrNameLst>
                                      </p:cBhvr>
                                      <p:tavLst>
                                        <p:tav tm="0">
                                          <p:val>
                                            <p:strVal val="#ppt_y"/>
                                          </p:val>
                                        </p:tav>
                                        <p:tav tm="100000">
                                          <p:val>
                                            <p:strVal val="#ppt_y"/>
                                          </p:val>
                                        </p:tav>
                                      </p:tavLst>
                                    </p:anim>
                                  </p:childTnLst>
                                </p:cTn>
                              </p:par>
                            </p:childTnLst>
                          </p:cTn>
                        </p:par>
                        <p:par>
                          <p:cTn id="18" fill="hold">
                            <p:stCondLst>
                              <p:cond delay="3000"/>
                            </p:stCondLst>
                            <p:childTnLst>
                              <p:par>
                                <p:cTn id="19" presetID="10"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366036"/>
            <a:ext cx="3203848" cy="523220"/>
          </a:xfrm>
          <a:prstGeom prst="rect">
            <a:avLst/>
          </a:prstGeom>
        </p:spPr>
        <p:txBody>
          <a:bodyPr wrap="square">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800" b="1" dirty="0">
                <a:solidFill>
                  <a:schemeClr val="bg1"/>
                </a:solidFill>
              </a:rPr>
              <a:t>3-2 </a:t>
            </a:r>
            <a:r>
              <a:rPr lang="zh-CN" altLang="en-US" sz="2800" b="1" dirty="0">
                <a:solidFill>
                  <a:schemeClr val="bg1"/>
                </a:solidFill>
              </a:rPr>
              <a:t>灯罩的设计</a:t>
            </a:r>
          </a:p>
        </p:txBody>
      </p:sp>
      <p:pic>
        <p:nvPicPr>
          <p:cNvPr id="3" name="Picture 1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226400" y="1161145"/>
            <a:ext cx="2690927" cy="2059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72293" y="995141"/>
            <a:ext cx="1941130" cy="2226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3" name="Group 11"/>
          <p:cNvGrpSpPr>
            <a:grpSpLocks/>
          </p:cNvGrpSpPr>
          <p:nvPr/>
        </p:nvGrpSpPr>
        <p:grpSpPr bwMode="auto">
          <a:xfrm>
            <a:off x="578643" y="3266023"/>
            <a:ext cx="5338684" cy="1368152"/>
            <a:chOff x="-2" y="4142016"/>
            <a:chExt cx="24733512" cy="2742548"/>
          </a:xfrm>
        </p:grpSpPr>
        <p:sp>
          <p:nvSpPr>
            <p:cNvPr id="24" name="Rectangle 1"/>
            <p:cNvSpPr/>
            <p:nvPr/>
          </p:nvSpPr>
          <p:spPr bwMode="auto">
            <a:xfrm>
              <a:off x="0" y="4142016"/>
              <a:ext cx="7750621" cy="850902"/>
            </a:xfrm>
            <a:prstGeom prst="rect">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279781" tIns="46630" rIns="46630" bIns="46630" anchor="ctr"/>
            <a:lstStyle/>
            <a:p>
              <a:pPr defTabSz="931939">
                <a:lnSpc>
                  <a:spcPct val="90000"/>
                </a:lnSpc>
              </a:pPr>
              <a:r>
                <a:rPr lang="zh-CN" altLang="en-US" b="1" dirty="0">
                  <a:solidFill>
                    <a:schemeClr val="accent6">
                      <a:lumMod val="75000"/>
                    </a:schemeClr>
                  </a:solidFill>
                  <a:latin typeface="微软雅黑" panose="020B0503020204020204" pitchFamily="34" charset="-122"/>
                  <a:ea typeface="微软雅黑" panose="020B0503020204020204" pitchFamily="34" charset="-122"/>
                </a:rPr>
                <a:t>喇叭状灯壳                                              </a:t>
              </a:r>
            </a:p>
          </p:txBody>
        </p:sp>
        <p:sp>
          <p:nvSpPr>
            <p:cNvPr id="25" name="Rectangle 4"/>
            <p:cNvSpPr/>
            <p:nvPr/>
          </p:nvSpPr>
          <p:spPr bwMode="auto">
            <a:xfrm>
              <a:off x="-2" y="4860145"/>
              <a:ext cx="24733512" cy="2024419"/>
            </a:xfrm>
            <a:prstGeom prst="rect">
              <a:avLst/>
            </a:prstGeom>
            <a:solidFill>
              <a:srgbClr val="000000">
                <a:alpha val="67843"/>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46630" tIns="46630" rIns="46630" bIns="46630" anchor="ctr"/>
            <a:lstStyle/>
            <a:p>
              <a:pPr algn="ctr" defTabSz="931863">
                <a:lnSpc>
                  <a:spcPct val="150000"/>
                </a:lnSpc>
                <a:defRPr/>
              </a:pPr>
              <a:r>
                <a:rPr lang="zh-CN" altLang="en-US" dirty="0">
                  <a:solidFill>
                    <a:schemeClr val="bg1"/>
                  </a:solidFill>
                  <a:latin typeface="微软雅黑" pitchFamily="34" charset="-122"/>
                  <a:ea typeface="微软雅黑" pitchFamily="34" charset="-122"/>
                  <a:cs typeface="Segoe UI" pitchFamily="34" charset="0"/>
                </a:rPr>
                <a:t>完美的尺寸比例和契合度，使两者相得益彰。</a:t>
              </a:r>
              <a:endParaRPr lang="en-US" altLang="zh-CN" dirty="0">
                <a:solidFill>
                  <a:schemeClr val="bg1"/>
                </a:solidFill>
                <a:latin typeface="微软雅黑" pitchFamily="34" charset="-122"/>
                <a:ea typeface="微软雅黑" pitchFamily="34" charset="-122"/>
                <a:cs typeface="Segoe UI" pitchFamily="34" charset="0"/>
              </a:endParaRPr>
            </a:p>
          </p:txBody>
        </p:sp>
        <p:sp>
          <p:nvSpPr>
            <p:cNvPr id="26" name="Rectangle 19"/>
            <p:cNvSpPr/>
            <p:nvPr/>
          </p:nvSpPr>
          <p:spPr bwMode="auto">
            <a:xfrm>
              <a:off x="30836" y="5130382"/>
              <a:ext cx="2737764" cy="1628621"/>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3260" tIns="186521" rIns="93256" bIns="93260"/>
            <a:lstStyle/>
            <a:p>
              <a:pPr defTabSz="931863">
                <a:lnSpc>
                  <a:spcPct val="150000"/>
                </a:lnSpc>
                <a:spcAft>
                  <a:spcPts val="1225"/>
                </a:spcAft>
                <a:defRPr/>
              </a:pPr>
              <a:r>
                <a:rPr lang="en-US" altLang="zh-CN" sz="1400" dirty="0"/>
                <a:t> </a:t>
              </a:r>
              <a:endParaRPr lang="en-US" sz="1400" dirty="0">
                <a:solidFill>
                  <a:srgbClr val="FFFFFF"/>
                </a:solidFill>
                <a:latin typeface="微软雅黑" pitchFamily="34" charset="-122"/>
                <a:ea typeface="微软雅黑" pitchFamily="34" charset="-122"/>
                <a:cs typeface="Segoe UI" pitchFamily="34" charset="0"/>
              </a:endParaRPr>
            </a:p>
          </p:txBody>
        </p:sp>
      </p:grpSp>
      <p:pic>
        <p:nvPicPr>
          <p:cNvPr id="5" name="图片 4"/>
          <p:cNvPicPr>
            <a:picLocks noChangeAspect="1"/>
          </p:cNvPicPr>
          <p:nvPr/>
        </p:nvPicPr>
        <p:blipFill>
          <a:blip r:embed="rId4"/>
          <a:stretch>
            <a:fillRect/>
          </a:stretch>
        </p:blipFill>
        <p:spPr>
          <a:xfrm>
            <a:off x="6444208" y="858053"/>
            <a:ext cx="2214440" cy="2330258"/>
          </a:xfrm>
          <a:prstGeom prst="rect">
            <a:avLst/>
          </a:prstGeom>
        </p:spPr>
      </p:pic>
      <p:grpSp>
        <p:nvGrpSpPr>
          <p:cNvPr id="28" name="Group 11"/>
          <p:cNvGrpSpPr>
            <a:grpSpLocks/>
          </p:cNvGrpSpPr>
          <p:nvPr/>
        </p:nvGrpSpPr>
        <p:grpSpPr bwMode="auto">
          <a:xfrm>
            <a:off x="3676582" y="3266022"/>
            <a:ext cx="1844942" cy="1368153"/>
            <a:chOff x="30836" y="4016452"/>
            <a:chExt cx="8547405" cy="2742551"/>
          </a:xfrm>
        </p:grpSpPr>
        <p:sp>
          <p:nvSpPr>
            <p:cNvPr id="29" name="Rectangle 1"/>
            <p:cNvSpPr/>
            <p:nvPr/>
          </p:nvSpPr>
          <p:spPr bwMode="auto">
            <a:xfrm>
              <a:off x="915861" y="4016452"/>
              <a:ext cx="7662380" cy="718129"/>
            </a:xfrm>
            <a:prstGeom prst="rect">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279781" tIns="46630" rIns="46630" bIns="46630" anchor="ctr"/>
            <a:lstStyle/>
            <a:p>
              <a:pPr defTabSz="931939">
                <a:lnSpc>
                  <a:spcPct val="90000"/>
                </a:lnSpc>
              </a:pPr>
              <a:r>
                <a:rPr lang="zh-CN" altLang="en-US" b="1" dirty="0">
                  <a:solidFill>
                    <a:schemeClr val="accent6">
                      <a:lumMod val="75000"/>
                    </a:schemeClr>
                  </a:solidFill>
                  <a:latin typeface="微软雅黑" panose="020B0503020204020204" pitchFamily="34" charset="-122"/>
                  <a:ea typeface="微软雅黑" panose="020B0503020204020204" pitchFamily="34" charset="-122"/>
                </a:rPr>
                <a:t>喇叭状灯模</a:t>
              </a:r>
            </a:p>
          </p:txBody>
        </p:sp>
        <p:sp>
          <p:nvSpPr>
            <p:cNvPr id="31" name="Rectangle 19"/>
            <p:cNvSpPr/>
            <p:nvPr/>
          </p:nvSpPr>
          <p:spPr bwMode="auto">
            <a:xfrm>
              <a:off x="30836" y="5130382"/>
              <a:ext cx="2737764" cy="1628621"/>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3260" tIns="186521" rIns="93256" bIns="93260"/>
            <a:lstStyle/>
            <a:p>
              <a:pPr defTabSz="931863">
                <a:lnSpc>
                  <a:spcPct val="150000"/>
                </a:lnSpc>
                <a:spcAft>
                  <a:spcPts val="1225"/>
                </a:spcAft>
                <a:defRPr/>
              </a:pPr>
              <a:r>
                <a:rPr lang="en-US" altLang="zh-CN" sz="1400" dirty="0"/>
                <a:t> </a:t>
              </a:r>
              <a:endParaRPr lang="en-US" sz="1400" dirty="0">
                <a:solidFill>
                  <a:srgbClr val="FFFFFF"/>
                </a:solidFill>
                <a:latin typeface="微软雅黑" pitchFamily="34" charset="-122"/>
                <a:ea typeface="微软雅黑" pitchFamily="34" charset="-122"/>
                <a:cs typeface="Segoe UI" pitchFamily="34" charset="0"/>
              </a:endParaRPr>
            </a:p>
          </p:txBody>
        </p:sp>
      </p:grpSp>
      <p:grpSp>
        <p:nvGrpSpPr>
          <p:cNvPr id="32" name="Group 11"/>
          <p:cNvGrpSpPr>
            <a:grpSpLocks/>
          </p:cNvGrpSpPr>
          <p:nvPr/>
        </p:nvGrpSpPr>
        <p:grpSpPr bwMode="auto">
          <a:xfrm>
            <a:off x="6772926" y="3259420"/>
            <a:ext cx="1704280" cy="1374755"/>
            <a:chOff x="30836" y="4256475"/>
            <a:chExt cx="7895733" cy="2755784"/>
          </a:xfrm>
        </p:grpSpPr>
        <p:sp>
          <p:nvSpPr>
            <p:cNvPr id="33" name="Rectangle 1"/>
            <p:cNvSpPr/>
            <p:nvPr/>
          </p:nvSpPr>
          <p:spPr bwMode="auto">
            <a:xfrm>
              <a:off x="175947" y="4256475"/>
              <a:ext cx="7750622" cy="708359"/>
            </a:xfrm>
            <a:prstGeom prst="rect">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279781" tIns="46630" rIns="46630" bIns="46630" anchor="ctr"/>
            <a:lstStyle/>
            <a:p>
              <a:pPr defTabSz="931939">
                <a:lnSpc>
                  <a:spcPct val="90000"/>
                </a:lnSpc>
              </a:pPr>
              <a:r>
                <a:rPr lang="zh-CN" altLang="en-US" b="1" dirty="0">
                  <a:solidFill>
                    <a:schemeClr val="accent6">
                      <a:lumMod val="75000"/>
                    </a:schemeClr>
                  </a:solidFill>
                  <a:latin typeface="微软雅黑" panose="020B0503020204020204" pitchFamily="34" charset="-122"/>
                  <a:ea typeface="微软雅黑" panose="020B0503020204020204" pitchFamily="34" charset="-122"/>
                </a:rPr>
                <a:t> 蜂窝灯罩</a:t>
              </a:r>
              <a:r>
                <a:rPr lang="zh-CN" altLang="en-US" b="1" dirty="0">
                  <a:solidFill>
                    <a:schemeClr val="accent6">
                      <a:lumMod val="75000"/>
                    </a:schemeClr>
                  </a:solidFill>
                </a:rPr>
                <a:t>                                        </a:t>
              </a:r>
            </a:p>
          </p:txBody>
        </p:sp>
        <p:sp>
          <p:nvSpPr>
            <p:cNvPr id="34" name="Rectangle 4"/>
            <p:cNvSpPr/>
            <p:nvPr/>
          </p:nvSpPr>
          <p:spPr bwMode="auto">
            <a:xfrm>
              <a:off x="175946" y="4987840"/>
              <a:ext cx="7750623" cy="2024419"/>
            </a:xfrm>
            <a:prstGeom prst="rect">
              <a:avLst/>
            </a:prstGeom>
            <a:solidFill>
              <a:srgbClr val="000000">
                <a:alpha val="67843"/>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46630" tIns="46630" rIns="46630" bIns="46630" anchor="ctr"/>
            <a:lstStyle/>
            <a:p>
              <a:pPr algn="ctr" defTabSz="931863">
                <a:lnSpc>
                  <a:spcPct val="150000"/>
                </a:lnSpc>
                <a:defRPr/>
              </a:pPr>
              <a:r>
                <a:rPr lang="zh-CN" altLang="en-US" sz="1600" dirty="0">
                  <a:solidFill>
                    <a:schemeClr val="bg1"/>
                  </a:solidFill>
                  <a:latin typeface="微软雅黑" pitchFamily="34" charset="-122"/>
                  <a:ea typeface="微软雅黑" pitchFamily="34" charset="-122"/>
                  <a:cs typeface="Segoe UI" pitchFamily="34" charset="0"/>
                </a:rPr>
                <a:t>镂空设计</a:t>
              </a:r>
              <a:endParaRPr lang="en-US" altLang="zh-CN" sz="1600" dirty="0">
                <a:solidFill>
                  <a:schemeClr val="bg1"/>
                </a:solidFill>
                <a:latin typeface="微软雅黑" pitchFamily="34" charset="-122"/>
                <a:ea typeface="微软雅黑" pitchFamily="34" charset="-122"/>
                <a:cs typeface="Segoe UI" pitchFamily="34" charset="0"/>
              </a:endParaRPr>
            </a:p>
            <a:p>
              <a:pPr algn="ctr" defTabSz="931863">
                <a:lnSpc>
                  <a:spcPct val="150000"/>
                </a:lnSpc>
                <a:defRPr/>
              </a:pPr>
              <a:r>
                <a:rPr lang="zh-CN" altLang="en-US" sz="1600" dirty="0">
                  <a:solidFill>
                    <a:schemeClr val="bg1"/>
                  </a:solidFill>
                  <a:latin typeface="微软雅黑" pitchFamily="34" charset="-122"/>
                  <a:ea typeface="微软雅黑" pitchFamily="34" charset="-122"/>
                  <a:cs typeface="Segoe UI" pitchFamily="34" charset="0"/>
                </a:rPr>
                <a:t>灯光四射</a:t>
              </a:r>
              <a:endParaRPr lang="en-US" altLang="zh-CN" sz="1600" dirty="0">
                <a:solidFill>
                  <a:schemeClr val="bg1"/>
                </a:solidFill>
                <a:latin typeface="微软雅黑" pitchFamily="34" charset="-122"/>
                <a:ea typeface="微软雅黑" pitchFamily="34" charset="-122"/>
                <a:cs typeface="Segoe UI" pitchFamily="34" charset="0"/>
              </a:endParaRPr>
            </a:p>
            <a:p>
              <a:pPr algn="ctr" defTabSz="931863">
                <a:lnSpc>
                  <a:spcPct val="150000"/>
                </a:lnSpc>
                <a:defRPr/>
              </a:pPr>
              <a:r>
                <a:rPr lang="zh-CN" altLang="en-US" sz="1600" dirty="0">
                  <a:solidFill>
                    <a:schemeClr val="bg1"/>
                  </a:solidFill>
                  <a:latin typeface="微软雅黑" pitchFamily="34" charset="-122"/>
                  <a:ea typeface="微软雅黑" pitchFamily="34" charset="-122"/>
                  <a:cs typeface="Segoe UI" pitchFamily="34" charset="0"/>
                </a:rPr>
                <a:t>美观</a:t>
              </a:r>
              <a:endParaRPr lang="en-US" altLang="zh-CN" sz="1600" dirty="0">
                <a:solidFill>
                  <a:schemeClr val="bg1"/>
                </a:solidFill>
                <a:latin typeface="微软雅黑" pitchFamily="34" charset="-122"/>
                <a:ea typeface="微软雅黑" pitchFamily="34" charset="-122"/>
                <a:cs typeface="Segoe UI" pitchFamily="34" charset="0"/>
              </a:endParaRPr>
            </a:p>
          </p:txBody>
        </p:sp>
        <p:sp>
          <p:nvSpPr>
            <p:cNvPr id="35" name="Rectangle 19"/>
            <p:cNvSpPr/>
            <p:nvPr/>
          </p:nvSpPr>
          <p:spPr bwMode="auto">
            <a:xfrm>
              <a:off x="30836" y="5130382"/>
              <a:ext cx="2737764" cy="1628621"/>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3260" tIns="186521" rIns="93256" bIns="93260"/>
            <a:lstStyle/>
            <a:p>
              <a:pPr defTabSz="931863">
                <a:lnSpc>
                  <a:spcPct val="150000"/>
                </a:lnSpc>
                <a:spcAft>
                  <a:spcPts val="1225"/>
                </a:spcAft>
                <a:defRPr/>
              </a:pPr>
              <a:r>
                <a:rPr lang="en-US" altLang="zh-CN" sz="1400" dirty="0"/>
                <a:t> </a:t>
              </a:r>
              <a:endParaRPr lang="en-US" sz="1400" dirty="0">
                <a:solidFill>
                  <a:srgbClr val="FFFFFF"/>
                </a:solidFill>
                <a:latin typeface="微软雅黑" pitchFamily="34" charset="-122"/>
                <a:ea typeface="微软雅黑" pitchFamily="34" charset="-122"/>
                <a:cs typeface="Segoe UI" pitchFamily="34" charset="0"/>
              </a:endParaRPr>
            </a:p>
          </p:txBody>
        </p:sp>
      </p:grpSp>
    </p:spTree>
    <p:extLst>
      <p:ext uri="{BB962C8B-B14F-4D97-AF65-F5344CB8AC3E}">
        <p14:creationId xmlns:p14="http://schemas.microsoft.com/office/powerpoint/2010/main" val="4236316724"/>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125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1750"/>
                            </p:stCondLst>
                            <p:childTnLst>
                              <p:par>
                                <p:cTn id="18" presetID="10" presetClass="entr" presetSubtype="0"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par>
                                <p:cTn id="21" presetID="10"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par>
                          <p:cTn id="24" fill="hold">
                            <p:stCondLst>
                              <p:cond delay="2250"/>
                            </p:stCondLst>
                            <p:childTnLst>
                              <p:par>
                                <p:cTn id="25" presetID="64" presetClass="path" presetSubtype="0" decel="100000" fill="hold" nodeType="afterEffect">
                                  <p:stCondLst>
                                    <p:cond delay="0"/>
                                  </p:stCondLst>
                                  <p:childTnLst>
                                    <p:animMotion origin="layout" path="M -4.72222E-6 -1.23457E-6 L -4.72222E-6 -0.28858 " pathEditMode="relative" rAng="0" ptsTypes="AA">
                                      <p:cBhvr>
                                        <p:cTn id="26" dur="1000" fill="hold"/>
                                        <p:tgtEl>
                                          <p:spTgt spid="23"/>
                                        </p:tgtEl>
                                        <p:attrNameLst>
                                          <p:attrName>ppt_x</p:attrName>
                                          <p:attrName>ppt_y</p:attrName>
                                        </p:attrNameLst>
                                      </p:cBhvr>
                                      <p:rCtr x="0" y="-14444"/>
                                    </p:animMotion>
                                  </p:childTnLst>
                                </p:cTn>
                              </p:par>
                              <p:par>
                                <p:cTn id="27" presetID="64" presetClass="path" presetSubtype="0" decel="100000" fill="hold" nodeType="withEffect">
                                  <p:stCondLst>
                                    <p:cond delay="0"/>
                                  </p:stCondLst>
                                  <p:childTnLst>
                                    <p:animMotion origin="layout" path="M -1.38889E-6 -1.23457E-6 L -1.38889E-6 -0.28858 " pathEditMode="relative" rAng="0" ptsTypes="AA">
                                      <p:cBhvr>
                                        <p:cTn id="28" dur="1000" fill="hold"/>
                                        <p:tgtEl>
                                          <p:spTgt spid="28"/>
                                        </p:tgtEl>
                                        <p:attrNameLst>
                                          <p:attrName>ppt_x</p:attrName>
                                          <p:attrName>ppt_y</p:attrName>
                                        </p:attrNameLst>
                                      </p:cBhvr>
                                      <p:rCtr x="0" y="-14444"/>
                                    </p:animMotion>
                                  </p:childTnLst>
                                </p:cTn>
                              </p:par>
                            </p:childTnLst>
                          </p:cTn>
                        </p:par>
                        <p:par>
                          <p:cTn id="29" fill="hold">
                            <p:stCondLst>
                              <p:cond delay="3250"/>
                            </p:stCondLst>
                            <p:childTnLst>
                              <p:par>
                                <p:cTn id="30" presetID="42" presetClass="path" presetSubtype="0" decel="100000" fill="hold" nodeType="afterEffect">
                                  <p:stCondLst>
                                    <p:cond delay="0"/>
                                  </p:stCondLst>
                                  <p:childTnLst>
                                    <p:animMotion origin="layout" path="M -4.72222E-6 -0.28858 L -4.72222E-6 -1.23457E-6 " pathEditMode="relative" rAng="0" ptsTypes="AA">
                                      <p:cBhvr>
                                        <p:cTn id="31" dur="1000" fill="hold"/>
                                        <p:tgtEl>
                                          <p:spTgt spid="23"/>
                                        </p:tgtEl>
                                        <p:attrNameLst>
                                          <p:attrName>ppt_x</p:attrName>
                                          <p:attrName>ppt_y</p:attrName>
                                        </p:attrNameLst>
                                      </p:cBhvr>
                                      <p:rCtr x="0" y="14414"/>
                                    </p:animMotion>
                                  </p:childTnLst>
                                </p:cTn>
                              </p:par>
                              <p:par>
                                <p:cTn id="32" presetID="42" presetClass="path" presetSubtype="0" decel="100000" fill="hold" nodeType="withEffect">
                                  <p:stCondLst>
                                    <p:cond delay="0"/>
                                  </p:stCondLst>
                                  <p:childTnLst>
                                    <p:animMotion origin="layout" path="M -1.38889E-6 -0.28858 L -1.38889E-6 -1.23457E-6 " pathEditMode="relative" rAng="0" ptsTypes="AA">
                                      <p:cBhvr>
                                        <p:cTn id="33" dur="1000" fill="hold"/>
                                        <p:tgtEl>
                                          <p:spTgt spid="28"/>
                                        </p:tgtEl>
                                        <p:attrNameLst>
                                          <p:attrName>ppt_x</p:attrName>
                                          <p:attrName>ppt_y</p:attrName>
                                        </p:attrNameLst>
                                      </p:cBhvr>
                                      <p:rCtr x="0" y="14414"/>
                                    </p:animMotion>
                                  </p:childTnLst>
                                </p:cTn>
                              </p:par>
                            </p:childTnLst>
                          </p:cTn>
                        </p:par>
                        <p:par>
                          <p:cTn id="34" fill="hold">
                            <p:stCondLst>
                              <p:cond delay="4250"/>
                            </p:stCondLst>
                            <p:childTnLst>
                              <p:par>
                                <p:cTn id="35" presetID="10" presetClass="entr" presetSubtype="0"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par>
                          <p:cTn id="38" fill="hold">
                            <p:stCondLst>
                              <p:cond delay="4750"/>
                            </p:stCondLst>
                            <p:childTnLst>
                              <p:par>
                                <p:cTn id="39" presetID="10" presetClass="entr" presetSubtype="0" fill="hold" nodeType="after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500"/>
                                        <p:tgtEl>
                                          <p:spTgt spid="32"/>
                                        </p:tgtEl>
                                      </p:cBhvr>
                                    </p:animEffect>
                                  </p:childTnLst>
                                </p:cTn>
                              </p:par>
                            </p:childTnLst>
                          </p:cTn>
                        </p:par>
                        <p:par>
                          <p:cTn id="42" fill="hold">
                            <p:stCondLst>
                              <p:cond delay="5250"/>
                            </p:stCondLst>
                            <p:childTnLst>
                              <p:par>
                                <p:cTn id="43" presetID="64" presetClass="path" presetSubtype="0" decel="100000" fill="hold" nodeType="afterEffect">
                                  <p:stCondLst>
                                    <p:cond delay="0"/>
                                  </p:stCondLst>
                                  <p:childTnLst>
                                    <p:animMotion origin="layout" path="M -4.16667E-6 -3.95062E-6 L -4.16667E-6 -0.28858 " pathEditMode="relative" rAng="0" ptsTypes="AA">
                                      <p:cBhvr>
                                        <p:cTn id="44" dur="1000" fill="hold"/>
                                        <p:tgtEl>
                                          <p:spTgt spid="32"/>
                                        </p:tgtEl>
                                        <p:attrNameLst>
                                          <p:attrName>ppt_x</p:attrName>
                                          <p:attrName>ppt_y</p:attrName>
                                        </p:attrNameLst>
                                      </p:cBhvr>
                                      <p:rCtr x="0" y="-14444"/>
                                    </p:animMotion>
                                  </p:childTnLst>
                                </p:cTn>
                              </p:par>
                            </p:childTnLst>
                          </p:cTn>
                        </p:par>
                        <p:par>
                          <p:cTn id="45" fill="hold">
                            <p:stCondLst>
                              <p:cond delay="6250"/>
                            </p:stCondLst>
                            <p:childTnLst>
                              <p:par>
                                <p:cTn id="46" presetID="42" presetClass="path" presetSubtype="0" decel="100000" fill="hold" nodeType="afterEffect">
                                  <p:stCondLst>
                                    <p:cond delay="0"/>
                                  </p:stCondLst>
                                  <p:childTnLst>
                                    <p:animMotion origin="layout" path="M -4.16667E-6 -0.28858 L -4.16667E-6 -3.95062E-6 " pathEditMode="relative" rAng="0" ptsTypes="AA">
                                      <p:cBhvr>
                                        <p:cTn id="47" dur="1000" fill="hold"/>
                                        <p:tgtEl>
                                          <p:spTgt spid="32"/>
                                        </p:tgtEl>
                                        <p:attrNameLst>
                                          <p:attrName>ppt_x</p:attrName>
                                          <p:attrName>ppt_y</p:attrName>
                                        </p:attrNameLst>
                                      </p:cBhvr>
                                      <p:rCtr x="0" y="144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4181981" y="2092618"/>
            <a:ext cx="1130424" cy="1060704"/>
            <a:chOff x="3635896" y="2092618"/>
            <a:chExt cx="1130424" cy="1060704"/>
          </a:xfrm>
        </p:grpSpPr>
        <p:sp>
          <p:nvSpPr>
            <p:cNvPr id="5" name="等腰三角形 4"/>
            <p:cNvSpPr/>
            <p:nvPr/>
          </p:nvSpPr>
          <p:spPr>
            <a:xfrm rot="5400000">
              <a:off x="3778768" y="2165770"/>
              <a:ext cx="1060704" cy="914400"/>
            </a:xfrm>
            <a:prstGeom prs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p:nvSpPr>
          <p:spPr>
            <a:xfrm rot="5400000">
              <a:off x="3562744" y="2165770"/>
              <a:ext cx="1060704" cy="914400"/>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1"/>
          <p:cNvSpPr/>
          <p:nvPr/>
        </p:nvSpPr>
        <p:spPr>
          <a:xfrm>
            <a:off x="0" y="366036"/>
            <a:ext cx="3203848" cy="523220"/>
          </a:xfrm>
          <a:prstGeom prst="rect">
            <a:avLst/>
          </a:prstGeom>
        </p:spPr>
        <p:txBody>
          <a:bodyPr wrap="square">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800" b="1" dirty="0">
                <a:solidFill>
                  <a:schemeClr val="bg1"/>
                </a:solidFill>
              </a:rPr>
              <a:t>3-3 </a:t>
            </a:r>
            <a:r>
              <a:rPr lang="zh-CN" altLang="en-US" sz="2800" b="1" dirty="0">
                <a:solidFill>
                  <a:schemeClr val="bg1"/>
                </a:solidFill>
              </a:rPr>
              <a:t>灯杆的设计</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27584" y="1275606"/>
            <a:ext cx="2762460" cy="270409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940152" y="1851670"/>
            <a:ext cx="1620957" cy="1384995"/>
          </a:xfrm>
          <a:prstGeom prst="rect">
            <a:avLst/>
          </a:prstGeom>
          <a:noFill/>
        </p:spPr>
        <p:txBody>
          <a:bodyPr wrap="none" lIns="91440" tIns="45720" rIns="91440" bIns="45720">
            <a:spAutoFit/>
          </a:bodyPr>
          <a:lstStyle/>
          <a:p>
            <a:pPr algn="ctr"/>
            <a:r>
              <a:rPr lang="zh-CN" alt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rPr>
              <a:t>粗细相见</a:t>
            </a:r>
            <a:endParaRPr lang="en-US" altLang="zh-CN"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endParaRPr>
          </a:p>
          <a:p>
            <a:pPr algn="ctr"/>
            <a:endParaRPr lang="en-US" altLang="zh-CN"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endParaRPr>
          </a:p>
          <a:p>
            <a:pPr algn="ctr"/>
            <a:r>
              <a:rPr lang="zh-CN" altLang="en-US" sz="2800" b="1" dirty="0">
                <a:ln w="9525">
                  <a:solidFill>
                    <a:schemeClr val="bg1"/>
                  </a:solidFill>
                  <a:prstDash val="solid"/>
                </a:ln>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rPr>
              <a:t>空壳设计</a:t>
            </a:r>
            <a:endPar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780356100"/>
      </p:ext>
    </p:extLst>
  </p:cSld>
  <p:clrMapOvr>
    <a:masterClrMapping/>
  </p:clrMapOvr>
  <p:transition spd="slow" advClick="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4" presetClass="entr" presetSubtype="10" fill="hold" nodeType="after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randombar(horizontal)">
                                      <p:cBhvr>
                                        <p:cTn id="12" dur="1000"/>
                                        <p:tgtEl>
                                          <p:spTgt spid="2050"/>
                                        </p:tgtEl>
                                      </p:cBhvr>
                                    </p:animEffect>
                                  </p:childTnLst>
                                </p:cTn>
                              </p:par>
                            </p:childTnLst>
                          </p:cTn>
                        </p:par>
                        <p:par>
                          <p:cTn id="13" fill="hold">
                            <p:stCondLst>
                              <p:cond delay="2000"/>
                            </p:stCondLst>
                            <p:childTnLst>
                              <p:par>
                                <p:cTn id="14" presetID="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000" fill="hold"/>
                                        <p:tgtEl>
                                          <p:spTgt spid="9"/>
                                        </p:tgtEl>
                                        <p:attrNameLst>
                                          <p:attrName>ppt_x</p:attrName>
                                        </p:attrNameLst>
                                      </p:cBhvr>
                                      <p:tavLst>
                                        <p:tav tm="0">
                                          <p:val>
                                            <p:strVal val="0-#ppt_w/2"/>
                                          </p:val>
                                        </p:tav>
                                        <p:tav tm="100000">
                                          <p:val>
                                            <p:strVal val="#ppt_x"/>
                                          </p:val>
                                        </p:tav>
                                      </p:tavLst>
                                    </p:anim>
                                    <p:anim calcmode="lin" valueType="num">
                                      <p:cBhvr additive="base">
                                        <p:cTn id="17" dur="1000" fill="hold"/>
                                        <p:tgtEl>
                                          <p:spTgt spid="9"/>
                                        </p:tgtEl>
                                        <p:attrNameLst>
                                          <p:attrName>ppt_y</p:attrName>
                                        </p:attrNameLst>
                                      </p:cBhvr>
                                      <p:tavLst>
                                        <p:tav tm="0">
                                          <p:val>
                                            <p:strVal val="#ppt_y"/>
                                          </p:val>
                                        </p:tav>
                                        <p:tav tm="100000">
                                          <p:val>
                                            <p:strVal val="#ppt_y"/>
                                          </p:val>
                                        </p:tav>
                                      </p:tavLst>
                                    </p:anim>
                                  </p:childTnLst>
                                </p:cTn>
                              </p:par>
                            </p:childTnLst>
                          </p:cTn>
                        </p:par>
                        <p:par>
                          <p:cTn id="18" fill="hold">
                            <p:stCondLst>
                              <p:cond delay="3000"/>
                            </p:stCondLst>
                            <p:childTnLst>
                              <p:par>
                                <p:cTn id="19" presetID="2" presetClass="entr" presetSubtype="4"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366036"/>
            <a:ext cx="3203848" cy="523220"/>
          </a:xfrm>
          <a:prstGeom prst="rect">
            <a:avLst/>
          </a:prstGeom>
        </p:spPr>
        <p:txBody>
          <a:bodyPr wrap="square">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800" b="1" dirty="0">
                <a:solidFill>
                  <a:schemeClr val="bg1"/>
                </a:solidFill>
              </a:rPr>
              <a:t>3-4 </a:t>
            </a:r>
            <a:r>
              <a:rPr lang="zh-CN" altLang="en-US" sz="2800" b="1" dirty="0">
                <a:solidFill>
                  <a:schemeClr val="bg1"/>
                </a:solidFill>
              </a:rPr>
              <a:t>灯台的设计</a:t>
            </a:r>
          </a:p>
        </p:txBody>
      </p:sp>
      <p:pic>
        <p:nvPicPr>
          <p:cNvPr id="3" name="Picture 1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48064" y="1157963"/>
            <a:ext cx="3312368" cy="2252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8"/>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5566" y="1123566"/>
            <a:ext cx="3312368" cy="2165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 name="Group 12"/>
          <p:cNvGrpSpPr>
            <a:grpSpLocks/>
          </p:cNvGrpSpPr>
          <p:nvPr/>
        </p:nvGrpSpPr>
        <p:grpSpPr bwMode="auto">
          <a:xfrm>
            <a:off x="5796136" y="3410372"/>
            <a:ext cx="2376264" cy="2036636"/>
            <a:chOff x="3138989" y="4137920"/>
            <a:chExt cx="3220783" cy="2612270"/>
          </a:xfrm>
        </p:grpSpPr>
        <p:sp>
          <p:nvSpPr>
            <p:cNvPr id="14" name="Rectangle 21"/>
            <p:cNvSpPr/>
            <p:nvPr/>
          </p:nvSpPr>
          <p:spPr bwMode="auto">
            <a:xfrm>
              <a:off x="3163163" y="4137920"/>
              <a:ext cx="3196609" cy="460652"/>
            </a:xfrm>
            <a:prstGeom prst="rect">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279781" tIns="46630" rIns="46630" bIns="46630" anchor="ctr"/>
            <a:lstStyle/>
            <a:p>
              <a:pPr defTabSz="931939">
                <a:lnSpc>
                  <a:spcPct val="90000"/>
                </a:lnSpc>
                <a:defRPr/>
              </a:pPr>
              <a:r>
                <a:rPr lang="zh-CN" altLang="en-US" b="1" dirty="0">
                  <a:solidFill>
                    <a:schemeClr val="accent6">
                      <a:lumMod val="75000"/>
                    </a:schemeClr>
                  </a:solidFill>
                  <a:latin typeface="微软雅黑" panose="020B0503020204020204" pitchFamily="34" charset="-122"/>
                  <a:ea typeface="微软雅黑" panose="020B0503020204020204" pitchFamily="34" charset="-122"/>
                </a:rPr>
                <a:t>        灯台盖</a:t>
              </a:r>
              <a:endParaRPr lang="en-US" dirty="0">
                <a:gradFill>
                  <a:gsLst>
                    <a:gs pos="0">
                      <a:srgbClr val="FFFFFF"/>
                    </a:gs>
                    <a:gs pos="100000">
                      <a:srgbClr val="FFFFFF"/>
                    </a:gs>
                  </a:gsLst>
                  <a:lin ang="5400000" scaled="0"/>
                </a:gradFill>
                <a:latin typeface="微软雅黑" pitchFamily="34" charset="-122"/>
                <a:ea typeface="微软雅黑" pitchFamily="34" charset="-122"/>
                <a:cs typeface="Segoe UI" pitchFamily="34" charset="0"/>
              </a:endParaRPr>
            </a:p>
          </p:txBody>
        </p:sp>
        <p:grpSp>
          <p:nvGrpSpPr>
            <p:cNvPr id="15" name="Group 7"/>
            <p:cNvGrpSpPr>
              <a:grpSpLocks/>
            </p:cNvGrpSpPr>
            <p:nvPr/>
          </p:nvGrpSpPr>
          <p:grpSpPr bwMode="auto">
            <a:xfrm>
              <a:off x="3138989" y="4556128"/>
              <a:ext cx="3220783" cy="2194062"/>
              <a:chOff x="3138989" y="4556128"/>
              <a:chExt cx="3220783" cy="2194062"/>
            </a:xfrm>
          </p:grpSpPr>
          <p:sp>
            <p:nvSpPr>
              <p:cNvPr id="16" name="Rectangle 28"/>
              <p:cNvSpPr/>
              <p:nvPr/>
            </p:nvSpPr>
            <p:spPr bwMode="auto">
              <a:xfrm>
                <a:off x="3175726" y="4556128"/>
                <a:ext cx="3184046" cy="1276954"/>
              </a:xfrm>
              <a:prstGeom prst="rect">
                <a:avLst/>
              </a:prstGeom>
              <a:solidFill>
                <a:srgbClr val="000000">
                  <a:alpha val="67843"/>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46630" tIns="46630" rIns="46630" bIns="46630" anchor="ctr"/>
              <a:lstStyle/>
              <a:p>
                <a:pPr algn="ctr" defTabSz="931863">
                  <a:defRPr/>
                </a:pPr>
                <a:r>
                  <a:rPr lang="zh-CN" altLang="en-US" sz="1600" dirty="0">
                    <a:solidFill>
                      <a:schemeClr val="bg1"/>
                    </a:solidFill>
                    <a:latin typeface="微软雅黑" pitchFamily="34" charset="-122"/>
                    <a:ea typeface="微软雅黑" pitchFamily="34" charset="-122"/>
                    <a:cs typeface="Segoe UI" pitchFamily="34" charset="0"/>
                  </a:rPr>
                  <a:t>用来盛装开发板，</a:t>
                </a:r>
                <a:endParaRPr lang="en-US" altLang="zh-CN" sz="1600" dirty="0">
                  <a:solidFill>
                    <a:schemeClr val="bg1"/>
                  </a:solidFill>
                  <a:latin typeface="微软雅黑" pitchFamily="34" charset="-122"/>
                  <a:ea typeface="微软雅黑" pitchFamily="34" charset="-122"/>
                  <a:cs typeface="Segoe UI" pitchFamily="34" charset="0"/>
                </a:endParaRPr>
              </a:p>
              <a:p>
                <a:pPr algn="ctr" defTabSz="931863">
                  <a:defRPr/>
                </a:pPr>
                <a:r>
                  <a:rPr lang="zh-CN" altLang="en-US" sz="1600" dirty="0">
                    <a:solidFill>
                      <a:schemeClr val="bg1"/>
                    </a:solidFill>
                    <a:latin typeface="微软雅黑" pitchFamily="34" charset="-122"/>
                    <a:ea typeface="微软雅黑" pitchFamily="34" charset="-122"/>
                    <a:cs typeface="Segoe UI" pitchFamily="34" charset="0"/>
                  </a:rPr>
                  <a:t>四周有红外和光感安装孔</a:t>
                </a:r>
                <a:endParaRPr lang="en-US" altLang="zh-CN" sz="1600" dirty="0">
                  <a:solidFill>
                    <a:schemeClr val="bg1"/>
                  </a:solidFill>
                  <a:latin typeface="微软雅黑" pitchFamily="34" charset="-122"/>
                  <a:ea typeface="微软雅黑" pitchFamily="34" charset="-122"/>
                  <a:cs typeface="Segoe UI" pitchFamily="34" charset="0"/>
                </a:endParaRPr>
              </a:p>
              <a:p>
                <a:pPr algn="ctr" defTabSz="931863">
                  <a:defRPr/>
                </a:pPr>
                <a:endParaRPr lang="en-US" altLang="zh-CN" sz="1400" dirty="0">
                  <a:solidFill>
                    <a:schemeClr val="tx1"/>
                  </a:solidFill>
                  <a:cs typeface="Segoe UI" pitchFamily="34" charset="0"/>
                </a:endParaRPr>
              </a:p>
            </p:txBody>
          </p:sp>
          <p:sp>
            <p:nvSpPr>
              <p:cNvPr id="17" name="Rectangle 26"/>
              <p:cNvSpPr/>
              <p:nvPr/>
            </p:nvSpPr>
            <p:spPr bwMode="auto">
              <a:xfrm>
                <a:off x="3138989" y="5130381"/>
                <a:ext cx="2769687" cy="161980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3260" tIns="186521" rIns="93256" bIns="93260"/>
              <a:lstStyle/>
              <a:p>
                <a:pPr>
                  <a:lnSpc>
                    <a:spcPct val="150000"/>
                  </a:lnSpc>
                  <a:buClr>
                    <a:schemeClr val="accent6">
                      <a:lumMod val="75000"/>
                    </a:schemeClr>
                  </a:buClr>
                </a:pPr>
                <a:endParaRPr lang="zh-CN" altLang="en-US" sz="1400" dirty="0"/>
              </a:p>
            </p:txBody>
          </p:sp>
        </p:grpSp>
      </p:grpSp>
      <p:grpSp>
        <p:nvGrpSpPr>
          <p:cNvPr id="23" name="Group 11"/>
          <p:cNvGrpSpPr>
            <a:grpSpLocks/>
          </p:cNvGrpSpPr>
          <p:nvPr/>
        </p:nvGrpSpPr>
        <p:grpSpPr bwMode="auto">
          <a:xfrm>
            <a:off x="1223628" y="3288596"/>
            <a:ext cx="2196244" cy="1443394"/>
            <a:chOff x="0" y="4142016"/>
            <a:chExt cx="2768600" cy="2742548"/>
          </a:xfrm>
        </p:grpSpPr>
        <p:sp>
          <p:nvSpPr>
            <p:cNvPr id="24" name="Rectangle 1"/>
            <p:cNvSpPr/>
            <p:nvPr/>
          </p:nvSpPr>
          <p:spPr bwMode="auto">
            <a:xfrm>
              <a:off x="0" y="4142016"/>
              <a:ext cx="2768600" cy="850902"/>
            </a:xfrm>
            <a:prstGeom prst="rect">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279781" tIns="46630" rIns="46630" bIns="46630" anchor="ctr"/>
            <a:lstStyle/>
            <a:p>
              <a:pPr algn="just" defTabSz="931939">
                <a:lnSpc>
                  <a:spcPct val="90000"/>
                </a:lnSpc>
              </a:pPr>
              <a:r>
                <a:rPr lang="zh-CN" altLang="en-US" b="1" dirty="0">
                  <a:solidFill>
                    <a:schemeClr val="accent6">
                      <a:lumMod val="75000"/>
                    </a:schemeClr>
                  </a:solidFill>
                  <a:latin typeface="微软雅黑" panose="020B0503020204020204" pitchFamily="34" charset="-122"/>
                  <a:ea typeface="微软雅黑" panose="020B0503020204020204" pitchFamily="34" charset="-122"/>
                </a:rPr>
                <a:t>         灯台</a:t>
              </a:r>
            </a:p>
          </p:txBody>
        </p:sp>
        <p:sp>
          <p:nvSpPr>
            <p:cNvPr id="25" name="Rectangle 4"/>
            <p:cNvSpPr/>
            <p:nvPr/>
          </p:nvSpPr>
          <p:spPr bwMode="auto">
            <a:xfrm>
              <a:off x="0" y="4860145"/>
              <a:ext cx="2768600" cy="2024419"/>
            </a:xfrm>
            <a:prstGeom prst="rect">
              <a:avLst/>
            </a:prstGeom>
            <a:solidFill>
              <a:srgbClr val="000000">
                <a:alpha val="67843"/>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46630" tIns="46630" rIns="46630" bIns="46630" anchor="ctr"/>
            <a:lstStyle/>
            <a:p>
              <a:pPr algn="ctr" defTabSz="931863">
                <a:lnSpc>
                  <a:spcPct val="150000"/>
                </a:lnSpc>
                <a:defRPr/>
              </a:pPr>
              <a:endParaRPr lang="en-US" altLang="zh-CN" sz="1600" dirty="0">
                <a:solidFill>
                  <a:schemeClr val="bg1"/>
                </a:solidFill>
                <a:latin typeface="微软雅黑" pitchFamily="34" charset="-122"/>
                <a:ea typeface="微软雅黑" pitchFamily="34" charset="-122"/>
                <a:cs typeface="Segoe UI" pitchFamily="34" charset="0"/>
              </a:endParaRPr>
            </a:p>
            <a:p>
              <a:pPr algn="ctr" defTabSz="931863">
                <a:lnSpc>
                  <a:spcPct val="150000"/>
                </a:lnSpc>
                <a:defRPr/>
              </a:pPr>
              <a:r>
                <a:rPr lang="zh-CN" altLang="en-US" sz="1600" dirty="0">
                  <a:solidFill>
                    <a:schemeClr val="bg1"/>
                  </a:solidFill>
                  <a:latin typeface="微软雅黑" pitchFamily="34" charset="-122"/>
                  <a:ea typeface="微软雅黑" pitchFamily="34" charset="-122"/>
                  <a:cs typeface="Segoe UI" pitchFamily="34" charset="0"/>
                </a:rPr>
                <a:t>盖子上有触摸板</a:t>
              </a:r>
              <a:endParaRPr lang="en-US" altLang="zh-CN" sz="1600" dirty="0">
                <a:solidFill>
                  <a:schemeClr val="bg1"/>
                </a:solidFill>
                <a:latin typeface="微软雅黑" pitchFamily="34" charset="-122"/>
                <a:ea typeface="微软雅黑" pitchFamily="34" charset="-122"/>
                <a:cs typeface="Segoe UI" pitchFamily="34" charset="0"/>
              </a:endParaRPr>
            </a:p>
            <a:p>
              <a:pPr algn="ctr" defTabSz="931863">
                <a:lnSpc>
                  <a:spcPct val="150000"/>
                </a:lnSpc>
                <a:defRPr/>
              </a:pPr>
              <a:r>
                <a:rPr lang="zh-CN" altLang="en-US" sz="1600" dirty="0">
                  <a:solidFill>
                    <a:schemeClr val="bg1"/>
                  </a:solidFill>
                  <a:latin typeface="微软雅黑" pitchFamily="34" charset="-122"/>
                  <a:ea typeface="微软雅黑" pitchFamily="34" charset="-122"/>
                  <a:cs typeface="Segoe UI" pitchFamily="34" charset="0"/>
                </a:rPr>
                <a:t>安装孔和接线孔</a:t>
              </a:r>
              <a:endParaRPr lang="en-US" altLang="zh-CN" sz="1600" dirty="0">
                <a:solidFill>
                  <a:schemeClr val="bg1"/>
                </a:solidFill>
                <a:latin typeface="微软雅黑" pitchFamily="34" charset="-122"/>
                <a:ea typeface="微软雅黑" pitchFamily="34" charset="-122"/>
                <a:cs typeface="Segoe UI" pitchFamily="34" charset="0"/>
              </a:endParaRPr>
            </a:p>
            <a:p>
              <a:pPr algn="ctr" defTabSz="931863">
                <a:lnSpc>
                  <a:spcPct val="150000"/>
                </a:lnSpc>
                <a:defRPr/>
              </a:pPr>
              <a:endParaRPr lang="en-US" altLang="zh-CN" sz="1400" dirty="0">
                <a:solidFill>
                  <a:schemeClr val="tx1"/>
                </a:solidFill>
                <a:latin typeface="微软雅黑" pitchFamily="34" charset="-122"/>
                <a:ea typeface="微软雅黑" pitchFamily="34" charset="-122"/>
                <a:cs typeface="Segoe UI" pitchFamily="34" charset="0"/>
              </a:endParaRPr>
            </a:p>
          </p:txBody>
        </p:sp>
        <p:sp>
          <p:nvSpPr>
            <p:cNvPr id="26" name="Rectangle 19"/>
            <p:cNvSpPr/>
            <p:nvPr/>
          </p:nvSpPr>
          <p:spPr bwMode="auto">
            <a:xfrm>
              <a:off x="30836" y="5130382"/>
              <a:ext cx="2737764" cy="1628621"/>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3260" tIns="186521" rIns="93256" bIns="93260"/>
            <a:lstStyle/>
            <a:p>
              <a:pPr defTabSz="931863">
                <a:lnSpc>
                  <a:spcPct val="150000"/>
                </a:lnSpc>
                <a:spcAft>
                  <a:spcPts val="1225"/>
                </a:spcAft>
                <a:defRPr/>
              </a:pPr>
              <a:endParaRPr lang="en-US" sz="1400" dirty="0">
                <a:solidFill>
                  <a:srgbClr val="FFFFFF"/>
                </a:solidFill>
                <a:latin typeface="微软雅黑" pitchFamily="34" charset="-122"/>
                <a:ea typeface="微软雅黑" pitchFamily="34" charset="-122"/>
                <a:cs typeface="Segoe UI" pitchFamily="34" charset="0"/>
              </a:endParaRPr>
            </a:p>
          </p:txBody>
        </p:sp>
      </p:grpSp>
    </p:spTree>
    <p:extLst>
      <p:ext uri="{BB962C8B-B14F-4D97-AF65-F5344CB8AC3E}">
        <p14:creationId xmlns:p14="http://schemas.microsoft.com/office/powerpoint/2010/main" val="276869904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125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1750"/>
                            </p:stCondLst>
                            <p:childTnLst>
                              <p:par>
                                <p:cTn id="18" presetID="10" presetClass="entr" presetSubtype="0"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250"/>
                            </p:stCondLst>
                            <p:childTnLst>
                              <p:par>
                                <p:cTn id="25" presetID="64" presetClass="path" presetSubtype="0" decel="100000" fill="hold" nodeType="afterEffect">
                                  <p:stCondLst>
                                    <p:cond delay="0"/>
                                  </p:stCondLst>
                                  <p:childTnLst>
                                    <p:animMotion origin="layout" path="M 5.55556E-7 3.7037E-7 L 5.55556E-7 -0.28858 " pathEditMode="relative" rAng="0" ptsTypes="AA">
                                      <p:cBhvr>
                                        <p:cTn id="26" dur="1000" fill="hold"/>
                                        <p:tgtEl>
                                          <p:spTgt spid="23"/>
                                        </p:tgtEl>
                                        <p:attrNameLst>
                                          <p:attrName>ppt_x</p:attrName>
                                          <p:attrName>ppt_y</p:attrName>
                                        </p:attrNameLst>
                                      </p:cBhvr>
                                      <p:rCtr x="0" y="-14444"/>
                                    </p:animMotion>
                                  </p:childTnLst>
                                </p:cTn>
                              </p:par>
                              <p:par>
                                <p:cTn id="27" presetID="64" presetClass="path" presetSubtype="0" decel="100000" fill="hold" nodeType="withEffect">
                                  <p:stCondLst>
                                    <p:cond delay="0"/>
                                  </p:stCondLst>
                                  <p:childTnLst>
                                    <p:animMotion origin="layout" path="M 4.72222E-6 -2.46914E-6 L 4.72222E-6 -0.28858 " pathEditMode="relative" rAng="0" ptsTypes="AA">
                                      <p:cBhvr>
                                        <p:cTn id="28" dur="1000" fill="hold"/>
                                        <p:tgtEl>
                                          <p:spTgt spid="13"/>
                                        </p:tgtEl>
                                        <p:attrNameLst>
                                          <p:attrName>ppt_x</p:attrName>
                                          <p:attrName>ppt_y</p:attrName>
                                        </p:attrNameLst>
                                      </p:cBhvr>
                                      <p:rCtr x="0" y="-14444"/>
                                    </p:animMotion>
                                  </p:childTnLst>
                                </p:cTn>
                              </p:par>
                            </p:childTnLst>
                          </p:cTn>
                        </p:par>
                        <p:par>
                          <p:cTn id="29" fill="hold">
                            <p:stCondLst>
                              <p:cond delay="3250"/>
                            </p:stCondLst>
                            <p:childTnLst>
                              <p:par>
                                <p:cTn id="30" presetID="42" presetClass="path" presetSubtype="0" decel="100000" fill="hold" nodeType="afterEffect">
                                  <p:stCondLst>
                                    <p:cond delay="0"/>
                                  </p:stCondLst>
                                  <p:childTnLst>
                                    <p:animMotion origin="layout" path="M 5.55556E-7 -0.28858 L 5.55556E-7 3.7037E-7 " pathEditMode="relative" rAng="0" ptsTypes="AA">
                                      <p:cBhvr>
                                        <p:cTn id="31" dur="1000" fill="hold"/>
                                        <p:tgtEl>
                                          <p:spTgt spid="23"/>
                                        </p:tgtEl>
                                        <p:attrNameLst>
                                          <p:attrName>ppt_x</p:attrName>
                                          <p:attrName>ppt_y</p:attrName>
                                        </p:attrNameLst>
                                      </p:cBhvr>
                                      <p:rCtr x="0" y="14414"/>
                                    </p:animMotion>
                                  </p:childTnLst>
                                </p:cTn>
                              </p:par>
                              <p:par>
                                <p:cTn id="32" presetID="42" presetClass="path" presetSubtype="0" decel="100000" fill="hold" nodeType="withEffect">
                                  <p:stCondLst>
                                    <p:cond delay="0"/>
                                  </p:stCondLst>
                                  <p:childTnLst>
                                    <p:animMotion origin="layout" path="M 4.72222E-6 -0.28858 L 4.72222E-6 -2.46914E-6 " pathEditMode="relative" rAng="0" ptsTypes="AA">
                                      <p:cBhvr>
                                        <p:cTn id="33" dur="1000" fill="hold"/>
                                        <p:tgtEl>
                                          <p:spTgt spid="13"/>
                                        </p:tgtEl>
                                        <p:attrNameLst>
                                          <p:attrName>ppt_x</p:attrName>
                                          <p:attrName>ppt_y</p:attrName>
                                        </p:attrNameLst>
                                      </p:cBhvr>
                                      <p:rCtr x="0" y="144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366036"/>
            <a:ext cx="3203848" cy="523220"/>
          </a:xfrm>
          <a:prstGeom prst="rect">
            <a:avLst/>
          </a:prstGeom>
        </p:spPr>
        <p:txBody>
          <a:bodyPr wrap="square">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800" b="1" dirty="0">
                <a:solidFill>
                  <a:schemeClr val="bg1"/>
                </a:solidFill>
              </a:rPr>
              <a:t>3-5 </a:t>
            </a:r>
            <a:r>
              <a:rPr lang="zh-CN" altLang="en-US" sz="2800" b="1" dirty="0">
                <a:solidFill>
                  <a:schemeClr val="bg1"/>
                </a:solidFill>
              </a:rPr>
              <a:t>组装图片</a:t>
            </a:r>
          </a:p>
        </p:txBody>
      </p:sp>
      <p:sp>
        <p:nvSpPr>
          <p:cNvPr id="31" name="Rectangle 19"/>
          <p:cNvSpPr/>
          <p:nvPr/>
        </p:nvSpPr>
        <p:spPr bwMode="auto">
          <a:xfrm>
            <a:off x="3676582" y="3821717"/>
            <a:ext cx="590942" cy="812456"/>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3260" tIns="186521" rIns="93256" bIns="93260"/>
          <a:lstStyle/>
          <a:p>
            <a:pPr defTabSz="931863">
              <a:lnSpc>
                <a:spcPct val="150000"/>
              </a:lnSpc>
              <a:spcAft>
                <a:spcPts val="1225"/>
              </a:spcAft>
              <a:defRPr/>
            </a:pPr>
            <a:r>
              <a:rPr lang="en-US" altLang="zh-CN" sz="1400" dirty="0"/>
              <a:t> </a:t>
            </a:r>
            <a:endParaRPr lang="en-US" sz="1400" dirty="0">
              <a:solidFill>
                <a:srgbClr val="FFFFFF"/>
              </a:solidFill>
              <a:latin typeface="微软雅黑" pitchFamily="34" charset="-122"/>
              <a:ea typeface="微软雅黑" pitchFamily="34" charset="-122"/>
              <a:cs typeface="Segoe UI" pitchFamily="34" charset="0"/>
            </a:endParaRPr>
          </a:p>
        </p:txBody>
      </p:sp>
      <p:pic>
        <p:nvPicPr>
          <p:cNvPr id="3" name="图片 2"/>
          <p:cNvPicPr>
            <a:picLocks noChangeAspect="1"/>
          </p:cNvPicPr>
          <p:nvPr/>
        </p:nvPicPr>
        <p:blipFill>
          <a:blip r:embed="rId2"/>
          <a:stretch>
            <a:fillRect/>
          </a:stretch>
        </p:blipFill>
        <p:spPr>
          <a:xfrm>
            <a:off x="-6704191" y="-17466345"/>
            <a:ext cx="2025856" cy="3600000"/>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3688" y="1132545"/>
            <a:ext cx="2016224" cy="3410686"/>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4208" y="1011953"/>
            <a:ext cx="2055045" cy="3651870"/>
          </a:xfrm>
          <a:prstGeom prst="rect">
            <a:avLst/>
          </a:prstGeom>
        </p:spPr>
      </p:pic>
    </p:spTree>
    <p:extLst>
      <p:ext uri="{BB962C8B-B14F-4D97-AF65-F5344CB8AC3E}">
        <p14:creationId xmlns:p14="http://schemas.microsoft.com/office/powerpoint/2010/main" val="243393917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6" presetClass="entr" presetSubtype="2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6734"/>
            <a:ext cx="2699792" cy="5136766"/>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p:cNvSpPr txBox="1"/>
          <p:nvPr/>
        </p:nvSpPr>
        <p:spPr>
          <a:xfrm>
            <a:off x="401463" y="2612770"/>
            <a:ext cx="1896866" cy="646331"/>
          </a:xfrm>
          <a:prstGeom prst="rect">
            <a:avLst/>
          </a:prstGeom>
          <a:noFill/>
        </p:spPr>
        <p:txBody>
          <a:bodyPr wrap="none" rtlCol="0">
            <a:spAutoFit/>
          </a:bodyPr>
          <a:lstStyle/>
          <a:p>
            <a:r>
              <a:rPr lang="en-US" altLang="zh-CN" sz="3600" b="1" dirty="0">
                <a:solidFill>
                  <a:schemeClr val="accent6">
                    <a:lumMod val="75000"/>
                  </a:schemeClr>
                </a:solidFill>
              </a:rPr>
              <a:t>Contents</a:t>
            </a:r>
            <a:endParaRPr lang="zh-CN" altLang="en-US" sz="3600" b="1" dirty="0">
              <a:solidFill>
                <a:schemeClr val="accent6">
                  <a:lumMod val="75000"/>
                </a:schemeClr>
              </a:solidFill>
            </a:endParaRPr>
          </a:p>
        </p:txBody>
      </p:sp>
      <p:sp>
        <p:nvSpPr>
          <p:cNvPr id="7" name="TextBox 6"/>
          <p:cNvSpPr txBox="1"/>
          <p:nvPr/>
        </p:nvSpPr>
        <p:spPr>
          <a:xfrm>
            <a:off x="693306" y="1891133"/>
            <a:ext cx="1313180" cy="769441"/>
          </a:xfrm>
          <a:prstGeom prst="rect">
            <a:avLst/>
          </a:prstGeom>
          <a:solidFill>
            <a:schemeClr val="accent6">
              <a:lumMod val="75000"/>
            </a:schemeClr>
          </a:solidFill>
        </p:spPr>
        <p:txBody>
          <a:bodyPr wrap="none" rtlCol="0">
            <a:spAutoFit/>
          </a:bodyPr>
          <a:lstStyle/>
          <a:p>
            <a:r>
              <a:rPr lang="zh-CN" altLang="en-US" sz="4400" b="1" dirty="0">
                <a:solidFill>
                  <a:schemeClr val="bg1"/>
                </a:solidFill>
                <a:latin typeface="微软雅黑" pitchFamily="34" charset="-122"/>
                <a:ea typeface="微软雅黑" pitchFamily="34" charset="-122"/>
              </a:rPr>
              <a:t>目录</a:t>
            </a:r>
          </a:p>
        </p:txBody>
      </p:sp>
      <p:sp>
        <p:nvSpPr>
          <p:cNvPr id="9" name="椭圆 8"/>
          <p:cNvSpPr/>
          <p:nvPr/>
        </p:nvSpPr>
        <p:spPr>
          <a:xfrm>
            <a:off x="3521540" y="1345059"/>
            <a:ext cx="216024" cy="216024"/>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3923928" y="1275606"/>
            <a:ext cx="4032448" cy="35493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dirty="0">
                <a:solidFill>
                  <a:schemeClr val="accent6">
                    <a:lumMod val="75000"/>
                  </a:schemeClr>
                </a:solidFill>
              </a:rPr>
              <a:t>硬件模块</a:t>
            </a:r>
          </a:p>
        </p:txBody>
      </p:sp>
      <p:sp>
        <p:nvSpPr>
          <p:cNvPr id="11" name="椭圆 10"/>
          <p:cNvSpPr/>
          <p:nvPr/>
        </p:nvSpPr>
        <p:spPr>
          <a:xfrm>
            <a:off x="3521540" y="1936409"/>
            <a:ext cx="216024" cy="216024"/>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923928" y="1866956"/>
            <a:ext cx="4032448" cy="35493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dirty="0">
                <a:solidFill>
                  <a:schemeClr val="accent6">
                    <a:lumMod val="75000"/>
                  </a:schemeClr>
                </a:solidFill>
              </a:rPr>
              <a:t>安卓应用程序</a:t>
            </a:r>
          </a:p>
        </p:txBody>
      </p:sp>
      <p:sp>
        <p:nvSpPr>
          <p:cNvPr id="13" name="椭圆 12"/>
          <p:cNvSpPr/>
          <p:nvPr/>
        </p:nvSpPr>
        <p:spPr>
          <a:xfrm>
            <a:off x="3521540" y="2498595"/>
            <a:ext cx="216024" cy="216024"/>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3923928" y="2429142"/>
            <a:ext cx="4032448" cy="35493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a:solidFill>
                  <a:schemeClr val="accent6">
                    <a:lumMod val="75000"/>
                  </a:schemeClr>
                </a:solidFill>
              </a:rPr>
              <a:t>3D</a:t>
            </a:r>
            <a:r>
              <a:rPr lang="zh-CN" altLang="en-US" b="1" dirty="0">
                <a:solidFill>
                  <a:schemeClr val="accent6">
                    <a:lumMod val="75000"/>
                  </a:schemeClr>
                </a:solidFill>
              </a:rPr>
              <a:t>理念与设计</a:t>
            </a:r>
          </a:p>
        </p:txBody>
      </p:sp>
      <p:sp>
        <p:nvSpPr>
          <p:cNvPr id="15" name="椭圆 12"/>
          <p:cNvSpPr/>
          <p:nvPr/>
        </p:nvSpPr>
        <p:spPr>
          <a:xfrm>
            <a:off x="3521540" y="3079688"/>
            <a:ext cx="216024" cy="216024"/>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3"/>
          <p:cNvSpPr/>
          <p:nvPr/>
        </p:nvSpPr>
        <p:spPr>
          <a:xfrm>
            <a:off x="3923928" y="3010235"/>
            <a:ext cx="4032448" cy="35493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dirty="0">
                <a:solidFill>
                  <a:schemeClr val="accent6">
                    <a:lumMod val="75000"/>
                  </a:schemeClr>
                </a:solidFill>
              </a:rPr>
              <a:t>商业计划</a:t>
            </a:r>
          </a:p>
        </p:txBody>
      </p:sp>
    </p:spTree>
    <p:extLst>
      <p:ext uri="{BB962C8B-B14F-4D97-AF65-F5344CB8AC3E}">
        <p14:creationId xmlns:p14="http://schemas.microsoft.com/office/powerpoint/2010/main" val="3867541403"/>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par>
                          <p:cTn id="21" fill="hold">
                            <p:stCondLst>
                              <p:cond delay="1500"/>
                            </p:stCondLst>
                            <p:childTnLst>
                              <p:par>
                                <p:cTn id="22" presetID="6" presetClass="entr" presetSubtype="16"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500"/>
                                        <p:tgtEl>
                                          <p:spTgt spid="9"/>
                                        </p:tgtEl>
                                      </p:cBhvr>
                                    </p:animEffect>
                                  </p:childTnLst>
                                </p:cTn>
                              </p:par>
                            </p:childTnLst>
                          </p:cTn>
                        </p:par>
                        <p:par>
                          <p:cTn id="25" fill="hold">
                            <p:stCondLst>
                              <p:cond delay="2000"/>
                            </p:stCondLst>
                            <p:childTnLst>
                              <p:par>
                                <p:cTn id="26" presetID="2" presetClass="entr" presetSubtype="2"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1+#ppt_w/2"/>
                                          </p:val>
                                        </p:tav>
                                        <p:tav tm="100000">
                                          <p:val>
                                            <p:strVal val="#ppt_x"/>
                                          </p:val>
                                        </p:tav>
                                      </p:tavLst>
                                    </p:anim>
                                    <p:anim calcmode="lin" valueType="num">
                                      <p:cBhvr additive="base">
                                        <p:cTn id="29" dur="500" fill="hold"/>
                                        <p:tgtEl>
                                          <p:spTgt spid="10"/>
                                        </p:tgtEl>
                                        <p:attrNameLst>
                                          <p:attrName>ppt_y</p:attrName>
                                        </p:attrNameLst>
                                      </p:cBhvr>
                                      <p:tavLst>
                                        <p:tav tm="0">
                                          <p:val>
                                            <p:strVal val="#ppt_y"/>
                                          </p:val>
                                        </p:tav>
                                        <p:tav tm="100000">
                                          <p:val>
                                            <p:strVal val="#ppt_y"/>
                                          </p:val>
                                        </p:tav>
                                      </p:tavLst>
                                    </p:anim>
                                  </p:childTnLst>
                                </p:cTn>
                              </p:par>
                            </p:childTnLst>
                          </p:cTn>
                        </p:par>
                        <p:par>
                          <p:cTn id="30" fill="hold">
                            <p:stCondLst>
                              <p:cond delay="2500"/>
                            </p:stCondLst>
                            <p:childTnLst>
                              <p:par>
                                <p:cTn id="31" presetID="6" presetClass="entr" presetSubtype="16"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circle(in)">
                                      <p:cBhvr>
                                        <p:cTn id="33" dur="500"/>
                                        <p:tgtEl>
                                          <p:spTgt spid="11"/>
                                        </p:tgtEl>
                                      </p:cBhvr>
                                    </p:animEffect>
                                  </p:childTnLst>
                                </p:cTn>
                              </p:par>
                            </p:childTnLst>
                          </p:cTn>
                        </p:par>
                        <p:par>
                          <p:cTn id="34" fill="hold">
                            <p:stCondLst>
                              <p:cond delay="3000"/>
                            </p:stCondLst>
                            <p:childTnLst>
                              <p:par>
                                <p:cTn id="35" presetID="2" presetClass="entr" presetSubtype="2"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1+#ppt_w/2"/>
                                          </p:val>
                                        </p:tav>
                                        <p:tav tm="100000">
                                          <p:val>
                                            <p:strVal val="#ppt_x"/>
                                          </p:val>
                                        </p:tav>
                                      </p:tavLst>
                                    </p:anim>
                                    <p:anim calcmode="lin" valueType="num">
                                      <p:cBhvr additive="base">
                                        <p:cTn id="38" dur="500" fill="hold"/>
                                        <p:tgtEl>
                                          <p:spTgt spid="12"/>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6" presetClass="entr" presetSubtype="16"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circle(in)">
                                      <p:cBhvr>
                                        <p:cTn id="42" dur="500"/>
                                        <p:tgtEl>
                                          <p:spTgt spid="13"/>
                                        </p:tgtEl>
                                      </p:cBhvr>
                                    </p:animEffect>
                                  </p:childTnLst>
                                </p:cTn>
                              </p:par>
                            </p:childTnLst>
                          </p:cTn>
                        </p:par>
                        <p:par>
                          <p:cTn id="43" fill="hold">
                            <p:stCondLst>
                              <p:cond delay="4000"/>
                            </p:stCondLst>
                            <p:childTnLst>
                              <p:par>
                                <p:cTn id="44" presetID="2" presetClass="entr" presetSubtype="2"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1+#ppt_w/2"/>
                                          </p:val>
                                        </p:tav>
                                        <p:tav tm="100000">
                                          <p:val>
                                            <p:strVal val="#ppt_x"/>
                                          </p:val>
                                        </p:tav>
                                      </p:tavLst>
                                    </p:anim>
                                    <p:anim calcmode="lin" valueType="num">
                                      <p:cBhvr additive="base">
                                        <p:cTn id="47" dur="500" fill="hold"/>
                                        <p:tgtEl>
                                          <p:spTgt spid="14"/>
                                        </p:tgtEl>
                                        <p:attrNameLst>
                                          <p:attrName>ppt_y</p:attrName>
                                        </p:attrNameLst>
                                      </p:cBhvr>
                                      <p:tavLst>
                                        <p:tav tm="0">
                                          <p:val>
                                            <p:strVal val="#ppt_y"/>
                                          </p:val>
                                        </p:tav>
                                        <p:tav tm="100000">
                                          <p:val>
                                            <p:strVal val="#ppt_y"/>
                                          </p:val>
                                        </p:tav>
                                      </p:tavLst>
                                    </p:anim>
                                  </p:childTnLst>
                                </p:cTn>
                              </p:par>
                            </p:childTnLst>
                          </p:cTn>
                        </p:par>
                        <p:par>
                          <p:cTn id="48" fill="hold">
                            <p:stCondLst>
                              <p:cond delay="4500"/>
                            </p:stCondLst>
                            <p:childTnLst>
                              <p:par>
                                <p:cTn id="49" presetID="6" presetClass="entr" presetSubtype="16"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circle(in)">
                                      <p:cBhvr>
                                        <p:cTn id="51" dur="500"/>
                                        <p:tgtEl>
                                          <p:spTgt spid="15"/>
                                        </p:tgtEl>
                                      </p:cBhvr>
                                    </p:animEffect>
                                  </p:childTnLst>
                                </p:cTn>
                              </p:par>
                            </p:childTnLst>
                          </p:cTn>
                        </p:par>
                        <p:par>
                          <p:cTn id="52" fill="hold">
                            <p:stCondLst>
                              <p:cond delay="5000"/>
                            </p:stCondLst>
                            <p:childTnLst>
                              <p:par>
                                <p:cTn id="53" presetID="2" presetClass="entr" presetSubtype="2" fill="hold" grpId="0" nodeType="after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1+#ppt_w/2"/>
                                          </p:val>
                                        </p:tav>
                                        <p:tav tm="100000">
                                          <p:val>
                                            <p:strVal val="#ppt_x"/>
                                          </p:val>
                                        </p:tav>
                                      </p:tavLst>
                                    </p:anim>
                                    <p:anim calcmode="lin" valueType="num">
                                      <p:cBhvr additive="base">
                                        <p:cTn id="56"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366036"/>
            <a:ext cx="3203848" cy="523220"/>
          </a:xfrm>
          <a:prstGeom prst="rect">
            <a:avLst/>
          </a:prstGeom>
        </p:spPr>
        <p:txBody>
          <a:bodyPr wrap="square">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800" b="1" dirty="0">
                <a:solidFill>
                  <a:schemeClr val="bg1"/>
                </a:solidFill>
              </a:rPr>
              <a:t>4 </a:t>
            </a:r>
            <a:r>
              <a:rPr lang="zh-CN" altLang="en-US" sz="2800" b="1" dirty="0">
                <a:solidFill>
                  <a:schemeClr val="bg1"/>
                </a:solidFill>
              </a:rPr>
              <a:t>商业计划</a:t>
            </a:r>
          </a:p>
        </p:txBody>
      </p:sp>
      <p:grpSp>
        <p:nvGrpSpPr>
          <p:cNvPr id="26" name="组合 25"/>
          <p:cNvGrpSpPr/>
          <p:nvPr/>
        </p:nvGrpSpPr>
        <p:grpSpPr>
          <a:xfrm>
            <a:off x="5949568" y="2444962"/>
            <a:ext cx="2651109" cy="1062892"/>
            <a:chOff x="5949568" y="2444962"/>
            <a:chExt cx="2651109" cy="1062892"/>
          </a:xfrm>
        </p:grpSpPr>
        <p:sp>
          <p:nvSpPr>
            <p:cNvPr id="15" name="矩形标注 14"/>
            <p:cNvSpPr/>
            <p:nvPr/>
          </p:nvSpPr>
          <p:spPr>
            <a:xfrm>
              <a:off x="5949568" y="2550316"/>
              <a:ext cx="2169656" cy="957538"/>
            </a:xfrm>
            <a:prstGeom prst="wedgeRectCallout">
              <a:avLst>
                <a:gd name="adj1" fmla="val -49591"/>
                <a:gd name="adj2" fmla="val 74594"/>
              </a:avLst>
            </a:prstGeom>
            <a:solidFill>
              <a:srgbClr val="F2F2F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6431021" y="2444962"/>
              <a:ext cx="2169656" cy="499624"/>
            </a:xfrm>
            <a:prstGeom prst="rect">
              <a:avLst/>
            </a:prstGeom>
            <a:noFill/>
          </p:spPr>
          <p:txBody>
            <a:bodyPr wrap="square" rtlCol="0">
              <a:spAutoFit/>
            </a:bodyPr>
            <a:lstStyle/>
            <a:p>
              <a:pPr>
                <a:lnSpc>
                  <a:spcPct val="150000"/>
                </a:lnSpc>
                <a:buClr>
                  <a:schemeClr val="accent6">
                    <a:lumMod val="75000"/>
                  </a:schemeClr>
                </a:buClr>
              </a:pPr>
              <a:r>
                <a:rPr lang="zh-CN" altLang="en-US" sz="2000" dirty="0">
                  <a:latin typeface="微软雅黑" panose="020B0503020204020204" pitchFamily="34" charset="-122"/>
                  <a:ea typeface="微软雅黑" panose="020B0503020204020204" pitchFamily="34" charset="-122"/>
                </a:rPr>
                <a:t>技术靓女</a:t>
              </a:r>
            </a:p>
          </p:txBody>
        </p:sp>
        <p:pic>
          <p:nvPicPr>
            <p:cNvPr id="3074" name="Picture 2" descr="C:\Documents and Settings\Administrator\桌面\睿泰集团员工培养计划-解决方案部-JYY\其他\PPT素材\图标\平面小图标\2\50478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6275" y="3073820"/>
              <a:ext cx="304800" cy="3048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组合 24"/>
          <p:cNvGrpSpPr/>
          <p:nvPr/>
        </p:nvGrpSpPr>
        <p:grpSpPr>
          <a:xfrm>
            <a:off x="3166239" y="1686472"/>
            <a:ext cx="2665412" cy="1046300"/>
            <a:chOff x="3166239" y="1686472"/>
            <a:chExt cx="2665412" cy="1046300"/>
          </a:xfrm>
        </p:grpSpPr>
        <p:sp>
          <p:nvSpPr>
            <p:cNvPr id="14" name="矩形标注 13"/>
            <p:cNvSpPr/>
            <p:nvPr/>
          </p:nvSpPr>
          <p:spPr>
            <a:xfrm>
              <a:off x="3166239" y="1686472"/>
              <a:ext cx="2169656" cy="1046300"/>
            </a:xfrm>
            <a:prstGeom prst="wedgeRectCallout">
              <a:avLst>
                <a:gd name="adj1" fmla="val 983"/>
                <a:gd name="adj2" fmla="val 75305"/>
              </a:avLst>
            </a:prstGeom>
            <a:solidFill>
              <a:srgbClr val="F2F2F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6"/>
            <p:cNvSpPr txBox="1"/>
            <p:nvPr/>
          </p:nvSpPr>
          <p:spPr>
            <a:xfrm>
              <a:off x="3661995" y="1739488"/>
              <a:ext cx="2169656" cy="499624"/>
            </a:xfrm>
            <a:prstGeom prst="rect">
              <a:avLst/>
            </a:prstGeom>
            <a:noFill/>
          </p:spPr>
          <p:txBody>
            <a:bodyPr wrap="square" rtlCol="0">
              <a:spAutoFit/>
            </a:bodyPr>
            <a:lstStyle/>
            <a:p>
              <a:pPr>
                <a:lnSpc>
                  <a:spcPct val="150000"/>
                </a:lnSpc>
                <a:buClr>
                  <a:schemeClr val="accent6">
                    <a:lumMod val="75000"/>
                  </a:schemeClr>
                </a:buClr>
              </a:pPr>
              <a:r>
                <a:rPr lang="zh-CN" altLang="en-US" sz="2000" dirty="0">
                  <a:latin typeface="微软雅黑" panose="020B0503020204020204" pitchFamily="34" charset="-122"/>
                  <a:ea typeface="微软雅黑" panose="020B0503020204020204" pitchFamily="34" charset="-122"/>
                </a:rPr>
                <a:t>技术宅男</a:t>
              </a:r>
            </a:p>
          </p:txBody>
        </p:sp>
        <p:pic>
          <p:nvPicPr>
            <p:cNvPr id="3075" name="Picture 3" descr="C:\Documents and Settings\Administrator\桌面\睿泰集团员工培养计划-解决方案部-JYY\其他\PPT素材\图标\平面小图标\2\50479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8667" y="2375199"/>
              <a:ext cx="304800" cy="3048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组合 20"/>
          <p:cNvGrpSpPr/>
          <p:nvPr/>
        </p:nvGrpSpPr>
        <p:grpSpPr>
          <a:xfrm>
            <a:off x="588813" y="2550316"/>
            <a:ext cx="2192403" cy="957537"/>
            <a:chOff x="588813" y="2550316"/>
            <a:chExt cx="2192403" cy="957537"/>
          </a:xfrm>
        </p:grpSpPr>
        <p:sp>
          <p:nvSpPr>
            <p:cNvPr id="13" name="矩形标注 12"/>
            <p:cNvSpPr/>
            <p:nvPr/>
          </p:nvSpPr>
          <p:spPr>
            <a:xfrm>
              <a:off x="611560" y="2571306"/>
              <a:ext cx="2169656" cy="936547"/>
            </a:xfrm>
            <a:prstGeom prst="wedgeRectCallout">
              <a:avLst>
                <a:gd name="adj1" fmla="val 49078"/>
                <a:gd name="adj2" fmla="val 69614"/>
              </a:avLst>
            </a:prstGeom>
            <a:solidFill>
              <a:srgbClr val="F2F2F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p:cNvSpPr txBox="1"/>
            <p:nvPr/>
          </p:nvSpPr>
          <p:spPr>
            <a:xfrm>
              <a:off x="588813" y="2550316"/>
              <a:ext cx="2169656" cy="499624"/>
            </a:xfrm>
            <a:prstGeom prst="rect">
              <a:avLst/>
            </a:prstGeom>
            <a:noFill/>
          </p:spPr>
          <p:txBody>
            <a:bodyPr wrap="square" rtlCol="0">
              <a:spAutoFit/>
            </a:bodyPr>
            <a:lstStyle/>
            <a:p>
              <a:pPr>
                <a:lnSpc>
                  <a:spcPct val="150000"/>
                </a:lnSpc>
                <a:buClr>
                  <a:schemeClr val="accent6">
                    <a:lumMod val="75000"/>
                  </a:schemeClr>
                </a:buClr>
              </a:pPr>
              <a:r>
                <a:rPr lang="zh-CN" altLang="en-US" sz="2000" dirty="0">
                  <a:latin typeface="微软雅黑" panose="020B0503020204020204" pitchFamily="34" charset="-122"/>
                  <a:ea typeface="微软雅黑" panose="020B0503020204020204" pitchFamily="34" charset="-122"/>
                </a:rPr>
                <a:t>      中小学生</a:t>
              </a:r>
            </a:p>
          </p:txBody>
        </p:sp>
        <p:pic>
          <p:nvPicPr>
            <p:cNvPr id="3076" name="Picture 4" descr="C:\Documents and Settings\Administrator\桌面\睿泰集团员工培养计划-解决方案部-JYY\其他\PPT素材\图标\平面小图标\2\50478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7030" y="3110806"/>
              <a:ext cx="304800" cy="3048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组合 19"/>
          <p:cNvGrpSpPr/>
          <p:nvPr/>
        </p:nvGrpSpPr>
        <p:grpSpPr>
          <a:xfrm>
            <a:off x="2763186" y="3147815"/>
            <a:ext cx="3175624" cy="3179111"/>
            <a:chOff x="2763186" y="3147815"/>
            <a:chExt cx="3175624" cy="3179111"/>
          </a:xfrm>
        </p:grpSpPr>
        <p:grpSp>
          <p:nvGrpSpPr>
            <p:cNvPr id="19" name="组合 18"/>
            <p:cNvGrpSpPr/>
            <p:nvPr/>
          </p:nvGrpSpPr>
          <p:grpSpPr>
            <a:xfrm>
              <a:off x="2763186" y="3147815"/>
              <a:ext cx="3175624" cy="3179111"/>
              <a:chOff x="2763186" y="3147815"/>
              <a:chExt cx="3175624" cy="3179111"/>
            </a:xfrm>
          </p:grpSpPr>
          <p:sp>
            <p:nvSpPr>
              <p:cNvPr id="11" name="饼形 10"/>
              <p:cNvSpPr/>
              <p:nvPr/>
            </p:nvSpPr>
            <p:spPr>
              <a:xfrm rot="5400000">
                <a:off x="2770458" y="3158574"/>
                <a:ext cx="3168352" cy="3168352"/>
              </a:xfrm>
              <a:prstGeom prst="pie">
                <a:avLst>
                  <a:gd name="adj1" fmla="val 12698271"/>
                  <a:gd name="adj2" fmla="val 1620000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饼形 9"/>
              <p:cNvSpPr/>
              <p:nvPr/>
            </p:nvSpPr>
            <p:spPr>
              <a:xfrm rot="2700000">
                <a:off x="2763186" y="3147816"/>
                <a:ext cx="3168352" cy="3168352"/>
              </a:xfrm>
              <a:prstGeom prst="pie">
                <a:avLst>
                  <a:gd name="adj1" fmla="val 11647033"/>
                  <a:gd name="adj2" fmla="val 15443818"/>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 name="饼形 8"/>
              <p:cNvSpPr/>
              <p:nvPr/>
            </p:nvSpPr>
            <p:spPr>
              <a:xfrm rot="20509694">
                <a:off x="2763186" y="3147815"/>
                <a:ext cx="3168352" cy="3168352"/>
              </a:xfrm>
              <a:prstGeom prst="pie">
                <a:avLst>
                  <a:gd name="adj1" fmla="val 11911485"/>
                  <a:gd name="adj2" fmla="val 15429133"/>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 name="弦形 3"/>
              <p:cNvSpPr/>
              <p:nvPr/>
            </p:nvSpPr>
            <p:spPr>
              <a:xfrm rot="8414785">
                <a:off x="3109284" y="3592650"/>
                <a:ext cx="2512216" cy="2536285"/>
              </a:xfrm>
              <a:prstGeom prst="chord">
                <a:avLst>
                  <a:gd name="adj1" fmla="val 2753391"/>
                  <a:gd name="adj2" fmla="val 12839027"/>
                </a:avLst>
              </a:prstGeom>
              <a:solidFill>
                <a:schemeClr val="bg1">
                  <a:lumMod val="6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75000"/>
                    </a:schemeClr>
                  </a:solidFill>
                </a:endParaRPr>
              </a:p>
            </p:txBody>
          </p:sp>
          <p:sp>
            <p:nvSpPr>
              <p:cNvPr id="12" name="矩形 11"/>
              <p:cNvSpPr/>
              <p:nvPr/>
            </p:nvSpPr>
            <p:spPr>
              <a:xfrm>
                <a:off x="3585544" y="4155926"/>
                <a:ext cx="1669416" cy="369332"/>
              </a:xfrm>
              <a:prstGeom prst="rect">
                <a:avLst/>
              </a:prstGeom>
              <a:noFill/>
            </p:spPr>
            <p:txBody>
              <a:bodyPr wrap="square">
                <a:spAutoFit/>
              </a:bodyPr>
              <a:lstStyle/>
              <a:p>
                <a:r>
                  <a:rPr lang="zh-CN" altLang="en-US" b="1" dirty="0">
                    <a:solidFill>
                      <a:schemeClr val="accent6">
                        <a:lumMod val="75000"/>
                      </a:schemeClr>
                    </a:solidFill>
                    <a:latin typeface="微软雅黑" panose="020B0503020204020204" pitchFamily="34" charset="-122"/>
                    <a:ea typeface="微软雅黑" panose="020B0503020204020204" pitchFamily="34" charset="-122"/>
                  </a:rPr>
                  <a:t>   目标人群</a:t>
                </a:r>
              </a:p>
            </p:txBody>
          </p:sp>
        </p:grpSp>
        <p:sp>
          <p:nvSpPr>
            <p:cNvPr id="22" name="TextBox 21"/>
            <p:cNvSpPr txBox="1"/>
            <p:nvPr/>
          </p:nvSpPr>
          <p:spPr>
            <a:xfrm>
              <a:off x="2887494" y="3806644"/>
              <a:ext cx="503536" cy="400110"/>
            </a:xfrm>
            <a:prstGeom prst="rect">
              <a:avLst/>
            </a:prstGeom>
            <a:noFill/>
          </p:spPr>
          <p:txBody>
            <a:bodyPr wrap="none" rtlCol="0">
              <a:spAutoFit/>
            </a:bodyPr>
            <a:lstStyle/>
            <a:p>
              <a:r>
                <a:rPr lang="en-US" altLang="zh-CN" sz="2000" b="1" dirty="0">
                  <a:solidFill>
                    <a:srgbClr val="FFFFFF"/>
                  </a:solidFill>
                  <a:latin typeface="Broadway" pitchFamily="82" charset="0"/>
                  <a:ea typeface="Kozuka Mincho Pr6N H" pitchFamily="18" charset="-128"/>
                </a:rPr>
                <a:t>01</a:t>
              </a:r>
              <a:endParaRPr lang="zh-CN" altLang="en-US" sz="2000" b="1" dirty="0">
                <a:solidFill>
                  <a:srgbClr val="FFFFFF"/>
                </a:solidFill>
                <a:latin typeface="Broadway" pitchFamily="82" charset="0"/>
                <a:ea typeface="Kozuka Mincho Pr6N H" pitchFamily="18" charset="-128"/>
              </a:endParaRPr>
            </a:p>
          </p:txBody>
        </p:sp>
        <p:sp>
          <p:nvSpPr>
            <p:cNvPr id="23" name="TextBox 22"/>
            <p:cNvSpPr txBox="1"/>
            <p:nvPr/>
          </p:nvSpPr>
          <p:spPr>
            <a:xfrm>
              <a:off x="4068617" y="3150058"/>
              <a:ext cx="518091" cy="400110"/>
            </a:xfrm>
            <a:prstGeom prst="rect">
              <a:avLst/>
            </a:prstGeom>
            <a:noFill/>
          </p:spPr>
          <p:txBody>
            <a:bodyPr wrap="none" rtlCol="0">
              <a:spAutoFit/>
            </a:bodyPr>
            <a:lstStyle/>
            <a:p>
              <a:r>
                <a:rPr lang="en-US" altLang="zh-CN" sz="2000" b="1" dirty="0">
                  <a:solidFill>
                    <a:srgbClr val="FFFFFF"/>
                  </a:solidFill>
                  <a:latin typeface="Broadway" pitchFamily="82" charset="0"/>
                  <a:ea typeface="Kozuka Mincho Pr6N H" pitchFamily="18" charset="-128"/>
                </a:rPr>
                <a:t>02</a:t>
              </a:r>
              <a:endParaRPr lang="zh-CN" altLang="en-US" sz="2000" b="1" dirty="0">
                <a:solidFill>
                  <a:srgbClr val="FFFFFF"/>
                </a:solidFill>
                <a:latin typeface="Broadway" pitchFamily="82" charset="0"/>
                <a:ea typeface="Kozuka Mincho Pr6N H" pitchFamily="18" charset="-128"/>
              </a:endParaRPr>
            </a:p>
          </p:txBody>
        </p:sp>
        <p:sp>
          <p:nvSpPr>
            <p:cNvPr id="24" name="TextBox 23"/>
            <p:cNvSpPr txBox="1"/>
            <p:nvPr/>
          </p:nvSpPr>
          <p:spPr>
            <a:xfrm>
              <a:off x="5284642" y="3806644"/>
              <a:ext cx="518091" cy="400110"/>
            </a:xfrm>
            <a:prstGeom prst="rect">
              <a:avLst/>
            </a:prstGeom>
            <a:noFill/>
          </p:spPr>
          <p:txBody>
            <a:bodyPr wrap="none" rtlCol="0">
              <a:spAutoFit/>
            </a:bodyPr>
            <a:lstStyle/>
            <a:p>
              <a:r>
                <a:rPr lang="en-US" altLang="zh-CN" sz="2000" b="1" dirty="0">
                  <a:solidFill>
                    <a:srgbClr val="FFFFFF"/>
                  </a:solidFill>
                  <a:latin typeface="Broadway" pitchFamily="82" charset="0"/>
                  <a:ea typeface="Kozuka Mincho Pr6N H" pitchFamily="18" charset="-128"/>
                </a:rPr>
                <a:t>03</a:t>
              </a:r>
              <a:endParaRPr lang="zh-CN" altLang="en-US" sz="2000" b="1" dirty="0">
                <a:solidFill>
                  <a:srgbClr val="FFFFFF"/>
                </a:solidFill>
                <a:latin typeface="Broadway" pitchFamily="82" charset="0"/>
                <a:ea typeface="Kozuka Mincho Pr6N H" pitchFamily="18" charset="-128"/>
              </a:endParaRPr>
            </a:p>
          </p:txBody>
        </p:sp>
      </p:grpSp>
    </p:spTree>
    <p:extLst>
      <p:ext uri="{BB962C8B-B14F-4D97-AF65-F5344CB8AC3E}">
        <p14:creationId xmlns:p14="http://schemas.microsoft.com/office/powerpoint/2010/main" val="269696568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53" presetClass="entr" presetSubtype="16"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750" fill="hold"/>
                                        <p:tgtEl>
                                          <p:spTgt spid="20"/>
                                        </p:tgtEl>
                                        <p:attrNameLst>
                                          <p:attrName>ppt_w</p:attrName>
                                        </p:attrNameLst>
                                      </p:cBhvr>
                                      <p:tavLst>
                                        <p:tav tm="0">
                                          <p:val>
                                            <p:fltVal val="0"/>
                                          </p:val>
                                        </p:tav>
                                        <p:tav tm="100000">
                                          <p:val>
                                            <p:strVal val="#ppt_w"/>
                                          </p:val>
                                        </p:tav>
                                      </p:tavLst>
                                    </p:anim>
                                    <p:anim calcmode="lin" valueType="num">
                                      <p:cBhvr>
                                        <p:cTn id="13" dur="750" fill="hold"/>
                                        <p:tgtEl>
                                          <p:spTgt spid="20"/>
                                        </p:tgtEl>
                                        <p:attrNameLst>
                                          <p:attrName>ppt_h</p:attrName>
                                        </p:attrNameLst>
                                      </p:cBhvr>
                                      <p:tavLst>
                                        <p:tav tm="0">
                                          <p:val>
                                            <p:fltVal val="0"/>
                                          </p:val>
                                        </p:tav>
                                        <p:tav tm="100000">
                                          <p:val>
                                            <p:strVal val="#ppt_h"/>
                                          </p:val>
                                        </p:tav>
                                      </p:tavLst>
                                    </p:anim>
                                    <p:animEffect transition="in" filter="fade">
                                      <p:cBhvr>
                                        <p:cTn id="14" dur="750"/>
                                        <p:tgtEl>
                                          <p:spTgt spid="20"/>
                                        </p:tgtEl>
                                      </p:cBhvr>
                                    </p:animEffect>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750" fill="hold"/>
                                        <p:tgtEl>
                                          <p:spTgt spid="21"/>
                                        </p:tgtEl>
                                        <p:attrNameLst>
                                          <p:attrName>ppt_x</p:attrName>
                                        </p:attrNameLst>
                                      </p:cBhvr>
                                      <p:tavLst>
                                        <p:tav tm="0">
                                          <p:val>
                                            <p:strVal val="#ppt_x"/>
                                          </p:val>
                                        </p:tav>
                                        <p:tav tm="100000">
                                          <p:val>
                                            <p:strVal val="#ppt_x"/>
                                          </p:val>
                                        </p:tav>
                                      </p:tavLst>
                                    </p:anim>
                                    <p:anim calcmode="lin" valueType="num">
                                      <p:cBhvr additive="base">
                                        <p:cTn id="19" dur="750" fill="hold"/>
                                        <p:tgtEl>
                                          <p:spTgt spid="21"/>
                                        </p:tgtEl>
                                        <p:attrNameLst>
                                          <p:attrName>ppt_y</p:attrName>
                                        </p:attrNameLst>
                                      </p:cBhvr>
                                      <p:tavLst>
                                        <p:tav tm="0">
                                          <p:val>
                                            <p:strVal val="1+#ppt_h/2"/>
                                          </p:val>
                                        </p:tav>
                                        <p:tav tm="100000">
                                          <p:val>
                                            <p:strVal val="#ppt_y"/>
                                          </p:val>
                                        </p:tav>
                                      </p:tavLst>
                                    </p:anim>
                                  </p:childTnLst>
                                </p:cTn>
                              </p:par>
                            </p:childTnLst>
                          </p:cTn>
                        </p:par>
                        <p:par>
                          <p:cTn id="20" fill="hold">
                            <p:stCondLst>
                              <p:cond delay="2250"/>
                            </p:stCondLst>
                            <p:childTnLst>
                              <p:par>
                                <p:cTn id="21" presetID="2" presetClass="entr" presetSubtype="4"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750" fill="hold"/>
                                        <p:tgtEl>
                                          <p:spTgt spid="25"/>
                                        </p:tgtEl>
                                        <p:attrNameLst>
                                          <p:attrName>ppt_x</p:attrName>
                                        </p:attrNameLst>
                                      </p:cBhvr>
                                      <p:tavLst>
                                        <p:tav tm="0">
                                          <p:val>
                                            <p:strVal val="#ppt_x"/>
                                          </p:val>
                                        </p:tav>
                                        <p:tav tm="100000">
                                          <p:val>
                                            <p:strVal val="#ppt_x"/>
                                          </p:val>
                                        </p:tav>
                                      </p:tavLst>
                                    </p:anim>
                                    <p:anim calcmode="lin" valueType="num">
                                      <p:cBhvr additive="base">
                                        <p:cTn id="24" dur="750" fill="hold"/>
                                        <p:tgtEl>
                                          <p:spTgt spid="25"/>
                                        </p:tgtEl>
                                        <p:attrNameLst>
                                          <p:attrName>ppt_y</p:attrName>
                                        </p:attrNameLst>
                                      </p:cBhvr>
                                      <p:tavLst>
                                        <p:tav tm="0">
                                          <p:val>
                                            <p:strVal val="1+#ppt_h/2"/>
                                          </p:val>
                                        </p:tav>
                                        <p:tav tm="100000">
                                          <p:val>
                                            <p:strVal val="#ppt_y"/>
                                          </p:val>
                                        </p:tav>
                                      </p:tavLst>
                                    </p:anim>
                                  </p:childTnLst>
                                </p:cTn>
                              </p:par>
                            </p:childTnLst>
                          </p:cTn>
                        </p:par>
                        <p:par>
                          <p:cTn id="25" fill="hold">
                            <p:stCondLst>
                              <p:cond delay="3000"/>
                            </p:stCondLst>
                            <p:childTnLst>
                              <p:par>
                                <p:cTn id="26" presetID="2" presetClass="entr" presetSubtype="4"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750" fill="hold"/>
                                        <p:tgtEl>
                                          <p:spTgt spid="26"/>
                                        </p:tgtEl>
                                        <p:attrNameLst>
                                          <p:attrName>ppt_x</p:attrName>
                                        </p:attrNameLst>
                                      </p:cBhvr>
                                      <p:tavLst>
                                        <p:tav tm="0">
                                          <p:val>
                                            <p:strVal val="#ppt_x"/>
                                          </p:val>
                                        </p:tav>
                                        <p:tav tm="100000">
                                          <p:val>
                                            <p:strVal val="#ppt_x"/>
                                          </p:val>
                                        </p:tav>
                                      </p:tavLst>
                                    </p:anim>
                                    <p:anim calcmode="lin" valueType="num">
                                      <p:cBhvr additive="base">
                                        <p:cTn id="29" dur="75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组合 2"/>
          <p:cNvGrpSpPr/>
          <p:nvPr/>
        </p:nvGrpSpPr>
        <p:grpSpPr>
          <a:xfrm>
            <a:off x="1907704" y="1131590"/>
            <a:ext cx="2108156" cy="3469395"/>
            <a:chOff x="3203575" y="4113213"/>
            <a:chExt cx="1331913" cy="2205038"/>
          </a:xfrm>
        </p:grpSpPr>
        <p:sp>
          <p:nvSpPr>
            <p:cNvPr id="8" name="Freeform 190"/>
            <p:cNvSpPr>
              <a:spLocks/>
            </p:cNvSpPr>
            <p:nvPr/>
          </p:nvSpPr>
          <p:spPr bwMode="auto">
            <a:xfrm>
              <a:off x="3508375" y="4387851"/>
              <a:ext cx="153988" cy="130175"/>
            </a:xfrm>
            <a:custGeom>
              <a:avLst/>
              <a:gdLst>
                <a:gd name="T0" fmla="*/ 14 w 41"/>
                <a:gd name="T1" fmla="*/ 33 h 35"/>
                <a:gd name="T2" fmla="*/ 21 w 41"/>
                <a:gd name="T3" fmla="*/ 34 h 35"/>
                <a:gd name="T4" fmla="*/ 34 w 41"/>
                <a:gd name="T5" fmla="*/ 31 h 35"/>
                <a:gd name="T6" fmla="*/ 41 w 41"/>
                <a:gd name="T7" fmla="*/ 25 h 35"/>
                <a:gd name="T8" fmla="*/ 41 w 41"/>
                <a:gd name="T9" fmla="*/ 4 h 35"/>
                <a:gd name="T10" fmla="*/ 2 w 41"/>
                <a:gd name="T11" fmla="*/ 0 h 35"/>
                <a:gd name="T12" fmla="*/ 0 w 41"/>
                <a:gd name="T13" fmla="*/ 12 h 35"/>
                <a:gd name="T14" fmla="*/ 14 w 41"/>
                <a:gd name="T15" fmla="*/ 33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35">
                  <a:moveTo>
                    <a:pt x="14" y="33"/>
                  </a:moveTo>
                  <a:cubicBezTo>
                    <a:pt x="14" y="33"/>
                    <a:pt x="19" y="32"/>
                    <a:pt x="21" y="34"/>
                  </a:cubicBezTo>
                  <a:cubicBezTo>
                    <a:pt x="21" y="34"/>
                    <a:pt x="31" y="35"/>
                    <a:pt x="34" y="31"/>
                  </a:cubicBezTo>
                  <a:cubicBezTo>
                    <a:pt x="37" y="27"/>
                    <a:pt x="41" y="25"/>
                    <a:pt x="41" y="25"/>
                  </a:cubicBezTo>
                  <a:cubicBezTo>
                    <a:pt x="41" y="4"/>
                    <a:pt x="41" y="4"/>
                    <a:pt x="41" y="4"/>
                  </a:cubicBezTo>
                  <a:cubicBezTo>
                    <a:pt x="41" y="4"/>
                    <a:pt x="21" y="20"/>
                    <a:pt x="2" y="0"/>
                  </a:cubicBezTo>
                  <a:cubicBezTo>
                    <a:pt x="2" y="0"/>
                    <a:pt x="1" y="9"/>
                    <a:pt x="0" y="12"/>
                  </a:cubicBezTo>
                  <a:cubicBezTo>
                    <a:pt x="0" y="12"/>
                    <a:pt x="5" y="32"/>
                    <a:pt x="14" y="33"/>
                  </a:cubicBezTo>
                  <a:close/>
                </a:path>
              </a:pathLst>
            </a:custGeom>
            <a:solidFill>
              <a:srgbClr val="D69B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9" name="Freeform 191"/>
            <p:cNvSpPr>
              <a:spLocks/>
            </p:cNvSpPr>
            <p:nvPr/>
          </p:nvSpPr>
          <p:spPr bwMode="auto">
            <a:xfrm>
              <a:off x="3489325" y="4151313"/>
              <a:ext cx="220663" cy="311150"/>
            </a:xfrm>
            <a:custGeom>
              <a:avLst/>
              <a:gdLst>
                <a:gd name="T0" fmla="*/ 3 w 59"/>
                <a:gd name="T1" fmla="*/ 33 h 83"/>
                <a:gd name="T2" fmla="*/ 0 w 59"/>
                <a:gd name="T3" fmla="*/ 43 h 83"/>
                <a:gd name="T4" fmla="*/ 1 w 59"/>
                <a:gd name="T5" fmla="*/ 52 h 83"/>
                <a:gd name="T6" fmla="*/ 4 w 59"/>
                <a:gd name="T7" fmla="*/ 52 h 83"/>
                <a:gd name="T8" fmla="*/ 5 w 59"/>
                <a:gd name="T9" fmla="*/ 63 h 83"/>
                <a:gd name="T10" fmla="*/ 19 w 59"/>
                <a:gd name="T11" fmla="*/ 81 h 83"/>
                <a:gd name="T12" fmla="*/ 33 w 59"/>
                <a:gd name="T13" fmla="*/ 81 h 83"/>
                <a:gd name="T14" fmla="*/ 50 w 59"/>
                <a:gd name="T15" fmla="*/ 64 h 83"/>
                <a:gd name="T16" fmla="*/ 51 w 59"/>
                <a:gd name="T17" fmla="*/ 58 h 83"/>
                <a:gd name="T18" fmla="*/ 54 w 59"/>
                <a:gd name="T19" fmla="*/ 58 h 83"/>
                <a:gd name="T20" fmla="*/ 57 w 59"/>
                <a:gd name="T21" fmla="*/ 49 h 83"/>
                <a:gd name="T22" fmla="*/ 57 w 59"/>
                <a:gd name="T23" fmla="*/ 39 h 83"/>
                <a:gd name="T24" fmla="*/ 57 w 59"/>
                <a:gd name="T25" fmla="*/ 27 h 83"/>
                <a:gd name="T26" fmla="*/ 35 w 59"/>
                <a:gd name="T27" fmla="*/ 2 h 83"/>
                <a:gd name="T28" fmla="*/ 6 w 59"/>
                <a:gd name="T29" fmla="*/ 22 h 83"/>
                <a:gd name="T30" fmla="*/ 3 w 59"/>
                <a:gd name="T31" fmla="*/ 3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 h="83">
                  <a:moveTo>
                    <a:pt x="3" y="33"/>
                  </a:moveTo>
                  <a:cubicBezTo>
                    <a:pt x="3" y="33"/>
                    <a:pt x="0" y="41"/>
                    <a:pt x="0" y="43"/>
                  </a:cubicBezTo>
                  <a:cubicBezTo>
                    <a:pt x="1" y="45"/>
                    <a:pt x="1" y="52"/>
                    <a:pt x="1" y="52"/>
                  </a:cubicBezTo>
                  <a:cubicBezTo>
                    <a:pt x="2" y="52"/>
                    <a:pt x="4" y="52"/>
                    <a:pt x="4" y="52"/>
                  </a:cubicBezTo>
                  <a:cubicBezTo>
                    <a:pt x="4" y="52"/>
                    <a:pt x="4" y="62"/>
                    <a:pt x="5" y="63"/>
                  </a:cubicBezTo>
                  <a:cubicBezTo>
                    <a:pt x="6" y="65"/>
                    <a:pt x="13" y="79"/>
                    <a:pt x="19" y="81"/>
                  </a:cubicBezTo>
                  <a:cubicBezTo>
                    <a:pt x="24" y="83"/>
                    <a:pt x="29" y="83"/>
                    <a:pt x="33" y="81"/>
                  </a:cubicBezTo>
                  <a:cubicBezTo>
                    <a:pt x="37" y="80"/>
                    <a:pt x="48" y="67"/>
                    <a:pt x="50" y="64"/>
                  </a:cubicBezTo>
                  <a:cubicBezTo>
                    <a:pt x="51" y="62"/>
                    <a:pt x="51" y="58"/>
                    <a:pt x="51" y="58"/>
                  </a:cubicBezTo>
                  <a:cubicBezTo>
                    <a:pt x="51" y="58"/>
                    <a:pt x="54" y="59"/>
                    <a:pt x="54" y="58"/>
                  </a:cubicBezTo>
                  <a:cubicBezTo>
                    <a:pt x="55" y="57"/>
                    <a:pt x="56" y="52"/>
                    <a:pt x="57" y="49"/>
                  </a:cubicBezTo>
                  <a:cubicBezTo>
                    <a:pt x="59" y="46"/>
                    <a:pt x="57" y="39"/>
                    <a:pt x="57" y="39"/>
                  </a:cubicBezTo>
                  <a:cubicBezTo>
                    <a:pt x="57" y="39"/>
                    <a:pt x="57" y="29"/>
                    <a:pt x="57" y="27"/>
                  </a:cubicBezTo>
                  <a:cubicBezTo>
                    <a:pt x="58" y="25"/>
                    <a:pt x="55" y="3"/>
                    <a:pt x="35" y="2"/>
                  </a:cubicBezTo>
                  <a:cubicBezTo>
                    <a:pt x="15" y="0"/>
                    <a:pt x="10" y="12"/>
                    <a:pt x="6" y="22"/>
                  </a:cubicBezTo>
                  <a:cubicBezTo>
                    <a:pt x="6" y="22"/>
                    <a:pt x="4" y="30"/>
                    <a:pt x="3" y="33"/>
                  </a:cubicBezTo>
                  <a:close/>
                </a:path>
              </a:pathLst>
            </a:custGeom>
            <a:solidFill>
              <a:srgbClr val="F2C2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0" name="Freeform 192"/>
            <p:cNvSpPr>
              <a:spLocks/>
            </p:cNvSpPr>
            <p:nvPr/>
          </p:nvSpPr>
          <p:spPr bwMode="auto">
            <a:xfrm>
              <a:off x="3489325" y="4176713"/>
              <a:ext cx="220663" cy="285750"/>
            </a:xfrm>
            <a:custGeom>
              <a:avLst/>
              <a:gdLst>
                <a:gd name="T0" fmla="*/ 57 w 59"/>
                <a:gd name="T1" fmla="*/ 32 h 76"/>
                <a:gd name="T2" fmla="*/ 57 w 59"/>
                <a:gd name="T3" fmla="*/ 20 h 76"/>
                <a:gd name="T4" fmla="*/ 50 w 59"/>
                <a:gd name="T5" fmla="*/ 2 h 76"/>
                <a:gd name="T6" fmla="*/ 42 w 59"/>
                <a:gd name="T7" fmla="*/ 4 h 76"/>
                <a:gd name="T8" fmla="*/ 42 w 59"/>
                <a:gd name="T9" fmla="*/ 30 h 76"/>
                <a:gd name="T10" fmla="*/ 43 w 59"/>
                <a:gd name="T11" fmla="*/ 39 h 76"/>
                <a:gd name="T12" fmla="*/ 44 w 59"/>
                <a:gd name="T13" fmla="*/ 51 h 76"/>
                <a:gd name="T14" fmla="*/ 34 w 59"/>
                <a:gd name="T15" fmla="*/ 64 h 76"/>
                <a:gd name="T16" fmla="*/ 31 w 59"/>
                <a:gd name="T17" fmla="*/ 72 h 76"/>
                <a:gd name="T18" fmla="*/ 19 w 59"/>
                <a:gd name="T19" fmla="*/ 71 h 76"/>
                <a:gd name="T20" fmla="*/ 8 w 59"/>
                <a:gd name="T21" fmla="*/ 52 h 76"/>
                <a:gd name="T22" fmla="*/ 12 w 59"/>
                <a:gd name="T23" fmla="*/ 50 h 76"/>
                <a:gd name="T24" fmla="*/ 9 w 59"/>
                <a:gd name="T25" fmla="*/ 45 h 76"/>
                <a:gd name="T26" fmla="*/ 11 w 59"/>
                <a:gd name="T27" fmla="*/ 34 h 76"/>
                <a:gd name="T28" fmla="*/ 14 w 59"/>
                <a:gd name="T29" fmla="*/ 27 h 76"/>
                <a:gd name="T30" fmla="*/ 17 w 59"/>
                <a:gd name="T31" fmla="*/ 19 h 76"/>
                <a:gd name="T32" fmla="*/ 18 w 59"/>
                <a:gd name="T33" fmla="*/ 5 h 76"/>
                <a:gd name="T34" fmla="*/ 16 w 59"/>
                <a:gd name="T35" fmla="*/ 0 h 76"/>
                <a:gd name="T36" fmla="*/ 6 w 59"/>
                <a:gd name="T37" fmla="*/ 15 h 76"/>
                <a:gd name="T38" fmla="*/ 3 w 59"/>
                <a:gd name="T39" fmla="*/ 26 h 76"/>
                <a:gd name="T40" fmla="*/ 0 w 59"/>
                <a:gd name="T41" fmla="*/ 36 h 76"/>
                <a:gd name="T42" fmla="*/ 1 w 59"/>
                <a:gd name="T43" fmla="*/ 45 h 76"/>
                <a:gd name="T44" fmla="*/ 4 w 59"/>
                <a:gd name="T45" fmla="*/ 45 h 76"/>
                <a:gd name="T46" fmla="*/ 5 w 59"/>
                <a:gd name="T47" fmla="*/ 56 h 76"/>
                <a:gd name="T48" fmla="*/ 19 w 59"/>
                <a:gd name="T49" fmla="*/ 74 h 76"/>
                <a:gd name="T50" fmla="*/ 33 w 59"/>
                <a:gd name="T51" fmla="*/ 74 h 76"/>
                <a:gd name="T52" fmla="*/ 50 w 59"/>
                <a:gd name="T53" fmla="*/ 57 h 76"/>
                <a:gd name="T54" fmla="*/ 51 w 59"/>
                <a:gd name="T55" fmla="*/ 51 h 76"/>
                <a:gd name="T56" fmla="*/ 54 w 59"/>
                <a:gd name="T57" fmla="*/ 51 h 76"/>
                <a:gd name="T58" fmla="*/ 57 w 59"/>
                <a:gd name="T59" fmla="*/ 42 h 76"/>
                <a:gd name="T60" fmla="*/ 57 w 59"/>
                <a:gd name="T61" fmla="*/ 32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 h="76">
                  <a:moveTo>
                    <a:pt x="57" y="32"/>
                  </a:moveTo>
                  <a:cubicBezTo>
                    <a:pt x="57" y="32"/>
                    <a:pt x="57" y="22"/>
                    <a:pt x="57" y="20"/>
                  </a:cubicBezTo>
                  <a:cubicBezTo>
                    <a:pt x="58" y="19"/>
                    <a:pt x="56" y="9"/>
                    <a:pt x="50" y="2"/>
                  </a:cubicBezTo>
                  <a:cubicBezTo>
                    <a:pt x="45" y="3"/>
                    <a:pt x="42" y="4"/>
                    <a:pt x="42" y="4"/>
                  </a:cubicBezTo>
                  <a:cubicBezTo>
                    <a:pt x="42" y="4"/>
                    <a:pt x="44" y="24"/>
                    <a:pt x="42" y="30"/>
                  </a:cubicBezTo>
                  <a:cubicBezTo>
                    <a:pt x="42" y="30"/>
                    <a:pt x="44" y="36"/>
                    <a:pt x="43" y="39"/>
                  </a:cubicBezTo>
                  <a:cubicBezTo>
                    <a:pt x="43" y="39"/>
                    <a:pt x="46" y="44"/>
                    <a:pt x="44" y="51"/>
                  </a:cubicBezTo>
                  <a:cubicBezTo>
                    <a:pt x="42" y="57"/>
                    <a:pt x="42" y="60"/>
                    <a:pt x="34" y="64"/>
                  </a:cubicBezTo>
                  <a:cubicBezTo>
                    <a:pt x="34" y="64"/>
                    <a:pt x="33" y="71"/>
                    <a:pt x="31" y="72"/>
                  </a:cubicBezTo>
                  <a:cubicBezTo>
                    <a:pt x="29" y="72"/>
                    <a:pt x="22" y="74"/>
                    <a:pt x="19" y="71"/>
                  </a:cubicBezTo>
                  <a:cubicBezTo>
                    <a:pt x="17" y="68"/>
                    <a:pt x="7" y="57"/>
                    <a:pt x="8" y="52"/>
                  </a:cubicBezTo>
                  <a:cubicBezTo>
                    <a:pt x="8" y="52"/>
                    <a:pt x="12" y="50"/>
                    <a:pt x="12" y="50"/>
                  </a:cubicBezTo>
                  <a:cubicBezTo>
                    <a:pt x="13" y="49"/>
                    <a:pt x="10" y="49"/>
                    <a:pt x="9" y="45"/>
                  </a:cubicBezTo>
                  <a:cubicBezTo>
                    <a:pt x="9" y="41"/>
                    <a:pt x="8" y="37"/>
                    <a:pt x="11" y="34"/>
                  </a:cubicBezTo>
                  <a:cubicBezTo>
                    <a:pt x="11" y="34"/>
                    <a:pt x="11" y="28"/>
                    <a:pt x="14" y="27"/>
                  </a:cubicBezTo>
                  <a:cubicBezTo>
                    <a:pt x="14" y="27"/>
                    <a:pt x="17" y="23"/>
                    <a:pt x="17" y="19"/>
                  </a:cubicBezTo>
                  <a:cubicBezTo>
                    <a:pt x="16" y="14"/>
                    <a:pt x="16" y="7"/>
                    <a:pt x="18" y="5"/>
                  </a:cubicBezTo>
                  <a:cubicBezTo>
                    <a:pt x="19" y="5"/>
                    <a:pt x="18" y="2"/>
                    <a:pt x="16" y="0"/>
                  </a:cubicBezTo>
                  <a:cubicBezTo>
                    <a:pt x="11" y="4"/>
                    <a:pt x="8" y="9"/>
                    <a:pt x="6" y="15"/>
                  </a:cubicBezTo>
                  <a:cubicBezTo>
                    <a:pt x="6" y="15"/>
                    <a:pt x="4" y="23"/>
                    <a:pt x="3" y="26"/>
                  </a:cubicBezTo>
                  <a:cubicBezTo>
                    <a:pt x="3" y="26"/>
                    <a:pt x="0" y="34"/>
                    <a:pt x="0" y="36"/>
                  </a:cubicBezTo>
                  <a:cubicBezTo>
                    <a:pt x="1" y="38"/>
                    <a:pt x="1" y="45"/>
                    <a:pt x="1" y="45"/>
                  </a:cubicBezTo>
                  <a:cubicBezTo>
                    <a:pt x="2" y="45"/>
                    <a:pt x="4" y="45"/>
                    <a:pt x="4" y="45"/>
                  </a:cubicBezTo>
                  <a:cubicBezTo>
                    <a:pt x="4" y="45"/>
                    <a:pt x="4" y="55"/>
                    <a:pt x="5" y="56"/>
                  </a:cubicBezTo>
                  <a:cubicBezTo>
                    <a:pt x="6" y="58"/>
                    <a:pt x="13" y="72"/>
                    <a:pt x="19" y="74"/>
                  </a:cubicBezTo>
                  <a:cubicBezTo>
                    <a:pt x="24" y="76"/>
                    <a:pt x="29" y="76"/>
                    <a:pt x="33" y="74"/>
                  </a:cubicBezTo>
                  <a:cubicBezTo>
                    <a:pt x="37" y="73"/>
                    <a:pt x="48" y="60"/>
                    <a:pt x="50" y="57"/>
                  </a:cubicBezTo>
                  <a:cubicBezTo>
                    <a:pt x="51" y="55"/>
                    <a:pt x="51" y="51"/>
                    <a:pt x="51" y="51"/>
                  </a:cubicBezTo>
                  <a:cubicBezTo>
                    <a:pt x="51" y="51"/>
                    <a:pt x="54" y="52"/>
                    <a:pt x="54" y="51"/>
                  </a:cubicBezTo>
                  <a:cubicBezTo>
                    <a:pt x="55" y="50"/>
                    <a:pt x="56" y="45"/>
                    <a:pt x="57" y="42"/>
                  </a:cubicBezTo>
                  <a:cubicBezTo>
                    <a:pt x="59" y="39"/>
                    <a:pt x="57" y="32"/>
                    <a:pt x="57" y="32"/>
                  </a:cubicBezTo>
                  <a:close/>
                </a:path>
              </a:pathLst>
            </a:custGeom>
            <a:solidFill>
              <a:srgbClr val="EBB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1" name="Freeform 193"/>
            <p:cNvSpPr>
              <a:spLocks/>
            </p:cNvSpPr>
            <p:nvPr/>
          </p:nvSpPr>
          <p:spPr bwMode="auto">
            <a:xfrm>
              <a:off x="3492500" y="4113213"/>
              <a:ext cx="228600" cy="236538"/>
            </a:xfrm>
            <a:custGeom>
              <a:avLst/>
              <a:gdLst>
                <a:gd name="T0" fmla="*/ 2 w 61"/>
                <a:gd name="T1" fmla="*/ 54 h 63"/>
                <a:gd name="T2" fmla="*/ 5 w 61"/>
                <a:gd name="T3" fmla="*/ 55 h 63"/>
                <a:gd name="T4" fmla="*/ 7 w 61"/>
                <a:gd name="T5" fmla="*/ 42 h 63"/>
                <a:gd name="T6" fmla="*/ 12 w 61"/>
                <a:gd name="T7" fmla="*/ 27 h 63"/>
                <a:gd name="T8" fmla="*/ 34 w 61"/>
                <a:gd name="T9" fmla="*/ 26 h 63"/>
                <a:gd name="T10" fmla="*/ 44 w 61"/>
                <a:gd name="T11" fmla="*/ 30 h 63"/>
                <a:gd name="T12" fmla="*/ 51 w 61"/>
                <a:gd name="T13" fmla="*/ 46 h 63"/>
                <a:gd name="T14" fmla="*/ 51 w 61"/>
                <a:gd name="T15" fmla="*/ 55 h 63"/>
                <a:gd name="T16" fmla="*/ 50 w 61"/>
                <a:gd name="T17" fmla="*/ 63 h 63"/>
                <a:gd name="T18" fmla="*/ 52 w 61"/>
                <a:gd name="T19" fmla="*/ 63 h 63"/>
                <a:gd name="T20" fmla="*/ 55 w 61"/>
                <a:gd name="T21" fmla="*/ 52 h 63"/>
                <a:gd name="T22" fmla="*/ 57 w 61"/>
                <a:gd name="T23" fmla="*/ 54 h 63"/>
                <a:gd name="T24" fmla="*/ 58 w 61"/>
                <a:gd name="T25" fmla="*/ 47 h 63"/>
                <a:gd name="T26" fmla="*/ 61 w 61"/>
                <a:gd name="T27" fmla="*/ 34 h 63"/>
                <a:gd name="T28" fmla="*/ 47 w 61"/>
                <a:gd name="T29" fmla="*/ 10 h 63"/>
                <a:gd name="T30" fmla="*/ 27 w 61"/>
                <a:gd name="T31" fmla="*/ 7 h 63"/>
                <a:gd name="T32" fmla="*/ 6 w 61"/>
                <a:gd name="T33" fmla="*/ 18 h 63"/>
                <a:gd name="T34" fmla="*/ 0 w 61"/>
                <a:gd name="T35" fmla="*/ 27 h 63"/>
                <a:gd name="T36" fmla="*/ 0 w 61"/>
                <a:gd name="T37" fmla="*/ 47 h 63"/>
                <a:gd name="T38" fmla="*/ 3 w 61"/>
                <a:gd name="T39" fmla="*/ 45 h 63"/>
                <a:gd name="T40" fmla="*/ 2 w 61"/>
                <a:gd name="T41" fmla="*/ 5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 h="63">
                  <a:moveTo>
                    <a:pt x="2" y="54"/>
                  </a:moveTo>
                  <a:cubicBezTo>
                    <a:pt x="5" y="55"/>
                    <a:pt x="5" y="55"/>
                    <a:pt x="5" y="55"/>
                  </a:cubicBezTo>
                  <a:cubicBezTo>
                    <a:pt x="5" y="55"/>
                    <a:pt x="6" y="44"/>
                    <a:pt x="7" y="42"/>
                  </a:cubicBezTo>
                  <a:cubicBezTo>
                    <a:pt x="8" y="39"/>
                    <a:pt x="13" y="28"/>
                    <a:pt x="12" y="27"/>
                  </a:cubicBezTo>
                  <a:cubicBezTo>
                    <a:pt x="12" y="27"/>
                    <a:pt x="28" y="24"/>
                    <a:pt x="34" y="26"/>
                  </a:cubicBezTo>
                  <a:cubicBezTo>
                    <a:pt x="34" y="26"/>
                    <a:pt x="43" y="29"/>
                    <a:pt x="44" y="30"/>
                  </a:cubicBezTo>
                  <a:cubicBezTo>
                    <a:pt x="46" y="31"/>
                    <a:pt x="49" y="38"/>
                    <a:pt x="51" y="46"/>
                  </a:cubicBezTo>
                  <a:cubicBezTo>
                    <a:pt x="51" y="46"/>
                    <a:pt x="51" y="53"/>
                    <a:pt x="51" y="55"/>
                  </a:cubicBezTo>
                  <a:cubicBezTo>
                    <a:pt x="50" y="57"/>
                    <a:pt x="50" y="63"/>
                    <a:pt x="50" y="63"/>
                  </a:cubicBezTo>
                  <a:cubicBezTo>
                    <a:pt x="52" y="63"/>
                    <a:pt x="52" y="63"/>
                    <a:pt x="52" y="63"/>
                  </a:cubicBezTo>
                  <a:cubicBezTo>
                    <a:pt x="52" y="63"/>
                    <a:pt x="53" y="54"/>
                    <a:pt x="55" y="52"/>
                  </a:cubicBezTo>
                  <a:cubicBezTo>
                    <a:pt x="57" y="51"/>
                    <a:pt x="57" y="54"/>
                    <a:pt x="57" y="54"/>
                  </a:cubicBezTo>
                  <a:cubicBezTo>
                    <a:pt x="57" y="54"/>
                    <a:pt x="58" y="49"/>
                    <a:pt x="58" y="47"/>
                  </a:cubicBezTo>
                  <a:cubicBezTo>
                    <a:pt x="59" y="44"/>
                    <a:pt x="61" y="34"/>
                    <a:pt x="61" y="34"/>
                  </a:cubicBezTo>
                  <a:cubicBezTo>
                    <a:pt x="61" y="34"/>
                    <a:pt x="57" y="20"/>
                    <a:pt x="47" y="10"/>
                  </a:cubicBezTo>
                  <a:cubicBezTo>
                    <a:pt x="37" y="0"/>
                    <a:pt x="27" y="7"/>
                    <a:pt x="27" y="7"/>
                  </a:cubicBezTo>
                  <a:cubicBezTo>
                    <a:pt x="27" y="7"/>
                    <a:pt x="16" y="6"/>
                    <a:pt x="6" y="18"/>
                  </a:cubicBezTo>
                  <a:cubicBezTo>
                    <a:pt x="6" y="18"/>
                    <a:pt x="1" y="25"/>
                    <a:pt x="0" y="27"/>
                  </a:cubicBezTo>
                  <a:cubicBezTo>
                    <a:pt x="0" y="27"/>
                    <a:pt x="0" y="44"/>
                    <a:pt x="0" y="47"/>
                  </a:cubicBezTo>
                  <a:cubicBezTo>
                    <a:pt x="0" y="47"/>
                    <a:pt x="2" y="45"/>
                    <a:pt x="3" y="45"/>
                  </a:cubicBezTo>
                  <a:cubicBezTo>
                    <a:pt x="3" y="46"/>
                    <a:pt x="2" y="53"/>
                    <a:pt x="2" y="53"/>
                  </a:cubicBezTo>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2" name="Freeform 194"/>
            <p:cNvSpPr>
              <a:spLocks/>
            </p:cNvSpPr>
            <p:nvPr/>
          </p:nvSpPr>
          <p:spPr bwMode="auto">
            <a:xfrm>
              <a:off x="3294063" y="5148263"/>
              <a:ext cx="104775" cy="165100"/>
            </a:xfrm>
            <a:custGeom>
              <a:avLst/>
              <a:gdLst>
                <a:gd name="T0" fmla="*/ 1 w 28"/>
                <a:gd name="T1" fmla="*/ 0 h 44"/>
                <a:gd name="T2" fmla="*/ 1 w 28"/>
                <a:gd name="T3" fmla="*/ 36 h 44"/>
                <a:gd name="T4" fmla="*/ 28 w 28"/>
                <a:gd name="T5" fmla="*/ 44 h 44"/>
                <a:gd name="T6" fmla="*/ 14 w 28"/>
                <a:gd name="T7" fmla="*/ 0 h 44"/>
                <a:gd name="T8" fmla="*/ 1 w 28"/>
                <a:gd name="T9" fmla="*/ 0 h 44"/>
              </a:gdLst>
              <a:ahLst/>
              <a:cxnLst>
                <a:cxn ang="0">
                  <a:pos x="T0" y="T1"/>
                </a:cxn>
                <a:cxn ang="0">
                  <a:pos x="T2" y="T3"/>
                </a:cxn>
                <a:cxn ang="0">
                  <a:pos x="T4" y="T5"/>
                </a:cxn>
                <a:cxn ang="0">
                  <a:pos x="T6" y="T7"/>
                </a:cxn>
                <a:cxn ang="0">
                  <a:pos x="T8" y="T9"/>
                </a:cxn>
              </a:cxnLst>
              <a:rect l="0" t="0" r="r" b="b"/>
              <a:pathLst>
                <a:path w="28" h="44">
                  <a:moveTo>
                    <a:pt x="1" y="0"/>
                  </a:moveTo>
                  <a:cubicBezTo>
                    <a:pt x="1" y="0"/>
                    <a:pt x="0" y="32"/>
                    <a:pt x="1" y="36"/>
                  </a:cubicBezTo>
                  <a:cubicBezTo>
                    <a:pt x="3" y="41"/>
                    <a:pt x="28" y="44"/>
                    <a:pt x="28" y="44"/>
                  </a:cubicBezTo>
                  <a:cubicBezTo>
                    <a:pt x="14" y="0"/>
                    <a:pt x="14" y="0"/>
                    <a:pt x="14" y="0"/>
                  </a:cubicBez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3" name="Freeform 195"/>
            <p:cNvSpPr>
              <a:spLocks/>
            </p:cNvSpPr>
            <p:nvPr/>
          </p:nvSpPr>
          <p:spPr bwMode="auto">
            <a:xfrm>
              <a:off x="3327400" y="5148263"/>
              <a:ext cx="79375" cy="120650"/>
            </a:xfrm>
            <a:custGeom>
              <a:avLst/>
              <a:gdLst>
                <a:gd name="T0" fmla="*/ 0 w 21"/>
                <a:gd name="T1" fmla="*/ 14 h 32"/>
                <a:gd name="T2" fmla="*/ 11 w 21"/>
                <a:gd name="T3" fmla="*/ 32 h 32"/>
                <a:gd name="T4" fmla="*/ 11 w 21"/>
                <a:gd name="T5" fmla="*/ 16 h 32"/>
                <a:gd name="T6" fmla="*/ 18 w 21"/>
                <a:gd name="T7" fmla="*/ 0 h 32"/>
                <a:gd name="T8" fmla="*/ 0 w 21"/>
                <a:gd name="T9" fmla="*/ 14 h 32"/>
              </a:gdLst>
              <a:ahLst/>
              <a:cxnLst>
                <a:cxn ang="0">
                  <a:pos x="T0" y="T1"/>
                </a:cxn>
                <a:cxn ang="0">
                  <a:pos x="T2" y="T3"/>
                </a:cxn>
                <a:cxn ang="0">
                  <a:pos x="T4" y="T5"/>
                </a:cxn>
                <a:cxn ang="0">
                  <a:pos x="T6" y="T7"/>
                </a:cxn>
                <a:cxn ang="0">
                  <a:pos x="T8" y="T9"/>
                </a:cxn>
              </a:cxnLst>
              <a:rect l="0" t="0" r="r" b="b"/>
              <a:pathLst>
                <a:path w="21" h="32">
                  <a:moveTo>
                    <a:pt x="0" y="14"/>
                  </a:moveTo>
                  <a:cubicBezTo>
                    <a:pt x="0" y="14"/>
                    <a:pt x="4" y="29"/>
                    <a:pt x="11" y="32"/>
                  </a:cubicBezTo>
                  <a:cubicBezTo>
                    <a:pt x="11" y="32"/>
                    <a:pt x="8" y="20"/>
                    <a:pt x="11" y="16"/>
                  </a:cubicBezTo>
                  <a:cubicBezTo>
                    <a:pt x="11" y="16"/>
                    <a:pt x="21" y="9"/>
                    <a:pt x="18" y="0"/>
                  </a:cubicBezTo>
                  <a:lnTo>
                    <a:pt x="0" y="14"/>
                  </a:lnTo>
                  <a:close/>
                </a:path>
              </a:pathLst>
            </a:custGeom>
            <a:solidFill>
              <a:srgbClr val="EBB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4" name="Freeform 196"/>
            <p:cNvSpPr>
              <a:spLocks/>
            </p:cNvSpPr>
            <p:nvPr/>
          </p:nvSpPr>
          <p:spPr bwMode="auto">
            <a:xfrm>
              <a:off x="3362325" y="4418013"/>
              <a:ext cx="457200" cy="749300"/>
            </a:xfrm>
            <a:custGeom>
              <a:avLst/>
              <a:gdLst>
                <a:gd name="T0" fmla="*/ 38 w 122"/>
                <a:gd name="T1" fmla="*/ 0 h 200"/>
                <a:gd name="T2" fmla="*/ 51 w 122"/>
                <a:gd name="T3" fmla="*/ 18 h 200"/>
                <a:gd name="T4" fmla="*/ 79 w 122"/>
                <a:gd name="T5" fmla="*/ 13 h 200"/>
                <a:gd name="T6" fmla="*/ 103 w 122"/>
                <a:gd name="T7" fmla="*/ 120 h 200"/>
                <a:gd name="T8" fmla="*/ 122 w 122"/>
                <a:gd name="T9" fmla="*/ 170 h 200"/>
                <a:gd name="T10" fmla="*/ 64 w 122"/>
                <a:gd name="T11" fmla="*/ 200 h 200"/>
                <a:gd name="T12" fmla="*/ 5 w 122"/>
                <a:gd name="T13" fmla="*/ 175 h 200"/>
                <a:gd name="T14" fmla="*/ 0 w 122"/>
                <a:gd name="T15" fmla="*/ 52 h 200"/>
                <a:gd name="T16" fmla="*/ 38 w 122"/>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 h="200">
                  <a:moveTo>
                    <a:pt x="38" y="0"/>
                  </a:moveTo>
                  <a:cubicBezTo>
                    <a:pt x="38" y="0"/>
                    <a:pt x="45" y="17"/>
                    <a:pt x="51" y="18"/>
                  </a:cubicBezTo>
                  <a:cubicBezTo>
                    <a:pt x="51" y="18"/>
                    <a:pt x="66" y="23"/>
                    <a:pt x="79" y="13"/>
                  </a:cubicBezTo>
                  <a:cubicBezTo>
                    <a:pt x="103" y="120"/>
                    <a:pt x="103" y="120"/>
                    <a:pt x="103" y="120"/>
                  </a:cubicBezTo>
                  <a:cubicBezTo>
                    <a:pt x="122" y="170"/>
                    <a:pt x="122" y="170"/>
                    <a:pt x="122" y="170"/>
                  </a:cubicBezTo>
                  <a:cubicBezTo>
                    <a:pt x="64" y="200"/>
                    <a:pt x="64" y="200"/>
                    <a:pt x="64" y="200"/>
                  </a:cubicBezTo>
                  <a:cubicBezTo>
                    <a:pt x="5" y="175"/>
                    <a:pt x="5" y="175"/>
                    <a:pt x="5" y="175"/>
                  </a:cubicBezTo>
                  <a:cubicBezTo>
                    <a:pt x="0" y="52"/>
                    <a:pt x="0" y="52"/>
                    <a:pt x="0" y="52"/>
                  </a:cubicBezTo>
                  <a:lnTo>
                    <a:pt x="38" y="0"/>
                  </a:lnTo>
                  <a:close/>
                </a:path>
              </a:pathLst>
            </a:custGeom>
            <a:solidFill>
              <a:srgbClr val="F5F7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5" name="Freeform 197"/>
            <p:cNvSpPr>
              <a:spLocks/>
            </p:cNvSpPr>
            <p:nvPr/>
          </p:nvSpPr>
          <p:spPr bwMode="auto">
            <a:xfrm>
              <a:off x="3349625" y="5021263"/>
              <a:ext cx="469900" cy="1131888"/>
            </a:xfrm>
            <a:custGeom>
              <a:avLst/>
              <a:gdLst>
                <a:gd name="T0" fmla="*/ 125 w 125"/>
                <a:gd name="T1" fmla="*/ 25 h 302"/>
                <a:gd name="T2" fmla="*/ 122 w 125"/>
                <a:gd name="T3" fmla="*/ 121 h 302"/>
                <a:gd name="T4" fmla="*/ 100 w 125"/>
                <a:gd name="T5" fmla="*/ 208 h 302"/>
                <a:gd name="T6" fmla="*/ 122 w 125"/>
                <a:gd name="T7" fmla="*/ 281 h 302"/>
                <a:gd name="T8" fmla="*/ 119 w 125"/>
                <a:gd name="T9" fmla="*/ 295 h 302"/>
                <a:gd name="T10" fmla="*/ 91 w 125"/>
                <a:gd name="T11" fmla="*/ 295 h 302"/>
                <a:gd name="T12" fmla="*/ 91 w 125"/>
                <a:gd name="T13" fmla="*/ 284 h 302"/>
                <a:gd name="T14" fmla="*/ 76 w 125"/>
                <a:gd name="T15" fmla="*/ 276 h 302"/>
                <a:gd name="T16" fmla="*/ 79 w 125"/>
                <a:gd name="T17" fmla="*/ 284 h 302"/>
                <a:gd name="T18" fmla="*/ 50 w 125"/>
                <a:gd name="T19" fmla="*/ 285 h 302"/>
                <a:gd name="T20" fmla="*/ 44 w 125"/>
                <a:gd name="T21" fmla="*/ 268 h 302"/>
                <a:gd name="T22" fmla="*/ 53 w 125"/>
                <a:gd name="T23" fmla="*/ 247 h 302"/>
                <a:gd name="T24" fmla="*/ 60 w 125"/>
                <a:gd name="T25" fmla="*/ 237 h 302"/>
                <a:gd name="T26" fmla="*/ 29 w 125"/>
                <a:gd name="T27" fmla="*/ 140 h 302"/>
                <a:gd name="T28" fmla="*/ 5 w 125"/>
                <a:gd name="T29" fmla="*/ 66 h 302"/>
                <a:gd name="T30" fmla="*/ 4 w 125"/>
                <a:gd name="T31" fmla="*/ 51 h 302"/>
                <a:gd name="T32" fmla="*/ 13 w 125"/>
                <a:gd name="T33" fmla="*/ 36 h 302"/>
                <a:gd name="T34" fmla="*/ 23 w 125"/>
                <a:gd name="T35" fmla="*/ 12 h 302"/>
                <a:gd name="T36" fmla="*/ 116 w 125"/>
                <a:gd name="T37" fmla="*/ 0 h 302"/>
                <a:gd name="T38" fmla="*/ 125 w 125"/>
                <a:gd name="T39" fmla="*/ 25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5" h="302">
                  <a:moveTo>
                    <a:pt x="125" y="25"/>
                  </a:moveTo>
                  <a:cubicBezTo>
                    <a:pt x="125" y="25"/>
                    <a:pt x="124" y="109"/>
                    <a:pt x="122" y="121"/>
                  </a:cubicBezTo>
                  <a:cubicBezTo>
                    <a:pt x="121" y="133"/>
                    <a:pt x="100" y="208"/>
                    <a:pt x="100" y="208"/>
                  </a:cubicBezTo>
                  <a:cubicBezTo>
                    <a:pt x="100" y="208"/>
                    <a:pt x="125" y="271"/>
                    <a:pt x="122" y="281"/>
                  </a:cubicBezTo>
                  <a:cubicBezTo>
                    <a:pt x="122" y="281"/>
                    <a:pt x="122" y="292"/>
                    <a:pt x="119" y="295"/>
                  </a:cubicBezTo>
                  <a:cubicBezTo>
                    <a:pt x="115" y="298"/>
                    <a:pt x="98" y="302"/>
                    <a:pt x="91" y="295"/>
                  </a:cubicBezTo>
                  <a:cubicBezTo>
                    <a:pt x="91" y="295"/>
                    <a:pt x="92" y="285"/>
                    <a:pt x="91" y="284"/>
                  </a:cubicBezTo>
                  <a:cubicBezTo>
                    <a:pt x="90" y="283"/>
                    <a:pt x="82" y="290"/>
                    <a:pt x="76" y="276"/>
                  </a:cubicBezTo>
                  <a:cubicBezTo>
                    <a:pt x="79" y="284"/>
                    <a:pt x="79" y="284"/>
                    <a:pt x="79" y="284"/>
                  </a:cubicBezTo>
                  <a:cubicBezTo>
                    <a:pt x="79" y="284"/>
                    <a:pt x="55" y="291"/>
                    <a:pt x="50" y="285"/>
                  </a:cubicBezTo>
                  <a:cubicBezTo>
                    <a:pt x="45" y="278"/>
                    <a:pt x="44" y="271"/>
                    <a:pt x="44" y="268"/>
                  </a:cubicBezTo>
                  <a:cubicBezTo>
                    <a:pt x="45" y="264"/>
                    <a:pt x="52" y="249"/>
                    <a:pt x="53" y="247"/>
                  </a:cubicBezTo>
                  <a:cubicBezTo>
                    <a:pt x="55" y="246"/>
                    <a:pt x="60" y="239"/>
                    <a:pt x="60" y="237"/>
                  </a:cubicBezTo>
                  <a:cubicBezTo>
                    <a:pt x="60" y="236"/>
                    <a:pt x="35" y="159"/>
                    <a:pt x="29" y="140"/>
                  </a:cubicBezTo>
                  <a:cubicBezTo>
                    <a:pt x="23" y="121"/>
                    <a:pt x="10" y="70"/>
                    <a:pt x="5" y="66"/>
                  </a:cubicBezTo>
                  <a:cubicBezTo>
                    <a:pt x="0" y="62"/>
                    <a:pt x="1" y="54"/>
                    <a:pt x="4" y="51"/>
                  </a:cubicBezTo>
                  <a:cubicBezTo>
                    <a:pt x="8" y="47"/>
                    <a:pt x="9" y="39"/>
                    <a:pt x="13" y="36"/>
                  </a:cubicBezTo>
                  <a:cubicBezTo>
                    <a:pt x="16" y="33"/>
                    <a:pt x="23" y="12"/>
                    <a:pt x="23" y="12"/>
                  </a:cubicBezTo>
                  <a:cubicBezTo>
                    <a:pt x="23" y="12"/>
                    <a:pt x="76" y="18"/>
                    <a:pt x="116" y="0"/>
                  </a:cubicBezTo>
                  <a:lnTo>
                    <a:pt x="125" y="25"/>
                  </a:lnTo>
                  <a:close/>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6" name="Freeform 198"/>
            <p:cNvSpPr>
              <a:spLocks/>
            </p:cNvSpPr>
            <p:nvPr/>
          </p:nvSpPr>
          <p:spPr bwMode="auto">
            <a:xfrm>
              <a:off x="3538538" y="5924551"/>
              <a:ext cx="123825" cy="187325"/>
            </a:xfrm>
            <a:custGeom>
              <a:avLst/>
              <a:gdLst>
                <a:gd name="T0" fmla="*/ 33 w 33"/>
                <a:gd name="T1" fmla="*/ 43 h 50"/>
                <a:gd name="T2" fmla="*/ 26 w 33"/>
                <a:gd name="T3" fmla="*/ 35 h 50"/>
                <a:gd name="T4" fmla="*/ 17 w 33"/>
                <a:gd name="T5" fmla="*/ 15 h 50"/>
                <a:gd name="T6" fmla="*/ 11 w 33"/>
                <a:gd name="T7" fmla="*/ 0 h 50"/>
                <a:gd name="T8" fmla="*/ 13 w 33"/>
                <a:gd name="T9" fmla="*/ 19 h 50"/>
                <a:gd name="T10" fmla="*/ 0 w 33"/>
                <a:gd name="T11" fmla="*/ 43 h 50"/>
                <a:gd name="T12" fmla="*/ 0 w 33"/>
                <a:gd name="T13" fmla="*/ 44 h 50"/>
                <a:gd name="T14" fmla="*/ 33 w 33"/>
                <a:gd name="T15" fmla="*/ 43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50">
                  <a:moveTo>
                    <a:pt x="33" y="43"/>
                  </a:moveTo>
                  <a:cubicBezTo>
                    <a:pt x="26" y="35"/>
                    <a:pt x="26" y="35"/>
                    <a:pt x="26" y="35"/>
                  </a:cubicBezTo>
                  <a:cubicBezTo>
                    <a:pt x="22" y="26"/>
                    <a:pt x="17" y="15"/>
                    <a:pt x="17" y="15"/>
                  </a:cubicBezTo>
                  <a:cubicBezTo>
                    <a:pt x="14" y="9"/>
                    <a:pt x="11" y="0"/>
                    <a:pt x="11" y="0"/>
                  </a:cubicBezTo>
                  <a:cubicBezTo>
                    <a:pt x="12" y="5"/>
                    <a:pt x="13" y="19"/>
                    <a:pt x="13" y="19"/>
                  </a:cubicBezTo>
                  <a:cubicBezTo>
                    <a:pt x="11" y="22"/>
                    <a:pt x="3" y="34"/>
                    <a:pt x="0" y="43"/>
                  </a:cubicBezTo>
                  <a:cubicBezTo>
                    <a:pt x="0" y="43"/>
                    <a:pt x="0" y="43"/>
                    <a:pt x="0" y="44"/>
                  </a:cubicBezTo>
                  <a:cubicBezTo>
                    <a:pt x="5" y="50"/>
                    <a:pt x="33" y="43"/>
                    <a:pt x="33" y="4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7" name="Freeform 199"/>
            <p:cNvSpPr>
              <a:spLocks/>
            </p:cNvSpPr>
            <p:nvPr/>
          </p:nvSpPr>
          <p:spPr bwMode="auto">
            <a:xfrm>
              <a:off x="3417888" y="5065713"/>
              <a:ext cx="401638" cy="1087438"/>
            </a:xfrm>
            <a:custGeom>
              <a:avLst/>
              <a:gdLst>
                <a:gd name="T0" fmla="*/ 101 w 107"/>
                <a:gd name="T1" fmla="*/ 283 h 290"/>
                <a:gd name="T2" fmla="*/ 104 w 107"/>
                <a:gd name="T3" fmla="*/ 269 h 290"/>
                <a:gd name="T4" fmla="*/ 82 w 107"/>
                <a:gd name="T5" fmla="*/ 196 h 290"/>
                <a:gd name="T6" fmla="*/ 104 w 107"/>
                <a:gd name="T7" fmla="*/ 109 h 290"/>
                <a:gd name="T8" fmla="*/ 107 w 107"/>
                <a:gd name="T9" fmla="*/ 27 h 290"/>
                <a:gd name="T10" fmla="*/ 107 w 107"/>
                <a:gd name="T11" fmla="*/ 27 h 290"/>
                <a:gd name="T12" fmla="*/ 97 w 107"/>
                <a:gd name="T13" fmla="*/ 43 h 290"/>
                <a:gd name="T14" fmla="*/ 100 w 107"/>
                <a:gd name="T15" fmla="*/ 81 h 290"/>
                <a:gd name="T16" fmla="*/ 82 w 107"/>
                <a:gd name="T17" fmla="*/ 161 h 290"/>
                <a:gd name="T18" fmla="*/ 72 w 107"/>
                <a:gd name="T19" fmla="*/ 151 h 290"/>
                <a:gd name="T20" fmla="*/ 78 w 107"/>
                <a:gd name="T21" fmla="*/ 105 h 290"/>
                <a:gd name="T22" fmla="*/ 69 w 107"/>
                <a:gd name="T23" fmla="*/ 109 h 290"/>
                <a:gd name="T24" fmla="*/ 79 w 107"/>
                <a:gd name="T25" fmla="*/ 76 h 290"/>
                <a:gd name="T26" fmla="*/ 65 w 107"/>
                <a:gd name="T27" fmla="*/ 95 h 290"/>
                <a:gd name="T28" fmla="*/ 69 w 107"/>
                <a:gd name="T29" fmla="*/ 68 h 290"/>
                <a:gd name="T30" fmla="*/ 71 w 107"/>
                <a:gd name="T31" fmla="*/ 27 h 290"/>
                <a:gd name="T32" fmla="*/ 65 w 107"/>
                <a:gd name="T33" fmla="*/ 55 h 290"/>
                <a:gd name="T34" fmla="*/ 49 w 107"/>
                <a:gd name="T35" fmla="*/ 63 h 290"/>
                <a:gd name="T36" fmla="*/ 46 w 107"/>
                <a:gd name="T37" fmla="*/ 13 h 290"/>
                <a:gd name="T38" fmla="*/ 21 w 107"/>
                <a:gd name="T39" fmla="*/ 1 h 290"/>
                <a:gd name="T40" fmla="*/ 5 w 107"/>
                <a:gd name="T41" fmla="*/ 0 h 290"/>
                <a:gd name="T42" fmla="*/ 0 w 107"/>
                <a:gd name="T43" fmla="*/ 13 h 290"/>
                <a:gd name="T44" fmla="*/ 32 w 107"/>
                <a:gd name="T45" fmla="*/ 44 h 290"/>
                <a:gd name="T46" fmla="*/ 40 w 107"/>
                <a:gd name="T47" fmla="*/ 59 h 290"/>
                <a:gd name="T48" fmla="*/ 6 w 107"/>
                <a:gd name="T49" fmla="*/ 55 h 290"/>
                <a:gd name="T50" fmla="*/ 49 w 107"/>
                <a:gd name="T51" fmla="*/ 72 h 290"/>
                <a:gd name="T52" fmla="*/ 25 w 107"/>
                <a:gd name="T53" fmla="*/ 70 h 290"/>
                <a:gd name="T54" fmla="*/ 56 w 107"/>
                <a:gd name="T55" fmla="*/ 87 h 290"/>
                <a:gd name="T56" fmla="*/ 61 w 107"/>
                <a:gd name="T57" fmla="*/ 104 h 290"/>
                <a:gd name="T58" fmla="*/ 79 w 107"/>
                <a:gd name="T59" fmla="*/ 200 h 290"/>
                <a:gd name="T60" fmla="*/ 100 w 107"/>
                <a:gd name="T61" fmla="*/ 265 h 290"/>
                <a:gd name="T62" fmla="*/ 78 w 107"/>
                <a:gd name="T63" fmla="*/ 263 h 290"/>
                <a:gd name="T64" fmla="*/ 65 w 107"/>
                <a:gd name="T65" fmla="*/ 263 h 290"/>
                <a:gd name="T66" fmla="*/ 65 w 107"/>
                <a:gd name="T67" fmla="*/ 272 h 290"/>
                <a:gd name="T68" fmla="*/ 73 w 107"/>
                <a:gd name="T69" fmla="*/ 272 h 290"/>
                <a:gd name="T70" fmla="*/ 73 w 107"/>
                <a:gd name="T71" fmla="*/ 283 h 290"/>
                <a:gd name="T72" fmla="*/ 101 w 107"/>
                <a:gd name="T73" fmla="*/ 283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 h="290">
                  <a:moveTo>
                    <a:pt x="101" y="283"/>
                  </a:moveTo>
                  <a:cubicBezTo>
                    <a:pt x="104" y="280"/>
                    <a:pt x="104" y="269"/>
                    <a:pt x="104" y="269"/>
                  </a:cubicBezTo>
                  <a:cubicBezTo>
                    <a:pt x="107" y="259"/>
                    <a:pt x="82" y="196"/>
                    <a:pt x="82" y="196"/>
                  </a:cubicBezTo>
                  <a:cubicBezTo>
                    <a:pt x="82" y="196"/>
                    <a:pt x="103" y="121"/>
                    <a:pt x="104" y="109"/>
                  </a:cubicBezTo>
                  <a:cubicBezTo>
                    <a:pt x="106" y="100"/>
                    <a:pt x="107" y="51"/>
                    <a:pt x="107" y="27"/>
                  </a:cubicBezTo>
                  <a:cubicBezTo>
                    <a:pt x="107" y="27"/>
                    <a:pt x="107" y="27"/>
                    <a:pt x="107" y="27"/>
                  </a:cubicBezTo>
                  <a:cubicBezTo>
                    <a:pt x="107" y="27"/>
                    <a:pt x="93" y="40"/>
                    <a:pt x="97" y="43"/>
                  </a:cubicBezTo>
                  <a:cubicBezTo>
                    <a:pt x="101" y="46"/>
                    <a:pt x="100" y="81"/>
                    <a:pt x="100" y="81"/>
                  </a:cubicBezTo>
                  <a:cubicBezTo>
                    <a:pt x="88" y="96"/>
                    <a:pt x="89" y="151"/>
                    <a:pt x="82" y="161"/>
                  </a:cubicBezTo>
                  <a:cubicBezTo>
                    <a:pt x="75" y="171"/>
                    <a:pt x="74" y="160"/>
                    <a:pt x="72" y="151"/>
                  </a:cubicBezTo>
                  <a:cubicBezTo>
                    <a:pt x="69" y="143"/>
                    <a:pt x="78" y="105"/>
                    <a:pt x="78" y="105"/>
                  </a:cubicBezTo>
                  <a:cubicBezTo>
                    <a:pt x="75" y="109"/>
                    <a:pt x="69" y="109"/>
                    <a:pt x="69" y="109"/>
                  </a:cubicBezTo>
                  <a:cubicBezTo>
                    <a:pt x="80" y="101"/>
                    <a:pt x="79" y="76"/>
                    <a:pt x="79" y="76"/>
                  </a:cubicBezTo>
                  <a:cubicBezTo>
                    <a:pt x="79" y="76"/>
                    <a:pt x="70" y="97"/>
                    <a:pt x="65" y="95"/>
                  </a:cubicBezTo>
                  <a:cubicBezTo>
                    <a:pt x="60" y="92"/>
                    <a:pt x="66" y="74"/>
                    <a:pt x="69" y="68"/>
                  </a:cubicBezTo>
                  <a:cubicBezTo>
                    <a:pt x="73" y="61"/>
                    <a:pt x="71" y="27"/>
                    <a:pt x="71" y="27"/>
                  </a:cubicBezTo>
                  <a:cubicBezTo>
                    <a:pt x="71" y="27"/>
                    <a:pt x="70" y="37"/>
                    <a:pt x="65" y="55"/>
                  </a:cubicBezTo>
                  <a:cubicBezTo>
                    <a:pt x="59" y="74"/>
                    <a:pt x="52" y="67"/>
                    <a:pt x="49" y="63"/>
                  </a:cubicBezTo>
                  <a:cubicBezTo>
                    <a:pt x="47" y="58"/>
                    <a:pt x="46" y="13"/>
                    <a:pt x="46" y="13"/>
                  </a:cubicBezTo>
                  <a:cubicBezTo>
                    <a:pt x="42" y="12"/>
                    <a:pt x="31" y="6"/>
                    <a:pt x="21" y="1"/>
                  </a:cubicBezTo>
                  <a:cubicBezTo>
                    <a:pt x="11" y="1"/>
                    <a:pt x="5" y="0"/>
                    <a:pt x="5" y="0"/>
                  </a:cubicBezTo>
                  <a:cubicBezTo>
                    <a:pt x="5" y="0"/>
                    <a:pt x="3" y="6"/>
                    <a:pt x="0" y="13"/>
                  </a:cubicBezTo>
                  <a:cubicBezTo>
                    <a:pt x="7" y="19"/>
                    <a:pt x="25" y="40"/>
                    <a:pt x="32" y="44"/>
                  </a:cubicBezTo>
                  <a:cubicBezTo>
                    <a:pt x="40" y="49"/>
                    <a:pt x="49" y="63"/>
                    <a:pt x="40" y="59"/>
                  </a:cubicBezTo>
                  <a:cubicBezTo>
                    <a:pt x="30" y="56"/>
                    <a:pt x="6" y="55"/>
                    <a:pt x="6" y="55"/>
                  </a:cubicBezTo>
                  <a:cubicBezTo>
                    <a:pt x="35" y="61"/>
                    <a:pt x="49" y="72"/>
                    <a:pt x="49" y="72"/>
                  </a:cubicBezTo>
                  <a:cubicBezTo>
                    <a:pt x="37" y="69"/>
                    <a:pt x="25" y="70"/>
                    <a:pt x="25" y="70"/>
                  </a:cubicBezTo>
                  <a:cubicBezTo>
                    <a:pt x="47" y="74"/>
                    <a:pt x="56" y="87"/>
                    <a:pt x="56" y="87"/>
                  </a:cubicBezTo>
                  <a:cubicBezTo>
                    <a:pt x="53" y="98"/>
                    <a:pt x="61" y="104"/>
                    <a:pt x="61" y="104"/>
                  </a:cubicBezTo>
                  <a:cubicBezTo>
                    <a:pt x="58" y="113"/>
                    <a:pt x="72" y="191"/>
                    <a:pt x="79" y="200"/>
                  </a:cubicBezTo>
                  <a:cubicBezTo>
                    <a:pt x="86" y="208"/>
                    <a:pt x="100" y="265"/>
                    <a:pt x="100" y="265"/>
                  </a:cubicBezTo>
                  <a:cubicBezTo>
                    <a:pt x="96" y="257"/>
                    <a:pt x="81" y="260"/>
                    <a:pt x="78" y="263"/>
                  </a:cubicBezTo>
                  <a:cubicBezTo>
                    <a:pt x="74" y="266"/>
                    <a:pt x="69" y="262"/>
                    <a:pt x="65" y="263"/>
                  </a:cubicBezTo>
                  <a:cubicBezTo>
                    <a:pt x="62" y="264"/>
                    <a:pt x="64" y="269"/>
                    <a:pt x="65" y="272"/>
                  </a:cubicBezTo>
                  <a:cubicBezTo>
                    <a:pt x="69" y="274"/>
                    <a:pt x="73" y="271"/>
                    <a:pt x="73" y="272"/>
                  </a:cubicBezTo>
                  <a:cubicBezTo>
                    <a:pt x="74" y="273"/>
                    <a:pt x="73" y="283"/>
                    <a:pt x="73" y="283"/>
                  </a:cubicBezTo>
                  <a:cubicBezTo>
                    <a:pt x="80" y="290"/>
                    <a:pt x="97" y="286"/>
                    <a:pt x="101" y="28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8" name="Freeform 200"/>
            <p:cNvSpPr>
              <a:spLocks/>
            </p:cNvSpPr>
            <p:nvPr/>
          </p:nvSpPr>
          <p:spPr bwMode="auto">
            <a:xfrm>
              <a:off x="4359275" y="4387851"/>
              <a:ext cx="176213" cy="234950"/>
            </a:xfrm>
            <a:custGeom>
              <a:avLst/>
              <a:gdLst>
                <a:gd name="T0" fmla="*/ 5 w 47"/>
                <a:gd name="T1" fmla="*/ 61 h 63"/>
                <a:gd name="T2" fmla="*/ 16 w 47"/>
                <a:gd name="T3" fmla="*/ 61 h 63"/>
                <a:gd name="T4" fmla="*/ 34 w 47"/>
                <a:gd name="T5" fmla="*/ 44 h 63"/>
                <a:gd name="T6" fmla="*/ 37 w 47"/>
                <a:gd name="T7" fmla="*/ 35 h 63"/>
                <a:gd name="T8" fmla="*/ 42 w 47"/>
                <a:gd name="T9" fmla="*/ 20 h 63"/>
                <a:gd name="T10" fmla="*/ 38 w 47"/>
                <a:gd name="T11" fmla="*/ 23 h 63"/>
                <a:gd name="T12" fmla="*/ 39 w 47"/>
                <a:gd name="T13" fmla="*/ 15 h 63"/>
                <a:gd name="T14" fmla="*/ 45 w 47"/>
                <a:gd name="T15" fmla="*/ 1 h 63"/>
                <a:gd name="T16" fmla="*/ 40 w 47"/>
                <a:gd name="T17" fmla="*/ 2 h 63"/>
                <a:gd name="T18" fmla="*/ 38 w 47"/>
                <a:gd name="T19" fmla="*/ 4 h 63"/>
                <a:gd name="T20" fmla="*/ 30 w 47"/>
                <a:gd name="T21" fmla="*/ 12 h 63"/>
                <a:gd name="T22" fmla="*/ 23 w 47"/>
                <a:gd name="T23" fmla="*/ 28 h 63"/>
                <a:gd name="T24" fmla="*/ 10 w 47"/>
                <a:gd name="T25" fmla="*/ 42 h 63"/>
                <a:gd name="T26" fmla="*/ 0 w 47"/>
                <a:gd name="T27" fmla="*/ 46 h 63"/>
                <a:gd name="T28" fmla="*/ 5 w 47"/>
                <a:gd name="T29"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63">
                  <a:moveTo>
                    <a:pt x="5" y="61"/>
                  </a:moveTo>
                  <a:cubicBezTo>
                    <a:pt x="5" y="61"/>
                    <a:pt x="14" y="63"/>
                    <a:pt x="16" y="61"/>
                  </a:cubicBezTo>
                  <a:cubicBezTo>
                    <a:pt x="18" y="59"/>
                    <a:pt x="34" y="44"/>
                    <a:pt x="34" y="44"/>
                  </a:cubicBezTo>
                  <a:cubicBezTo>
                    <a:pt x="34" y="44"/>
                    <a:pt x="35" y="39"/>
                    <a:pt x="37" y="35"/>
                  </a:cubicBezTo>
                  <a:cubicBezTo>
                    <a:pt x="40" y="31"/>
                    <a:pt x="45" y="22"/>
                    <a:pt x="42" y="20"/>
                  </a:cubicBezTo>
                  <a:cubicBezTo>
                    <a:pt x="38" y="23"/>
                    <a:pt x="38" y="23"/>
                    <a:pt x="38" y="23"/>
                  </a:cubicBezTo>
                  <a:cubicBezTo>
                    <a:pt x="38" y="23"/>
                    <a:pt x="39" y="19"/>
                    <a:pt x="39" y="15"/>
                  </a:cubicBezTo>
                  <a:cubicBezTo>
                    <a:pt x="39" y="15"/>
                    <a:pt x="47" y="3"/>
                    <a:pt x="45" y="1"/>
                  </a:cubicBezTo>
                  <a:cubicBezTo>
                    <a:pt x="44" y="0"/>
                    <a:pt x="43" y="0"/>
                    <a:pt x="40" y="2"/>
                  </a:cubicBezTo>
                  <a:cubicBezTo>
                    <a:pt x="40" y="3"/>
                    <a:pt x="39" y="3"/>
                    <a:pt x="38" y="4"/>
                  </a:cubicBezTo>
                  <a:cubicBezTo>
                    <a:pt x="35" y="7"/>
                    <a:pt x="30" y="11"/>
                    <a:pt x="30" y="12"/>
                  </a:cubicBezTo>
                  <a:cubicBezTo>
                    <a:pt x="27" y="17"/>
                    <a:pt x="24" y="27"/>
                    <a:pt x="23" y="28"/>
                  </a:cubicBezTo>
                  <a:cubicBezTo>
                    <a:pt x="22" y="30"/>
                    <a:pt x="15" y="36"/>
                    <a:pt x="10" y="42"/>
                  </a:cubicBezTo>
                  <a:cubicBezTo>
                    <a:pt x="4" y="48"/>
                    <a:pt x="0" y="46"/>
                    <a:pt x="0" y="46"/>
                  </a:cubicBezTo>
                  <a:cubicBezTo>
                    <a:pt x="0" y="46"/>
                    <a:pt x="2" y="57"/>
                    <a:pt x="5" y="61"/>
                  </a:cubicBezTo>
                  <a:close/>
                </a:path>
              </a:pathLst>
            </a:custGeom>
            <a:solidFill>
              <a:srgbClr val="F2C2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9" name="Freeform 201"/>
            <p:cNvSpPr>
              <a:spLocks/>
            </p:cNvSpPr>
            <p:nvPr/>
          </p:nvSpPr>
          <p:spPr bwMode="auto">
            <a:xfrm>
              <a:off x="3451225" y="4492626"/>
              <a:ext cx="90488" cy="88900"/>
            </a:xfrm>
            <a:custGeom>
              <a:avLst/>
              <a:gdLst>
                <a:gd name="T0" fmla="*/ 0 w 57"/>
                <a:gd name="T1" fmla="*/ 42 h 56"/>
                <a:gd name="T2" fmla="*/ 57 w 57"/>
                <a:gd name="T3" fmla="*/ 0 h 56"/>
                <a:gd name="T4" fmla="*/ 0 w 57"/>
                <a:gd name="T5" fmla="*/ 56 h 56"/>
                <a:gd name="T6" fmla="*/ 0 w 57"/>
                <a:gd name="T7" fmla="*/ 42 h 56"/>
              </a:gdLst>
              <a:ahLst/>
              <a:cxnLst>
                <a:cxn ang="0">
                  <a:pos x="T0" y="T1"/>
                </a:cxn>
                <a:cxn ang="0">
                  <a:pos x="T2" y="T3"/>
                </a:cxn>
                <a:cxn ang="0">
                  <a:pos x="T4" y="T5"/>
                </a:cxn>
                <a:cxn ang="0">
                  <a:pos x="T6" y="T7"/>
                </a:cxn>
              </a:cxnLst>
              <a:rect l="0" t="0" r="r" b="b"/>
              <a:pathLst>
                <a:path w="57" h="56">
                  <a:moveTo>
                    <a:pt x="0" y="42"/>
                  </a:moveTo>
                  <a:lnTo>
                    <a:pt x="57" y="0"/>
                  </a:lnTo>
                  <a:lnTo>
                    <a:pt x="0" y="56"/>
                  </a:lnTo>
                  <a:lnTo>
                    <a:pt x="0" y="42"/>
                  </a:lnTo>
                  <a:close/>
                </a:path>
              </a:pathLst>
            </a:custGeom>
            <a:solidFill>
              <a:srgbClr val="CFD0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0" name="Freeform 202"/>
            <p:cNvSpPr>
              <a:spLocks/>
            </p:cNvSpPr>
            <p:nvPr/>
          </p:nvSpPr>
          <p:spPr bwMode="auto">
            <a:xfrm>
              <a:off x="3586163" y="4511676"/>
              <a:ext cx="214313" cy="523875"/>
            </a:xfrm>
            <a:custGeom>
              <a:avLst/>
              <a:gdLst>
                <a:gd name="T0" fmla="*/ 0 w 57"/>
                <a:gd name="T1" fmla="*/ 0 h 140"/>
                <a:gd name="T2" fmla="*/ 20 w 57"/>
                <a:gd name="T3" fmla="*/ 16 h 140"/>
                <a:gd name="T4" fmla="*/ 39 w 57"/>
                <a:gd name="T5" fmla="*/ 75 h 140"/>
                <a:gd name="T6" fmla="*/ 57 w 57"/>
                <a:gd name="T7" fmla="*/ 131 h 140"/>
                <a:gd name="T8" fmla="*/ 16 w 57"/>
                <a:gd name="T9" fmla="*/ 129 h 140"/>
                <a:gd name="T10" fmla="*/ 33 w 57"/>
                <a:gd name="T11" fmla="*/ 115 h 140"/>
                <a:gd name="T12" fmla="*/ 16 w 57"/>
                <a:gd name="T13" fmla="*/ 88 h 140"/>
                <a:gd name="T14" fmla="*/ 20 w 57"/>
                <a:gd name="T15" fmla="*/ 72 h 140"/>
                <a:gd name="T16" fmla="*/ 17 w 57"/>
                <a:gd name="T17" fmla="*/ 22 h 140"/>
                <a:gd name="T18" fmla="*/ 0 w 57"/>
                <a:gd name="T1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140">
                  <a:moveTo>
                    <a:pt x="0" y="0"/>
                  </a:moveTo>
                  <a:cubicBezTo>
                    <a:pt x="20" y="16"/>
                    <a:pt x="20" y="16"/>
                    <a:pt x="20" y="16"/>
                  </a:cubicBezTo>
                  <a:cubicBezTo>
                    <a:pt x="39" y="75"/>
                    <a:pt x="39" y="75"/>
                    <a:pt x="39" y="75"/>
                  </a:cubicBezTo>
                  <a:cubicBezTo>
                    <a:pt x="57" y="131"/>
                    <a:pt x="57" y="131"/>
                    <a:pt x="57" y="131"/>
                  </a:cubicBezTo>
                  <a:cubicBezTo>
                    <a:pt x="57" y="131"/>
                    <a:pt x="23" y="140"/>
                    <a:pt x="16" y="129"/>
                  </a:cubicBezTo>
                  <a:cubicBezTo>
                    <a:pt x="16" y="129"/>
                    <a:pt x="36" y="136"/>
                    <a:pt x="33" y="115"/>
                  </a:cubicBezTo>
                  <a:cubicBezTo>
                    <a:pt x="31" y="94"/>
                    <a:pt x="19" y="96"/>
                    <a:pt x="16" y="88"/>
                  </a:cubicBezTo>
                  <a:cubicBezTo>
                    <a:pt x="16" y="88"/>
                    <a:pt x="20" y="88"/>
                    <a:pt x="20" y="72"/>
                  </a:cubicBezTo>
                  <a:cubicBezTo>
                    <a:pt x="21" y="56"/>
                    <a:pt x="17" y="22"/>
                    <a:pt x="17" y="22"/>
                  </a:cubicBezTo>
                  <a:cubicBezTo>
                    <a:pt x="17" y="22"/>
                    <a:pt x="9" y="12"/>
                    <a:pt x="0" y="0"/>
                  </a:cubicBezTo>
                  <a:close/>
                </a:path>
              </a:pathLst>
            </a:custGeom>
            <a:solidFill>
              <a:srgbClr val="CFD0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1" name="Freeform 203"/>
            <p:cNvSpPr>
              <a:spLocks/>
            </p:cNvSpPr>
            <p:nvPr/>
          </p:nvSpPr>
          <p:spPr bwMode="auto">
            <a:xfrm>
              <a:off x="3203575" y="4435476"/>
              <a:ext cx="285750" cy="814388"/>
            </a:xfrm>
            <a:custGeom>
              <a:avLst/>
              <a:gdLst>
                <a:gd name="T0" fmla="*/ 33 w 76"/>
                <a:gd name="T1" fmla="*/ 217 h 217"/>
                <a:gd name="T2" fmla="*/ 52 w 76"/>
                <a:gd name="T3" fmla="*/ 195 h 217"/>
                <a:gd name="T4" fmla="*/ 72 w 76"/>
                <a:gd name="T5" fmla="*/ 113 h 217"/>
                <a:gd name="T6" fmla="*/ 76 w 76"/>
                <a:gd name="T7" fmla="*/ 0 h 217"/>
                <a:gd name="T8" fmla="*/ 65 w 76"/>
                <a:gd name="T9" fmla="*/ 11 h 217"/>
                <a:gd name="T10" fmla="*/ 18 w 76"/>
                <a:gd name="T11" fmla="*/ 24 h 217"/>
                <a:gd name="T12" fmla="*/ 0 w 76"/>
                <a:gd name="T13" fmla="*/ 120 h 217"/>
                <a:gd name="T14" fmla="*/ 8 w 76"/>
                <a:gd name="T15" fmla="*/ 162 h 217"/>
                <a:gd name="T16" fmla="*/ 33 w 76"/>
                <a:gd name="T17" fmla="*/ 21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217">
                  <a:moveTo>
                    <a:pt x="33" y="217"/>
                  </a:moveTo>
                  <a:cubicBezTo>
                    <a:pt x="33" y="217"/>
                    <a:pt x="34" y="203"/>
                    <a:pt x="52" y="195"/>
                  </a:cubicBezTo>
                  <a:cubicBezTo>
                    <a:pt x="52" y="195"/>
                    <a:pt x="70" y="154"/>
                    <a:pt x="72" y="113"/>
                  </a:cubicBezTo>
                  <a:cubicBezTo>
                    <a:pt x="74" y="73"/>
                    <a:pt x="71" y="11"/>
                    <a:pt x="76" y="0"/>
                  </a:cubicBezTo>
                  <a:cubicBezTo>
                    <a:pt x="76" y="0"/>
                    <a:pt x="72" y="2"/>
                    <a:pt x="65" y="11"/>
                  </a:cubicBezTo>
                  <a:cubicBezTo>
                    <a:pt x="65" y="11"/>
                    <a:pt x="27" y="17"/>
                    <a:pt x="18" y="24"/>
                  </a:cubicBezTo>
                  <a:cubicBezTo>
                    <a:pt x="18" y="24"/>
                    <a:pt x="5" y="57"/>
                    <a:pt x="0" y="120"/>
                  </a:cubicBezTo>
                  <a:cubicBezTo>
                    <a:pt x="0" y="120"/>
                    <a:pt x="6" y="157"/>
                    <a:pt x="8" y="162"/>
                  </a:cubicBezTo>
                  <a:cubicBezTo>
                    <a:pt x="11" y="167"/>
                    <a:pt x="21" y="196"/>
                    <a:pt x="33" y="217"/>
                  </a:cubicBezTo>
                  <a:close/>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2" name="Freeform 204"/>
            <p:cNvSpPr>
              <a:spLocks/>
            </p:cNvSpPr>
            <p:nvPr/>
          </p:nvSpPr>
          <p:spPr bwMode="auto">
            <a:xfrm>
              <a:off x="4373563" y="4387851"/>
              <a:ext cx="161925" cy="234950"/>
            </a:xfrm>
            <a:custGeom>
              <a:avLst/>
              <a:gdLst>
                <a:gd name="T0" fmla="*/ 41 w 43"/>
                <a:gd name="T1" fmla="*/ 1 h 63"/>
                <a:gd name="T2" fmla="*/ 39 w 43"/>
                <a:gd name="T3" fmla="*/ 1 h 63"/>
                <a:gd name="T4" fmla="*/ 33 w 43"/>
                <a:gd name="T5" fmla="*/ 18 h 63"/>
                <a:gd name="T6" fmla="*/ 30 w 43"/>
                <a:gd name="T7" fmla="*/ 28 h 63"/>
                <a:gd name="T8" fmla="*/ 36 w 43"/>
                <a:gd name="T9" fmla="*/ 27 h 63"/>
                <a:gd name="T10" fmla="*/ 28 w 43"/>
                <a:gd name="T11" fmla="*/ 43 h 63"/>
                <a:gd name="T12" fmla="*/ 13 w 43"/>
                <a:gd name="T13" fmla="*/ 56 h 63"/>
                <a:gd name="T14" fmla="*/ 1 w 43"/>
                <a:gd name="T15" fmla="*/ 54 h 63"/>
                <a:gd name="T16" fmla="*/ 0 w 43"/>
                <a:gd name="T17" fmla="*/ 60 h 63"/>
                <a:gd name="T18" fmla="*/ 1 w 43"/>
                <a:gd name="T19" fmla="*/ 61 h 63"/>
                <a:gd name="T20" fmla="*/ 12 w 43"/>
                <a:gd name="T21" fmla="*/ 61 h 63"/>
                <a:gd name="T22" fmla="*/ 30 w 43"/>
                <a:gd name="T23" fmla="*/ 44 h 63"/>
                <a:gd name="T24" fmla="*/ 33 w 43"/>
                <a:gd name="T25" fmla="*/ 35 h 63"/>
                <a:gd name="T26" fmla="*/ 38 w 43"/>
                <a:gd name="T27" fmla="*/ 20 h 63"/>
                <a:gd name="T28" fmla="*/ 34 w 43"/>
                <a:gd name="T29" fmla="*/ 23 h 63"/>
                <a:gd name="T30" fmla="*/ 35 w 43"/>
                <a:gd name="T31" fmla="*/ 15 h 63"/>
                <a:gd name="T32" fmla="*/ 41 w 43"/>
                <a:gd name="T33" fmla="*/ 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 h="63">
                  <a:moveTo>
                    <a:pt x="41" y="1"/>
                  </a:moveTo>
                  <a:cubicBezTo>
                    <a:pt x="41" y="0"/>
                    <a:pt x="40" y="0"/>
                    <a:pt x="39" y="1"/>
                  </a:cubicBezTo>
                  <a:cubicBezTo>
                    <a:pt x="42" y="4"/>
                    <a:pt x="33" y="18"/>
                    <a:pt x="33" y="18"/>
                  </a:cubicBezTo>
                  <a:cubicBezTo>
                    <a:pt x="30" y="28"/>
                    <a:pt x="30" y="28"/>
                    <a:pt x="30" y="28"/>
                  </a:cubicBezTo>
                  <a:cubicBezTo>
                    <a:pt x="30" y="28"/>
                    <a:pt x="34" y="25"/>
                    <a:pt x="36" y="27"/>
                  </a:cubicBezTo>
                  <a:cubicBezTo>
                    <a:pt x="33" y="31"/>
                    <a:pt x="28" y="43"/>
                    <a:pt x="28" y="43"/>
                  </a:cubicBezTo>
                  <a:cubicBezTo>
                    <a:pt x="28" y="43"/>
                    <a:pt x="21" y="50"/>
                    <a:pt x="13" y="56"/>
                  </a:cubicBezTo>
                  <a:cubicBezTo>
                    <a:pt x="4" y="63"/>
                    <a:pt x="1" y="54"/>
                    <a:pt x="1" y="54"/>
                  </a:cubicBezTo>
                  <a:cubicBezTo>
                    <a:pt x="0" y="60"/>
                    <a:pt x="0" y="60"/>
                    <a:pt x="0" y="60"/>
                  </a:cubicBezTo>
                  <a:cubicBezTo>
                    <a:pt x="0" y="60"/>
                    <a:pt x="0" y="61"/>
                    <a:pt x="1" y="61"/>
                  </a:cubicBezTo>
                  <a:cubicBezTo>
                    <a:pt x="1" y="61"/>
                    <a:pt x="10" y="63"/>
                    <a:pt x="12" y="61"/>
                  </a:cubicBezTo>
                  <a:cubicBezTo>
                    <a:pt x="14" y="59"/>
                    <a:pt x="30" y="44"/>
                    <a:pt x="30" y="44"/>
                  </a:cubicBezTo>
                  <a:cubicBezTo>
                    <a:pt x="30" y="44"/>
                    <a:pt x="31" y="39"/>
                    <a:pt x="33" y="35"/>
                  </a:cubicBezTo>
                  <a:cubicBezTo>
                    <a:pt x="36" y="31"/>
                    <a:pt x="41" y="22"/>
                    <a:pt x="38" y="20"/>
                  </a:cubicBezTo>
                  <a:cubicBezTo>
                    <a:pt x="34" y="23"/>
                    <a:pt x="34" y="23"/>
                    <a:pt x="34" y="23"/>
                  </a:cubicBezTo>
                  <a:cubicBezTo>
                    <a:pt x="34" y="23"/>
                    <a:pt x="35" y="19"/>
                    <a:pt x="35" y="15"/>
                  </a:cubicBezTo>
                  <a:cubicBezTo>
                    <a:pt x="35" y="15"/>
                    <a:pt x="43" y="3"/>
                    <a:pt x="41" y="1"/>
                  </a:cubicBezTo>
                  <a:close/>
                </a:path>
              </a:pathLst>
            </a:custGeom>
            <a:solidFill>
              <a:srgbClr val="EBB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3" name="Freeform 205"/>
            <p:cNvSpPr>
              <a:spLocks/>
            </p:cNvSpPr>
            <p:nvPr/>
          </p:nvSpPr>
          <p:spPr bwMode="auto">
            <a:xfrm>
              <a:off x="3451225" y="5029201"/>
              <a:ext cx="333375" cy="85725"/>
            </a:xfrm>
            <a:custGeom>
              <a:avLst/>
              <a:gdLst>
                <a:gd name="T0" fmla="*/ 83 w 89"/>
                <a:gd name="T1" fmla="*/ 0 h 23"/>
                <a:gd name="T2" fmla="*/ 3 w 89"/>
                <a:gd name="T3" fmla="*/ 10 h 23"/>
                <a:gd name="T4" fmla="*/ 0 w 89"/>
                <a:gd name="T5" fmla="*/ 12 h 23"/>
                <a:gd name="T6" fmla="*/ 89 w 89"/>
                <a:gd name="T7" fmla="*/ 10 h 23"/>
                <a:gd name="T8" fmla="*/ 83 w 89"/>
                <a:gd name="T9" fmla="*/ 0 h 23"/>
              </a:gdLst>
              <a:ahLst/>
              <a:cxnLst>
                <a:cxn ang="0">
                  <a:pos x="T0" y="T1"/>
                </a:cxn>
                <a:cxn ang="0">
                  <a:pos x="T2" y="T3"/>
                </a:cxn>
                <a:cxn ang="0">
                  <a:pos x="T4" y="T5"/>
                </a:cxn>
                <a:cxn ang="0">
                  <a:pos x="T6" y="T7"/>
                </a:cxn>
                <a:cxn ang="0">
                  <a:pos x="T8" y="T9"/>
                </a:cxn>
              </a:cxnLst>
              <a:rect l="0" t="0" r="r" b="b"/>
              <a:pathLst>
                <a:path w="89" h="23">
                  <a:moveTo>
                    <a:pt x="83" y="0"/>
                  </a:moveTo>
                  <a:cubicBezTo>
                    <a:pt x="53" y="12"/>
                    <a:pt x="18" y="11"/>
                    <a:pt x="3" y="10"/>
                  </a:cubicBezTo>
                  <a:cubicBezTo>
                    <a:pt x="1" y="11"/>
                    <a:pt x="0" y="12"/>
                    <a:pt x="0" y="12"/>
                  </a:cubicBezTo>
                  <a:cubicBezTo>
                    <a:pt x="0" y="12"/>
                    <a:pt x="52" y="23"/>
                    <a:pt x="89" y="10"/>
                  </a:cubicBezTo>
                  <a:lnTo>
                    <a:pt x="8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4" name="Freeform 206"/>
            <p:cNvSpPr>
              <a:spLocks/>
            </p:cNvSpPr>
            <p:nvPr/>
          </p:nvSpPr>
          <p:spPr bwMode="auto">
            <a:xfrm>
              <a:off x="3379788" y="4511676"/>
              <a:ext cx="93663" cy="449263"/>
            </a:xfrm>
            <a:custGeom>
              <a:avLst/>
              <a:gdLst>
                <a:gd name="T0" fmla="*/ 22 w 25"/>
                <a:gd name="T1" fmla="*/ 120 h 120"/>
                <a:gd name="T2" fmla="*/ 25 w 25"/>
                <a:gd name="T3" fmla="*/ 93 h 120"/>
                <a:gd name="T4" fmla="*/ 25 w 25"/>
                <a:gd name="T5" fmla="*/ 88 h 120"/>
                <a:gd name="T6" fmla="*/ 3 w 25"/>
                <a:gd name="T7" fmla="*/ 14 h 120"/>
                <a:gd name="T8" fmla="*/ 12 w 25"/>
                <a:gd name="T9" fmla="*/ 11 h 120"/>
                <a:gd name="T10" fmla="*/ 3 w 25"/>
                <a:gd name="T11" fmla="*/ 0 h 120"/>
                <a:gd name="T12" fmla="*/ 8 w 25"/>
                <a:gd name="T13" fmla="*/ 10 h 120"/>
                <a:gd name="T14" fmla="*/ 0 w 25"/>
                <a:gd name="T15" fmla="*/ 14 h 120"/>
                <a:gd name="T16" fmla="*/ 22 w 25"/>
                <a:gd name="T17"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20">
                  <a:moveTo>
                    <a:pt x="22" y="120"/>
                  </a:moveTo>
                  <a:cubicBezTo>
                    <a:pt x="23" y="112"/>
                    <a:pt x="24" y="102"/>
                    <a:pt x="25" y="93"/>
                  </a:cubicBezTo>
                  <a:cubicBezTo>
                    <a:pt x="25" y="91"/>
                    <a:pt x="25" y="90"/>
                    <a:pt x="25" y="88"/>
                  </a:cubicBezTo>
                  <a:cubicBezTo>
                    <a:pt x="15" y="59"/>
                    <a:pt x="3" y="14"/>
                    <a:pt x="3" y="14"/>
                  </a:cubicBezTo>
                  <a:cubicBezTo>
                    <a:pt x="12" y="11"/>
                    <a:pt x="12" y="11"/>
                    <a:pt x="12" y="11"/>
                  </a:cubicBezTo>
                  <a:cubicBezTo>
                    <a:pt x="7" y="6"/>
                    <a:pt x="3" y="0"/>
                    <a:pt x="3" y="0"/>
                  </a:cubicBezTo>
                  <a:cubicBezTo>
                    <a:pt x="8" y="10"/>
                    <a:pt x="8" y="10"/>
                    <a:pt x="8" y="10"/>
                  </a:cubicBezTo>
                  <a:cubicBezTo>
                    <a:pt x="4" y="12"/>
                    <a:pt x="0" y="14"/>
                    <a:pt x="0" y="14"/>
                  </a:cubicBezTo>
                  <a:cubicBezTo>
                    <a:pt x="12" y="57"/>
                    <a:pt x="19" y="99"/>
                    <a:pt x="22" y="1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5" name="Freeform 207"/>
            <p:cNvSpPr>
              <a:spLocks/>
            </p:cNvSpPr>
            <p:nvPr/>
          </p:nvSpPr>
          <p:spPr bwMode="auto">
            <a:xfrm>
              <a:off x="4359275" y="4541838"/>
              <a:ext cx="52388" cy="115888"/>
            </a:xfrm>
            <a:custGeom>
              <a:avLst/>
              <a:gdLst>
                <a:gd name="T0" fmla="*/ 10 w 14"/>
                <a:gd name="T1" fmla="*/ 0 h 31"/>
                <a:gd name="T2" fmla="*/ 0 w 14"/>
                <a:gd name="T3" fmla="*/ 5 h 31"/>
                <a:gd name="T4" fmla="*/ 9 w 14"/>
                <a:gd name="T5" fmla="*/ 31 h 31"/>
                <a:gd name="T6" fmla="*/ 10 w 14"/>
                <a:gd name="T7" fmla="*/ 0 h 31"/>
              </a:gdLst>
              <a:ahLst/>
              <a:cxnLst>
                <a:cxn ang="0">
                  <a:pos x="T0" y="T1"/>
                </a:cxn>
                <a:cxn ang="0">
                  <a:pos x="T2" y="T3"/>
                </a:cxn>
                <a:cxn ang="0">
                  <a:pos x="T4" y="T5"/>
                </a:cxn>
                <a:cxn ang="0">
                  <a:pos x="T6" y="T7"/>
                </a:cxn>
              </a:cxnLst>
              <a:rect l="0" t="0" r="r" b="b"/>
              <a:pathLst>
                <a:path w="14" h="31">
                  <a:moveTo>
                    <a:pt x="10" y="0"/>
                  </a:moveTo>
                  <a:cubicBezTo>
                    <a:pt x="0" y="5"/>
                    <a:pt x="0" y="5"/>
                    <a:pt x="0" y="5"/>
                  </a:cubicBezTo>
                  <a:cubicBezTo>
                    <a:pt x="9" y="31"/>
                    <a:pt x="9" y="31"/>
                    <a:pt x="9" y="31"/>
                  </a:cubicBezTo>
                  <a:cubicBezTo>
                    <a:pt x="9" y="31"/>
                    <a:pt x="14" y="14"/>
                    <a:pt x="10" y="0"/>
                  </a:cubicBezTo>
                  <a:close/>
                </a:path>
              </a:pathLst>
            </a:custGeom>
            <a:solidFill>
              <a:srgbClr val="CFD0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6" name="Freeform 208"/>
            <p:cNvSpPr>
              <a:spLocks/>
            </p:cNvSpPr>
            <p:nvPr/>
          </p:nvSpPr>
          <p:spPr bwMode="auto">
            <a:xfrm>
              <a:off x="3395663" y="4721226"/>
              <a:ext cx="0" cy="55563"/>
            </a:xfrm>
            <a:custGeom>
              <a:avLst/>
              <a:gdLst>
                <a:gd name="T0" fmla="*/ 4 h 15"/>
                <a:gd name="T1" fmla="*/ 15 h 15"/>
                <a:gd name="T2" fmla="*/ 6 h 15"/>
                <a:gd name="T3" fmla="*/ 4 h 15"/>
              </a:gdLst>
              <a:ahLst/>
              <a:cxnLst>
                <a:cxn ang="0">
                  <a:pos x="0" y="T0"/>
                </a:cxn>
                <a:cxn ang="0">
                  <a:pos x="0" y="T1"/>
                </a:cxn>
                <a:cxn ang="0">
                  <a:pos x="0" y="T2"/>
                </a:cxn>
                <a:cxn ang="0">
                  <a:pos x="0" y="T3"/>
                </a:cxn>
              </a:cxnLst>
              <a:rect l="0" t="0" r="r" b="b"/>
              <a:pathLst>
                <a:path h="15">
                  <a:moveTo>
                    <a:pt x="0" y="4"/>
                  </a:moveTo>
                  <a:cubicBezTo>
                    <a:pt x="0" y="0"/>
                    <a:pt x="0" y="6"/>
                    <a:pt x="0" y="15"/>
                  </a:cubicBezTo>
                  <a:cubicBezTo>
                    <a:pt x="0" y="11"/>
                    <a:pt x="0" y="8"/>
                    <a:pt x="0" y="6"/>
                  </a:cubicBezTo>
                  <a:cubicBezTo>
                    <a:pt x="0" y="5"/>
                    <a:pt x="0" y="5"/>
                    <a:pt x="0" y="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7" name="Freeform 209"/>
            <p:cNvSpPr>
              <a:spLocks/>
            </p:cNvSpPr>
            <p:nvPr/>
          </p:nvSpPr>
          <p:spPr bwMode="auto">
            <a:xfrm>
              <a:off x="3238500" y="4570413"/>
              <a:ext cx="179388" cy="596900"/>
            </a:xfrm>
            <a:custGeom>
              <a:avLst/>
              <a:gdLst>
                <a:gd name="T0" fmla="*/ 48 w 48"/>
                <a:gd name="T1" fmla="*/ 148 h 159"/>
                <a:gd name="T2" fmla="*/ 42 w 48"/>
                <a:gd name="T3" fmla="*/ 115 h 159"/>
                <a:gd name="T4" fmla="*/ 42 w 48"/>
                <a:gd name="T5" fmla="*/ 55 h 159"/>
                <a:gd name="T6" fmla="*/ 37 w 48"/>
                <a:gd name="T7" fmla="*/ 100 h 159"/>
                <a:gd name="T8" fmla="*/ 33 w 48"/>
                <a:gd name="T9" fmla="*/ 44 h 159"/>
                <a:gd name="T10" fmla="*/ 33 w 48"/>
                <a:gd name="T11" fmla="*/ 115 h 159"/>
                <a:gd name="T12" fmla="*/ 20 w 48"/>
                <a:gd name="T13" fmla="*/ 71 h 159"/>
                <a:gd name="T14" fmla="*/ 16 w 48"/>
                <a:gd name="T15" fmla="*/ 0 h 159"/>
                <a:gd name="T16" fmla="*/ 14 w 48"/>
                <a:gd name="T17" fmla="*/ 66 h 159"/>
                <a:gd name="T18" fmla="*/ 0 w 48"/>
                <a:gd name="T19" fmla="*/ 49 h 159"/>
                <a:gd name="T20" fmla="*/ 14 w 48"/>
                <a:gd name="T21" fmla="*/ 72 h 159"/>
                <a:gd name="T22" fmla="*/ 9 w 48"/>
                <a:gd name="T23" fmla="*/ 79 h 159"/>
                <a:gd name="T24" fmla="*/ 15 w 48"/>
                <a:gd name="T25" fmla="*/ 84 h 159"/>
                <a:gd name="T26" fmla="*/ 3 w 48"/>
                <a:gd name="T27" fmla="*/ 90 h 159"/>
                <a:gd name="T28" fmla="*/ 17 w 48"/>
                <a:gd name="T29" fmla="*/ 90 h 159"/>
                <a:gd name="T30" fmla="*/ 5 w 48"/>
                <a:gd name="T31" fmla="*/ 96 h 159"/>
                <a:gd name="T32" fmla="*/ 23 w 48"/>
                <a:gd name="T33" fmla="*/ 106 h 159"/>
                <a:gd name="T34" fmla="*/ 44 w 48"/>
                <a:gd name="T35" fmla="*/ 159 h 159"/>
                <a:gd name="T36" fmla="*/ 48 w 48"/>
                <a:gd name="T37" fmla="*/ 148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 h="159">
                  <a:moveTo>
                    <a:pt x="48" y="148"/>
                  </a:moveTo>
                  <a:cubicBezTo>
                    <a:pt x="44" y="135"/>
                    <a:pt x="42" y="115"/>
                    <a:pt x="42" y="115"/>
                  </a:cubicBezTo>
                  <a:cubicBezTo>
                    <a:pt x="43" y="96"/>
                    <a:pt x="42" y="70"/>
                    <a:pt x="42" y="55"/>
                  </a:cubicBezTo>
                  <a:cubicBezTo>
                    <a:pt x="41" y="72"/>
                    <a:pt x="37" y="100"/>
                    <a:pt x="37" y="100"/>
                  </a:cubicBezTo>
                  <a:cubicBezTo>
                    <a:pt x="37" y="83"/>
                    <a:pt x="33" y="44"/>
                    <a:pt x="33" y="44"/>
                  </a:cubicBezTo>
                  <a:cubicBezTo>
                    <a:pt x="34" y="44"/>
                    <a:pt x="33" y="115"/>
                    <a:pt x="33" y="115"/>
                  </a:cubicBezTo>
                  <a:cubicBezTo>
                    <a:pt x="24" y="104"/>
                    <a:pt x="20" y="71"/>
                    <a:pt x="20" y="71"/>
                  </a:cubicBezTo>
                  <a:cubicBezTo>
                    <a:pt x="24" y="49"/>
                    <a:pt x="16" y="0"/>
                    <a:pt x="16" y="0"/>
                  </a:cubicBezTo>
                  <a:cubicBezTo>
                    <a:pt x="16" y="0"/>
                    <a:pt x="22" y="61"/>
                    <a:pt x="14" y="66"/>
                  </a:cubicBezTo>
                  <a:cubicBezTo>
                    <a:pt x="7" y="71"/>
                    <a:pt x="0" y="49"/>
                    <a:pt x="0" y="49"/>
                  </a:cubicBezTo>
                  <a:cubicBezTo>
                    <a:pt x="2" y="66"/>
                    <a:pt x="13" y="72"/>
                    <a:pt x="14" y="72"/>
                  </a:cubicBezTo>
                  <a:cubicBezTo>
                    <a:pt x="13" y="72"/>
                    <a:pt x="9" y="79"/>
                    <a:pt x="9" y="79"/>
                  </a:cubicBezTo>
                  <a:cubicBezTo>
                    <a:pt x="16" y="79"/>
                    <a:pt x="15" y="84"/>
                    <a:pt x="15" y="84"/>
                  </a:cubicBezTo>
                  <a:cubicBezTo>
                    <a:pt x="12" y="84"/>
                    <a:pt x="3" y="90"/>
                    <a:pt x="3" y="90"/>
                  </a:cubicBezTo>
                  <a:cubicBezTo>
                    <a:pt x="10" y="88"/>
                    <a:pt x="17" y="90"/>
                    <a:pt x="17" y="90"/>
                  </a:cubicBezTo>
                  <a:cubicBezTo>
                    <a:pt x="13" y="90"/>
                    <a:pt x="5" y="96"/>
                    <a:pt x="5" y="96"/>
                  </a:cubicBezTo>
                  <a:cubicBezTo>
                    <a:pt x="16" y="93"/>
                    <a:pt x="20" y="103"/>
                    <a:pt x="23" y="106"/>
                  </a:cubicBezTo>
                  <a:cubicBezTo>
                    <a:pt x="24" y="108"/>
                    <a:pt x="37" y="140"/>
                    <a:pt x="44" y="159"/>
                  </a:cubicBezTo>
                  <a:cubicBezTo>
                    <a:pt x="44" y="157"/>
                    <a:pt x="46" y="153"/>
                    <a:pt x="48" y="14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8" name="Freeform 210"/>
            <p:cNvSpPr>
              <a:spLocks/>
            </p:cNvSpPr>
            <p:nvPr/>
          </p:nvSpPr>
          <p:spPr bwMode="auto">
            <a:xfrm>
              <a:off x="3646488" y="4451351"/>
              <a:ext cx="762000" cy="881063"/>
            </a:xfrm>
            <a:custGeom>
              <a:avLst/>
              <a:gdLst>
                <a:gd name="T0" fmla="*/ 0 w 203"/>
                <a:gd name="T1" fmla="*/ 7 h 235"/>
                <a:gd name="T2" fmla="*/ 4 w 203"/>
                <a:gd name="T3" fmla="*/ 98 h 235"/>
                <a:gd name="T4" fmla="*/ 72 w 203"/>
                <a:gd name="T5" fmla="*/ 235 h 235"/>
                <a:gd name="T6" fmla="*/ 86 w 203"/>
                <a:gd name="T7" fmla="*/ 224 h 235"/>
                <a:gd name="T8" fmla="*/ 66 w 203"/>
                <a:gd name="T9" fmla="*/ 111 h 235"/>
                <a:gd name="T10" fmla="*/ 62 w 203"/>
                <a:gd name="T11" fmla="*/ 65 h 235"/>
                <a:gd name="T12" fmla="*/ 99 w 203"/>
                <a:gd name="T13" fmla="*/ 70 h 235"/>
                <a:gd name="T14" fmla="*/ 106 w 203"/>
                <a:gd name="T15" fmla="*/ 75 h 235"/>
                <a:gd name="T16" fmla="*/ 146 w 203"/>
                <a:gd name="T17" fmla="*/ 67 h 235"/>
                <a:gd name="T18" fmla="*/ 201 w 203"/>
                <a:gd name="T19" fmla="*/ 57 h 235"/>
                <a:gd name="T20" fmla="*/ 195 w 203"/>
                <a:gd name="T21" fmla="*/ 27 h 235"/>
                <a:gd name="T22" fmla="*/ 112 w 203"/>
                <a:gd name="T23" fmla="*/ 32 h 235"/>
                <a:gd name="T24" fmla="*/ 82 w 203"/>
                <a:gd name="T25" fmla="*/ 29 h 235"/>
                <a:gd name="T26" fmla="*/ 69 w 203"/>
                <a:gd name="T27" fmla="*/ 29 h 235"/>
                <a:gd name="T28" fmla="*/ 65 w 203"/>
                <a:gd name="T29" fmla="*/ 22 h 235"/>
                <a:gd name="T30" fmla="*/ 57 w 203"/>
                <a:gd name="T31" fmla="*/ 22 h 235"/>
                <a:gd name="T32" fmla="*/ 50 w 203"/>
                <a:gd name="T33" fmla="*/ 7 h 235"/>
                <a:gd name="T34" fmla="*/ 22 w 203"/>
                <a:gd name="T35" fmla="*/ 3 h 235"/>
                <a:gd name="T36" fmla="*/ 6 w 203"/>
                <a:gd name="T37" fmla="*/ 0 h 235"/>
                <a:gd name="T38" fmla="*/ 0 w 203"/>
                <a:gd name="T39" fmla="*/ 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3" h="235">
                  <a:moveTo>
                    <a:pt x="0" y="7"/>
                  </a:moveTo>
                  <a:cubicBezTo>
                    <a:pt x="0" y="7"/>
                    <a:pt x="0" y="67"/>
                    <a:pt x="4" y="98"/>
                  </a:cubicBezTo>
                  <a:cubicBezTo>
                    <a:pt x="4" y="98"/>
                    <a:pt x="35" y="215"/>
                    <a:pt x="72" y="235"/>
                  </a:cubicBezTo>
                  <a:cubicBezTo>
                    <a:pt x="72" y="235"/>
                    <a:pt x="84" y="228"/>
                    <a:pt x="86" y="224"/>
                  </a:cubicBezTo>
                  <a:cubicBezTo>
                    <a:pt x="87" y="220"/>
                    <a:pt x="68" y="119"/>
                    <a:pt x="66" y="111"/>
                  </a:cubicBezTo>
                  <a:cubicBezTo>
                    <a:pt x="64" y="103"/>
                    <a:pt x="62" y="65"/>
                    <a:pt x="62" y="65"/>
                  </a:cubicBezTo>
                  <a:cubicBezTo>
                    <a:pt x="62" y="65"/>
                    <a:pt x="93" y="68"/>
                    <a:pt x="99" y="70"/>
                  </a:cubicBezTo>
                  <a:cubicBezTo>
                    <a:pt x="99" y="70"/>
                    <a:pt x="99" y="76"/>
                    <a:pt x="106" y="75"/>
                  </a:cubicBezTo>
                  <a:cubicBezTo>
                    <a:pt x="114" y="74"/>
                    <a:pt x="141" y="67"/>
                    <a:pt x="146" y="67"/>
                  </a:cubicBezTo>
                  <a:cubicBezTo>
                    <a:pt x="150" y="66"/>
                    <a:pt x="199" y="58"/>
                    <a:pt x="201" y="57"/>
                  </a:cubicBezTo>
                  <a:cubicBezTo>
                    <a:pt x="203" y="56"/>
                    <a:pt x="196" y="30"/>
                    <a:pt x="195" y="27"/>
                  </a:cubicBezTo>
                  <a:cubicBezTo>
                    <a:pt x="193" y="24"/>
                    <a:pt x="126" y="31"/>
                    <a:pt x="112" y="32"/>
                  </a:cubicBezTo>
                  <a:cubicBezTo>
                    <a:pt x="112" y="32"/>
                    <a:pt x="84" y="30"/>
                    <a:pt x="82" y="29"/>
                  </a:cubicBezTo>
                  <a:cubicBezTo>
                    <a:pt x="80" y="28"/>
                    <a:pt x="69" y="29"/>
                    <a:pt x="69" y="29"/>
                  </a:cubicBezTo>
                  <a:cubicBezTo>
                    <a:pt x="69" y="29"/>
                    <a:pt x="67" y="23"/>
                    <a:pt x="65" y="22"/>
                  </a:cubicBezTo>
                  <a:cubicBezTo>
                    <a:pt x="63" y="22"/>
                    <a:pt x="57" y="22"/>
                    <a:pt x="57" y="22"/>
                  </a:cubicBezTo>
                  <a:cubicBezTo>
                    <a:pt x="57" y="22"/>
                    <a:pt x="58" y="10"/>
                    <a:pt x="50" y="7"/>
                  </a:cubicBezTo>
                  <a:cubicBezTo>
                    <a:pt x="42" y="4"/>
                    <a:pt x="27" y="6"/>
                    <a:pt x="22" y="3"/>
                  </a:cubicBezTo>
                  <a:cubicBezTo>
                    <a:pt x="17" y="1"/>
                    <a:pt x="6" y="0"/>
                    <a:pt x="6" y="0"/>
                  </a:cubicBez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9" name="Freeform 211"/>
            <p:cNvSpPr>
              <a:spLocks/>
            </p:cNvSpPr>
            <p:nvPr/>
          </p:nvSpPr>
          <p:spPr bwMode="auto">
            <a:xfrm>
              <a:off x="3646488" y="4465638"/>
              <a:ext cx="738188" cy="803275"/>
            </a:xfrm>
            <a:custGeom>
              <a:avLst/>
              <a:gdLst>
                <a:gd name="T0" fmla="*/ 190 w 197"/>
                <a:gd name="T1" fmla="*/ 25 h 214"/>
                <a:gd name="T2" fmla="*/ 115 w 197"/>
                <a:gd name="T3" fmla="*/ 34 h 214"/>
                <a:gd name="T4" fmla="*/ 80 w 197"/>
                <a:gd name="T5" fmla="*/ 53 h 214"/>
                <a:gd name="T6" fmla="*/ 101 w 197"/>
                <a:gd name="T7" fmla="*/ 34 h 214"/>
                <a:gd name="T8" fmla="*/ 73 w 197"/>
                <a:gd name="T9" fmla="*/ 53 h 214"/>
                <a:gd name="T10" fmla="*/ 89 w 197"/>
                <a:gd name="T11" fmla="*/ 34 h 214"/>
                <a:gd name="T12" fmla="*/ 68 w 197"/>
                <a:gd name="T13" fmla="*/ 52 h 214"/>
                <a:gd name="T14" fmla="*/ 73 w 197"/>
                <a:gd name="T15" fmla="*/ 34 h 214"/>
                <a:gd name="T16" fmla="*/ 75 w 197"/>
                <a:gd name="T17" fmla="*/ 31 h 214"/>
                <a:gd name="T18" fmla="*/ 68 w 197"/>
                <a:gd name="T19" fmla="*/ 31 h 214"/>
                <a:gd name="T20" fmla="*/ 61 w 197"/>
                <a:gd name="T21" fmla="*/ 46 h 214"/>
                <a:gd name="T22" fmla="*/ 63 w 197"/>
                <a:gd name="T23" fmla="*/ 28 h 214"/>
                <a:gd name="T24" fmla="*/ 55 w 197"/>
                <a:gd name="T25" fmla="*/ 37 h 214"/>
                <a:gd name="T26" fmla="*/ 55 w 197"/>
                <a:gd name="T27" fmla="*/ 39 h 214"/>
                <a:gd name="T28" fmla="*/ 53 w 197"/>
                <a:gd name="T29" fmla="*/ 5 h 214"/>
                <a:gd name="T30" fmla="*/ 50 w 197"/>
                <a:gd name="T31" fmla="*/ 3 h 214"/>
                <a:gd name="T32" fmla="*/ 39 w 197"/>
                <a:gd name="T33" fmla="*/ 1 h 214"/>
                <a:gd name="T34" fmla="*/ 37 w 197"/>
                <a:gd name="T35" fmla="*/ 3 h 214"/>
                <a:gd name="T36" fmla="*/ 24 w 197"/>
                <a:gd name="T37" fmla="*/ 3 h 214"/>
                <a:gd name="T38" fmla="*/ 33 w 197"/>
                <a:gd name="T39" fmla="*/ 11 h 214"/>
                <a:gd name="T40" fmla="*/ 3 w 197"/>
                <a:gd name="T41" fmla="*/ 0 h 214"/>
                <a:gd name="T42" fmla="*/ 0 w 197"/>
                <a:gd name="T43" fmla="*/ 3 h 214"/>
                <a:gd name="T44" fmla="*/ 0 w 197"/>
                <a:gd name="T45" fmla="*/ 4 h 214"/>
                <a:gd name="T46" fmla="*/ 13 w 197"/>
                <a:gd name="T47" fmla="*/ 16 h 214"/>
                <a:gd name="T48" fmla="*/ 5 w 197"/>
                <a:gd name="T49" fmla="*/ 56 h 214"/>
                <a:gd name="T50" fmla="*/ 3 w 197"/>
                <a:gd name="T51" fmla="*/ 85 h 214"/>
                <a:gd name="T52" fmla="*/ 4 w 197"/>
                <a:gd name="T53" fmla="*/ 94 h 214"/>
                <a:gd name="T54" fmla="*/ 7 w 197"/>
                <a:gd name="T55" fmla="*/ 106 h 214"/>
                <a:gd name="T56" fmla="*/ 16 w 197"/>
                <a:gd name="T57" fmla="*/ 61 h 214"/>
                <a:gd name="T58" fmla="*/ 20 w 197"/>
                <a:gd name="T59" fmla="*/ 18 h 214"/>
                <a:gd name="T60" fmla="*/ 17 w 197"/>
                <a:gd name="T61" fmla="*/ 62 h 214"/>
                <a:gd name="T62" fmla="*/ 20 w 197"/>
                <a:gd name="T63" fmla="*/ 109 h 214"/>
                <a:gd name="T64" fmla="*/ 54 w 197"/>
                <a:gd name="T65" fmla="*/ 192 h 214"/>
                <a:gd name="T66" fmla="*/ 72 w 197"/>
                <a:gd name="T67" fmla="*/ 214 h 214"/>
                <a:gd name="T68" fmla="*/ 63 w 197"/>
                <a:gd name="T69" fmla="*/ 132 h 214"/>
                <a:gd name="T70" fmla="*/ 60 w 197"/>
                <a:gd name="T71" fmla="*/ 61 h 214"/>
                <a:gd name="T72" fmla="*/ 86 w 197"/>
                <a:gd name="T73" fmla="*/ 58 h 214"/>
                <a:gd name="T74" fmla="*/ 110 w 197"/>
                <a:gd name="T75" fmla="*/ 54 h 214"/>
                <a:gd name="T76" fmla="*/ 106 w 197"/>
                <a:gd name="T77" fmla="*/ 61 h 214"/>
                <a:gd name="T78" fmla="*/ 133 w 197"/>
                <a:gd name="T79" fmla="*/ 58 h 214"/>
                <a:gd name="T80" fmla="*/ 197 w 197"/>
                <a:gd name="T81" fmla="*/ 48 h 214"/>
                <a:gd name="T82" fmla="*/ 190 w 197"/>
                <a:gd name="T83" fmla="*/ 25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7" h="214">
                  <a:moveTo>
                    <a:pt x="190" y="25"/>
                  </a:moveTo>
                  <a:cubicBezTo>
                    <a:pt x="185" y="22"/>
                    <a:pt x="115" y="34"/>
                    <a:pt x="115" y="34"/>
                  </a:cubicBezTo>
                  <a:cubicBezTo>
                    <a:pt x="115" y="34"/>
                    <a:pt x="89" y="54"/>
                    <a:pt x="80" y="53"/>
                  </a:cubicBezTo>
                  <a:cubicBezTo>
                    <a:pt x="80" y="53"/>
                    <a:pt x="106" y="41"/>
                    <a:pt x="101" y="34"/>
                  </a:cubicBezTo>
                  <a:cubicBezTo>
                    <a:pt x="95" y="26"/>
                    <a:pt x="73" y="53"/>
                    <a:pt x="73" y="53"/>
                  </a:cubicBezTo>
                  <a:cubicBezTo>
                    <a:pt x="73" y="53"/>
                    <a:pt x="79" y="38"/>
                    <a:pt x="89" y="34"/>
                  </a:cubicBezTo>
                  <a:cubicBezTo>
                    <a:pt x="89" y="34"/>
                    <a:pt x="78" y="27"/>
                    <a:pt x="68" y="52"/>
                  </a:cubicBezTo>
                  <a:cubicBezTo>
                    <a:pt x="68" y="52"/>
                    <a:pt x="70" y="40"/>
                    <a:pt x="73" y="34"/>
                  </a:cubicBezTo>
                  <a:cubicBezTo>
                    <a:pt x="74" y="32"/>
                    <a:pt x="74" y="32"/>
                    <a:pt x="75" y="31"/>
                  </a:cubicBezTo>
                  <a:cubicBezTo>
                    <a:pt x="80" y="28"/>
                    <a:pt x="72" y="27"/>
                    <a:pt x="68" y="31"/>
                  </a:cubicBezTo>
                  <a:cubicBezTo>
                    <a:pt x="64" y="34"/>
                    <a:pt x="61" y="46"/>
                    <a:pt x="61" y="46"/>
                  </a:cubicBezTo>
                  <a:cubicBezTo>
                    <a:pt x="61" y="46"/>
                    <a:pt x="57" y="30"/>
                    <a:pt x="63" y="28"/>
                  </a:cubicBezTo>
                  <a:cubicBezTo>
                    <a:pt x="63" y="28"/>
                    <a:pt x="55" y="23"/>
                    <a:pt x="55" y="37"/>
                  </a:cubicBezTo>
                  <a:cubicBezTo>
                    <a:pt x="55" y="38"/>
                    <a:pt x="55" y="39"/>
                    <a:pt x="55" y="39"/>
                  </a:cubicBezTo>
                  <a:cubicBezTo>
                    <a:pt x="56" y="55"/>
                    <a:pt x="41" y="16"/>
                    <a:pt x="53" y="5"/>
                  </a:cubicBezTo>
                  <a:cubicBezTo>
                    <a:pt x="52" y="4"/>
                    <a:pt x="51" y="4"/>
                    <a:pt x="50" y="3"/>
                  </a:cubicBezTo>
                  <a:cubicBezTo>
                    <a:pt x="47" y="2"/>
                    <a:pt x="43" y="1"/>
                    <a:pt x="39" y="1"/>
                  </a:cubicBezTo>
                  <a:cubicBezTo>
                    <a:pt x="37" y="3"/>
                    <a:pt x="37" y="3"/>
                    <a:pt x="37" y="3"/>
                  </a:cubicBezTo>
                  <a:cubicBezTo>
                    <a:pt x="37" y="3"/>
                    <a:pt x="22" y="3"/>
                    <a:pt x="24" y="3"/>
                  </a:cubicBezTo>
                  <a:cubicBezTo>
                    <a:pt x="25" y="3"/>
                    <a:pt x="29" y="11"/>
                    <a:pt x="33" y="11"/>
                  </a:cubicBezTo>
                  <a:cubicBezTo>
                    <a:pt x="33" y="11"/>
                    <a:pt x="12" y="9"/>
                    <a:pt x="3" y="0"/>
                  </a:cubicBezTo>
                  <a:cubicBezTo>
                    <a:pt x="0" y="3"/>
                    <a:pt x="0" y="3"/>
                    <a:pt x="0" y="3"/>
                  </a:cubicBezTo>
                  <a:cubicBezTo>
                    <a:pt x="0" y="3"/>
                    <a:pt x="0" y="4"/>
                    <a:pt x="0" y="4"/>
                  </a:cubicBezTo>
                  <a:cubicBezTo>
                    <a:pt x="4" y="9"/>
                    <a:pt x="10" y="16"/>
                    <a:pt x="13" y="16"/>
                  </a:cubicBezTo>
                  <a:cubicBezTo>
                    <a:pt x="17" y="17"/>
                    <a:pt x="4" y="28"/>
                    <a:pt x="5" y="56"/>
                  </a:cubicBezTo>
                  <a:cubicBezTo>
                    <a:pt x="5" y="67"/>
                    <a:pt x="4" y="77"/>
                    <a:pt x="3" y="85"/>
                  </a:cubicBezTo>
                  <a:cubicBezTo>
                    <a:pt x="3" y="88"/>
                    <a:pt x="3" y="91"/>
                    <a:pt x="4" y="94"/>
                  </a:cubicBezTo>
                  <a:cubicBezTo>
                    <a:pt x="4" y="94"/>
                    <a:pt x="5" y="99"/>
                    <a:pt x="7" y="106"/>
                  </a:cubicBezTo>
                  <a:cubicBezTo>
                    <a:pt x="16" y="61"/>
                    <a:pt x="16" y="61"/>
                    <a:pt x="16" y="61"/>
                  </a:cubicBezTo>
                  <a:cubicBezTo>
                    <a:pt x="20" y="18"/>
                    <a:pt x="20" y="18"/>
                    <a:pt x="20" y="18"/>
                  </a:cubicBezTo>
                  <a:cubicBezTo>
                    <a:pt x="17" y="62"/>
                    <a:pt x="17" y="62"/>
                    <a:pt x="17" y="62"/>
                  </a:cubicBezTo>
                  <a:cubicBezTo>
                    <a:pt x="17" y="62"/>
                    <a:pt x="15" y="107"/>
                    <a:pt x="20" y="109"/>
                  </a:cubicBezTo>
                  <a:cubicBezTo>
                    <a:pt x="25" y="111"/>
                    <a:pt x="52" y="191"/>
                    <a:pt x="54" y="192"/>
                  </a:cubicBezTo>
                  <a:cubicBezTo>
                    <a:pt x="56" y="193"/>
                    <a:pt x="72" y="214"/>
                    <a:pt x="72" y="214"/>
                  </a:cubicBezTo>
                  <a:cubicBezTo>
                    <a:pt x="72" y="214"/>
                    <a:pt x="63" y="139"/>
                    <a:pt x="63" y="132"/>
                  </a:cubicBezTo>
                  <a:cubicBezTo>
                    <a:pt x="63" y="126"/>
                    <a:pt x="60" y="61"/>
                    <a:pt x="60" y="61"/>
                  </a:cubicBezTo>
                  <a:cubicBezTo>
                    <a:pt x="60" y="61"/>
                    <a:pt x="83" y="59"/>
                    <a:pt x="86" y="58"/>
                  </a:cubicBezTo>
                  <a:cubicBezTo>
                    <a:pt x="89" y="57"/>
                    <a:pt x="105" y="54"/>
                    <a:pt x="110" y="54"/>
                  </a:cubicBezTo>
                  <a:cubicBezTo>
                    <a:pt x="110" y="54"/>
                    <a:pt x="103" y="57"/>
                    <a:pt x="106" y="61"/>
                  </a:cubicBezTo>
                  <a:cubicBezTo>
                    <a:pt x="109" y="64"/>
                    <a:pt x="127" y="60"/>
                    <a:pt x="133" y="58"/>
                  </a:cubicBezTo>
                  <a:cubicBezTo>
                    <a:pt x="139" y="56"/>
                    <a:pt x="197" y="48"/>
                    <a:pt x="197" y="48"/>
                  </a:cubicBezTo>
                  <a:cubicBezTo>
                    <a:pt x="197" y="48"/>
                    <a:pt x="196" y="28"/>
                    <a:pt x="190" y="25"/>
                  </a:cubicBezTo>
                  <a:close/>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0" name="Freeform 212"/>
            <p:cNvSpPr>
              <a:spLocks/>
            </p:cNvSpPr>
            <p:nvPr/>
          </p:nvSpPr>
          <p:spPr bwMode="auto">
            <a:xfrm>
              <a:off x="3582988" y="6059488"/>
              <a:ext cx="242888" cy="258763"/>
            </a:xfrm>
            <a:custGeom>
              <a:avLst/>
              <a:gdLst>
                <a:gd name="T0" fmla="*/ 34 w 65"/>
                <a:gd name="T1" fmla="*/ 10 h 69"/>
                <a:gd name="T2" fmla="*/ 22 w 65"/>
                <a:gd name="T3" fmla="*/ 30 h 69"/>
                <a:gd name="T4" fmla="*/ 6 w 65"/>
                <a:gd name="T5" fmla="*/ 61 h 69"/>
                <a:gd name="T6" fmla="*/ 34 w 65"/>
                <a:gd name="T7" fmla="*/ 61 h 69"/>
                <a:gd name="T8" fmla="*/ 52 w 65"/>
                <a:gd name="T9" fmla="*/ 43 h 69"/>
                <a:gd name="T10" fmla="*/ 63 w 65"/>
                <a:gd name="T11" fmla="*/ 33 h 69"/>
                <a:gd name="T12" fmla="*/ 60 w 65"/>
                <a:gd name="T13" fmla="*/ 8 h 69"/>
                <a:gd name="T14" fmla="*/ 34 w 65"/>
                <a:gd name="T15" fmla="*/ 10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69">
                  <a:moveTo>
                    <a:pt x="34" y="10"/>
                  </a:moveTo>
                  <a:cubicBezTo>
                    <a:pt x="34" y="10"/>
                    <a:pt x="25" y="24"/>
                    <a:pt x="22" y="30"/>
                  </a:cubicBezTo>
                  <a:cubicBezTo>
                    <a:pt x="18" y="35"/>
                    <a:pt x="0" y="51"/>
                    <a:pt x="6" y="61"/>
                  </a:cubicBezTo>
                  <a:cubicBezTo>
                    <a:pt x="6" y="61"/>
                    <a:pt x="22" y="69"/>
                    <a:pt x="34" y="61"/>
                  </a:cubicBezTo>
                  <a:cubicBezTo>
                    <a:pt x="46" y="53"/>
                    <a:pt x="44" y="43"/>
                    <a:pt x="52" y="43"/>
                  </a:cubicBezTo>
                  <a:cubicBezTo>
                    <a:pt x="52" y="43"/>
                    <a:pt x="61" y="43"/>
                    <a:pt x="63" y="33"/>
                  </a:cubicBezTo>
                  <a:cubicBezTo>
                    <a:pt x="65" y="24"/>
                    <a:pt x="64" y="16"/>
                    <a:pt x="60" y="8"/>
                  </a:cubicBezTo>
                  <a:cubicBezTo>
                    <a:pt x="56" y="0"/>
                    <a:pt x="34" y="10"/>
                    <a:pt x="34" y="1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1" name="Freeform 213"/>
            <p:cNvSpPr>
              <a:spLocks/>
            </p:cNvSpPr>
            <p:nvPr/>
          </p:nvSpPr>
          <p:spPr bwMode="auto">
            <a:xfrm>
              <a:off x="3508375" y="6037263"/>
              <a:ext cx="157163" cy="220663"/>
            </a:xfrm>
            <a:custGeom>
              <a:avLst/>
              <a:gdLst>
                <a:gd name="T0" fmla="*/ 10 w 42"/>
                <a:gd name="T1" fmla="*/ 7 h 59"/>
                <a:gd name="T2" fmla="*/ 8 w 42"/>
                <a:gd name="T3" fmla="*/ 28 h 59"/>
                <a:gd name="T4" fmla="*/ 8 w 42"/>
                <a:gd name="T5" fmla="*/ 55 h 59"/>
                <a:gd name="T6" fmla="*/ 36 w 42"/>
                <a:gd name="T7" fmla="*/ 54 h 59"/>
                <a:gd name="T8" fmla="*/ 33 w 42"/>
                <a:gd name="T9" fmla="*/ 32 h 59"/>
                <a:gd name="T10" fmla="*/ 34 w 42"/>
                <a:gd name="T11" fmla="*/ 5 h 59"/>
                <a:gd name="T12" fmla="*/ 10 w 42"/>
                <a:gd name="T13" fmla="*/ 7 h 59"/>
              </a:gdLst>
              <a:ahLst/>
              <a:cxnLst>
                <a:cxn ang="0">
                  <a:pos x="T0" y="T1"/>
                </a:cxn>
                <a:cxn ang="0">
                  <a:pos x="T2" y="T3"/>
                </a:cxn>
                <a:cxn ang="0">
                  <a:pos x="T4" y="T5"/>
                </a:cxn>
                <a:cxn ang="0">
                  <a:pos x="T6" y="T7"/>
                </a:cxn>
                <a:cxn ang="0">
                  <a:pos x="T8" y="T9"/>
                </a:cxn>
                <a:cxn ang="0">
                  <a:pos x="T10" y="T11"/>
                </a:cxn>
                <a:cxn ang="0">
                  <a:pos x="T12" y="T13"/>
                </a:cxn>
              </a:cxnLst>
              <a:rect l="0" t="0" r="r" b="b"/>
              <a:pathLst>
                <a:path w="42" h="59">
                  <a:moveTo>
                    <a:pt x="10" y="7"/>
                  </a:moveTo>
                  <a:cubicBezTo>
                    <a:pt x="10" y="7"/>
                    <a:pt x="9" y="21"/>
                    <a:pt x="8" y="28"/>
                  </a:cubicBezTo>
                  <a:cubicBezTo>
                    <a:pt x="6" y="35"/>
                    <a:pt x="0" y="51"/>
                    <a:pt x="8" y="55"/>
                  </a:cubicBezTo>
                  <a:cubicBezTo>
                    <a:pt x="8" y="55"/>
                    <a:pt x="30" y="59"/>
                    <a:pt x="36" y="54"/>
                  </a:cubicBezTo>
                  <a:cubicBezTo>
                    <a:pt x="42" y="48"/>
                    <a:pt x="33" y="32"/>
                    <a:pt x="33" y="32"/>
                  </a:cubicBezTo>
                  <a:cubicBezTo>
                    <a:pt x="33" y="32"/>
                    <a:pt x="37" y="11"/>
                    <a:pt x="34" y="5"/>
                  </a:cubicBezTo>
                  <a:cubicBezTo>
                    <a:pt x="31" y="0"/>
                    <a:pt x="18" y="2"/>
                    <a:pt x="10" y="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2" name="Freeform 214"/>
            <p:cNvSpPr>
              <a:spLocks/>
            </p:cNvSpPr>
            <p:nvPr/>
          </p:nvSpPr>
          <p:spPr bwMode="auto">
            <a:xfrm>
              <a:off x="3349625" y="5153026"/>
              <a:ext cx="315913" cy="828675"/>
            </a:xfrm>
            <a:custGeom>
              <a:avLst/>
              <a:gdLst>
                <a:gd name="T0" fmla="*/ 59 w 84"/>
                <a:gd name="T1" fmla="*/ 138 h 221"/>
                <a:gd name="T2" fmla="*/ 59 w 84"/>
                <a:gd name="T3" fmla="*/ 97 h 221"/>
                <a:gd name="T4" fmla="*/ 50 w 84"/>
                <a:gd name="T5" fmla="*/ 130 h 221"/>
                <a:gd name="T6" fmla="*/ 46 w 84"/>
                <a:gd name="T7" fmla="*/ 90 h 221"/>
                <a:gd name="T8" fmla="*/ 28 w 84"/>
                <a:gd name="T9" fmla="*/ 58 h 221"/>
                <a:gd name="T10" fmla="*/ 12 w 84"/>
                <a:gd name="T11" fmla="*/ 20 h 221"/>
                <a:gd name="T12" fmla="*/ 13 w 84"/>
                <a:gd name="T13" fmla="*/ 0 h 221"/>
                <a:gd name="T14" fmla="*/ 13 w 84"/>
                <a:gd name="T15" fmla="*/ 1 h 221"/>
                <a:gd name="T16" fmla="*/ 4 w 84"/>
                <a:gd name="T17" fmla="*/ 16 h 221"/>
                <a:gd name="T18" fmla="*/ 5 w 84"/>
                <a:gd name="T19" fmla="*/ 31 h 221"/>
                <a:gd name="T20" fmla="*/ 29 w 84"/>
                <a:gd name="T21" fmla="*/ 105 h 221"/>
                <a:gd name="T22" fmla="*/ 60 w 84"/>
                <a:gd name="T23" fmla="*/ 202 h 221"/>
                <a:gd name="T24" fmla="*/ 75 w 84"/>
                <a:gd name="T25" fmla="*/ 221 h 221"/>
                <a:gd name="T26" fmla="*/ 63 w 84"/>
                <a:gd name="T27" fmla="*/ 196 h 221"/>
                <a:gd name="T28" fmla="*/ 79 w 84"/>
                <a:gd name="T29" fmla="*/ 206 h 221"/>
                <a:gd name="T30" fmla="*/ 72 w 84"/>
                <a:gd name="T31" fmla="*/ 180 h 221"/>
                <a:gd name="T32" fmla="*/ 59 w 84"/>
                <a:gd name="T33" fmla="*/ 138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4" h="221">
                  <a:moveTo>
                    <a:pt x="59" y="138"/>
                  </a:moveTo>
                  <a:cubicBezTo>
                    <a:pt x="63" y="129"/>
                    <a:pt x="59" y="97"/>
                    <a:pt x="59" y="97"/>
                  </a:cubicBezTo>
                  <a:cubicBezTo>
                    <a:pt x="59" y="97"/>
                    <a:pt x="58" y="132"/>
                    <a:pt x="50" y="130"/>
                  </a:cubicBezTo>
                  <a:cubicBezTo>
                    <a:pt x="42" y="129"/>
                    <a:pt x="48" y="96"/>
                    <a:pt x="46" y="90"/>
                  </a:cubicBezTo>
                  <a:cubicBezTo>
                    <a:pt x="45" y="83"/>
                    <a:pt x="28" y="58"/>
                    <a:pt x="28" y="58"/>
                  </a:cubicBezTo>
                  <a:cubicBezTo>
                    <a:pt x="17" y="51"/>
                    <a:pt x="8" y="27"/>
                    <a:pt x="12" y="20"/>
                  </a:cubicBezTo>
                  <a:cubicBezTo>
                    <a:pt x="15" y="16"/>
                    <a:pt x="14" y="7"/>
                    <a:pt x="13" y="0"/>
                  </a:cubicBezTo>
                  <a:cubicBezTo>
                    <a:pt x="13" y="0"/>
                    <a:pt x="13" y="1"/>
                    <a:pt x="13" y="1"/>
                  </a:cubicBezTo>
                  <a:cubicBezTo>
                    <a:pt x="9" y="4"/>
                    <a:pt x="8" y="12"/>
                    <a:pt x="4" y="16"/>
                  </a:cubicBezTo>
                  <a:cubicBezTo>
                    <a:pt x="1" y="19"/>
                    <a:pt x="0" y="27"/>
                    <a:pt x="5" y="31"/>
                  </a:cubicBezTo>
                  <a:cubicBezTo>
                    <a:pt x="10" y="35"/>
                    <a:pt x="23" y="86"/>
                    <a:pt x="29" y="105"/>
                  </a:cubicBezTo>
                  <a:cubicBezTo>
                    <a:pt x="35" y="124"/>
                    <a:pt x="60" y="201"/>
                    <a:pt x="60" y="202"/>
                  </a:cubicBezTo>
                  <a:cubicBezTo>
                    <a:pt x="65" y="220"/>
                    <a:pt x="75" y="221"/>
                    <a:pt x="75" y="221"/>
                  </a:cubicBezTo>
                  <a:cubicBezTo>
                    <a:pt x="70" y="217"/>
                    <a:pt x="63" y="196"/>
                    <a:pt x="63" y="196"/>
                  </a:cubicBezTo>
                  <a:cubicBezTo>
                    <a:pt x="68" y="194"/>
                    <a:pt x="73" y="212"/>
                    <a:pt x="79" y="206"/>
                  </a:cubicBezTo>
                  <a:cubicBezTo>
                    <a:pt x="84" y="201"/>
                    <a:pt x="72" y="185"/>
                    <a:pt x="72" y="180"/>
                  </a:cubicBezTo>
                  <a:cubicBezTo>
                    <a:pt x="71" y="175"/>
                    <a:pt x="55" y="147"/>
                    <a:pt x="59" y="13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3" name="Freeform 215"/>
            <p:cNvSpPr>
              <a:spLocks/>
            </p:cNvSpPr>
            <p:nvPr/>
          </p:nvSpPr>
          <p:spPr bwMode="auto">
            <a:xfrm>
              <a:off x="3492500" y="4473576"/>
              <a:ext cx="123825" cy="528638"/>
            </a:xfrm>
            <a:custGeom>
              <a:avLst/>
              <a:gdLst>
                <a:gd name="T0" fmla="*/ 0 w 33"/>
                <a:gd name="T1" fmla="*/ 128 h 141"/>
                <a:gd name="T2" fmla="*/ 17 w 33"/>
                <a:gd name="T3" fmla="*/ 141 h 141"/>
                <a:gd name="T4" fmla="*/ 33 w 33"/>
                <a:gd name="T5" fmla="*/ 126 h 141"/>
                <a:gd name="T6" fmla="*/ 28 w 33"/>
                <a:gd name="T7" fmla="*/ 31 h 141"/>
                <a:gd name="T8" fmla="*/ 21 w 33"/>
                <a:gd name="T9" fmla="*/ 18 h 141"/>
                <a:gd name="T10" fmla="*/ 27 w 33"/>
                <a:gd name="T11" fmla="*/ 9 h 141"/>
                <a:gd name="T12" fmla="*/ 17 w 33"/>
                <a:gd name="T13" fmla="*/ 3 h 141"/>
                <a:gd name="T14" fmla="*/ 10 w 33"/>
                <a:gd name="T15" fmla="*/ 17 h 141"/>
                <a:gd name="T16" fmla="*/ 5 w 33"/>
                <a:gd name="T17" fmla="*/ 29 h 141"/>
                <a:gd name="T18" fmla="*/ 0 w 33"/>
                <a:gd name="T19" fmla="*/ 128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141">
                  <a:moveTo>
                    <a:pt x="0" y="128"/>
                  </a:moveTo>
                  <a:cubicBezTo>
                    <a:pt x="17" y="141"/>
                    <a:pt x="17" y="141"/>
                    <a:pt x="17" y="141"/>
                  </a:cubicBezTo>
                  <a:cubicBezTo>
                    <a:pt x="33" y="126"/>
                    <a:pt x="33" y="126"/>
                    <a:pt x="33" y="126"/>
                  </a:cubicBezTo>
                  <a:cubicBezTo>
                    <a:pt x="33" y="126"/>
                    <a:pt x="28" y="34"/>
                    <a:pt x="28" y="31"/>
                  </a:cubicBezTo>
                  <a:cubicBezTo>
                    <a:pt x="28" y="28"/>
                    <a:pt x="21" y="18"/>
                    <a:pt x="21" y="18"/>
                  </a:cubicBezTo>
                  <a:cubicBezTo>
                    <a:pt x="27" y="9"/>
                    <a:pt x="27" y="9"/>
                    <a:pt x="27" y="9"/>
                  </a:cubicBezTo>
                  <a:cubicBezTo>
                    <a:pt x="27" y="9"/>
                    <a:pt x="23" y="0"/>
                    <a:pt x="17" y="3"/>
                  </a:cubicBezTo>
                  <a:cubicBezTo>
                    <a:pt x="11" y="6"/>
                    <a:pt x="10" y="17"/>
                    <a:pt x="10" y="17"/>
                  </a:cubicBezTo>
                  <a:cubicBezTo>
                    <a:pt x="5" y="29"/>
                    <a:pt x="5" y="29"/>
                    <a:pt x="5" y="29"/>
                  </a:cubicBezTo>
                  <a:lnTo>
                    <a:pt x="0" y="128"/>
                  </a:lnTo>
                  <a:close/>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4" name="Freeform 216"/>
            <p:cNvSpPr>
              <a:spLocks/>
            </p:cNvSpPr>
            <p:nvPr/>
          </p:nvSpPr>
          <p:spPr bwMode="auto">
            <a:xfrm>
              <a:off x="4464050" y="4470401"/>
              <a:ext cx="41275" cy="52388"/>
            </a:xfrm>
            <a:custGeom>
              <a:avLst/>
              <a:gdLst>
                <a:gd name="T0" fmla="*/ 0 w 11"/>
                <a:gd name="T1" fmla="*/ 14 h 14"/>
                <a:gd name="T2" fmla="*/ 11 w 11"/>
                <a:gd name="T3" fmla="*/ 3 h 14"/>
                <a:gd name="T4" fmla="*/ 8 w 11"/>
                <a:gd name="T5" fmla="*/ 0 h 14"/>
                <a:gd name="T6" fmla="*/ 0 w 11"/>
                <a:gd name="T7" fmla="*/ 14 h 14"/>
              </a:gdLst>
              <a:ahLst/>
              <a:cxnLst>
                <a:cxn ang="0">
                  <a:pos x="T0" y="T1"/>
                </a:cxn>
                <a:cxn ang="0">
                  <a:pos x="T2" y="T3"/>
                </a:cxn>
                <a:cxn ang="0">
                  <a:pos x="T4" y="T5"/>
                </a:cxn>
                <a:cxn ang="0">
                  <a:pos x="T6" y="T7"/>
                </a:cxn>
              </a:cxnLst>
              <a:rect l="0" t="0" r="r" b="b"/>
              <a:pathLst>
                <a:path w="11" h="14">
                  <a:moveTo>
                    <a:pt x="0" y="14"/>
                  </a:moveTo>
                  <a:cubicBezTo>
                    <a:pt x="0" y="14"/>
                    <a:pt x="6" y="4"/>
                    <a:pt x="11" y="3"/>
                  </a:cubicBezTo>
                  <a:cubicBezTo>
                    <a:pt x="8" y="0"/>
                    <a:pt x="8" y="0"/>
                    <a:pt x="8" y="0"/>
                  </a:cubicBezTo>
                  <a:cubicBezTo>
                    <a:pt x="8" y="0"/>
                    <a:pt x="1" y="12"/>
                    <a:pt x="0" y="14"/>
                  </a:cubicBezTo>
                  <a:close/>
                </a:path>
              </a:pathLst>
            </a:custGeom>
            <a:solidFill>
              <a:srgbClr val="EBB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5" name="Freeform 217"/>
            <p:cNvSpPr>
              <a:spLocks/>
            </p:cNvSpPr>
            <p:nvPr/>
          </p:nvSpPr>
          <p:spPr bwMode="auto">
            <a:xfrm>
              <a:off x="4464050" y="4405313"/>
              <a:ext cx="44450" cy="65088"/>
            </a:xfrm>
            <a:custGeom>
              <a:avLst/>
              <a:gdLst>
                <a:gd name="T0" fmla="*/ 0 w 12"/>
                <a:gd name="T1" fmla="*/ 17 h 17"/>
                <a:gd name="T2" fmla="*/ 5 w 12"/>
                <a:gd name="T3" fmla="*/ 10 h 17"/>
                <a:gd name="T4" fmla="*/ 12 w 12"/>
                <a:gd name="T5" fmla="*/ 0 h 17"/>
                <a:gd name="T6" fmla="*/ 4 w 12"/>
                <a:gd name="T7" fmla="*/ 9 h 17"/>
                <a:gd name="T8" fmla="*/ 0 w 12"/>
                <a:gd name="T9" fmla="*/ 17 h 17"/>
              </a:gdLst>
              <a:ahLst/>
              <a:cxnLst>
                <a:cxn ang="0">
                  <a:pos x="T0" y="T1"/>
                </a:cxn>
                <a:cxn ang="0">
                  <a:pos x="T2" y="T3"/>
                </a:cxn>
                <a:cxn ang="0">
                  <a:pos x="T4" y="T5"/>
                </a:cxn>
                <a:cxn ang="0">
                  <a:pos x="T6" y="T7"/>
                </a:cxn>
                <a:cxn ang="0">
                  <a:pos x="T8" y="T9"/>
                </a:cxn>
              </a:cxnLst>
              <a:rect l="0" t="0" r="r" b="b"/>
              <a:pathLst>
                <a:path w="12" h="17">
                  <a:moveTo>
                    <a:pt x="0" y="17"/>
                  </a:moveTo>
                  <a:cubicBezTo>
                    <a:pt x="0" y="17"/>
                    <a:pt x="3" y="11"/>
                    <a:pt x="5" y="10"/>
                  </a:cubicBezTo>
                  <a:cubicBezTo>
                    <a:pt x="6" y="8"/>
                    <a:pt x="12" y="0"/>
                    <a:pt x="12" y="0"/>
                  </a:cubicBezTo>
                  <a:cubicBezTo>
                    <a:pt x="4" y="9"/>
                    <a:pt x="4" y="9"/>
                    <a:pt x="4" y="9"/>
                  </a:cubicBezTo>
                  <a:lnTo>
                    <a:pt x="0" y="17"/>
                  </a:lnTo>
                  <a:close/>
                </a:path>
              </a:pathLst>
            </a:custGeom>
            <a:solidFill>
              <a:srgbClr val="EBB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grpSp>
      <p:sp>
        <p:nvSpPr>
          <p:cNvPr id="39" name="矩形 38"/>
          <p:cNvSpPr/>
          <p:nvPr/>
        </p:nvSpPr>
        <p:spPr>
          <a:xfrm>
            <a:off x="0" y="366036"/>
            <a:ext cx="3203848" cy="523220"/>
          </a:xfrm>
          <a:prstGeom prst="rect">
            <a:avLst/>
          </a:prstGeom>
        </p:spPr>
        <p:txBody>
          <a:bodyPr wrap="square">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800" b="1" dirty="0">
                <a:solidFill>
                  <a:schemeClr val="bg1"/>
                </a:solidFill>
              </a:rPr>
              <a:t>4 </a:t>
            </a:r>
            <a:r>
              <a:rPr lang="zh-CN" altLang="en-US" sz="2800" b="1" dirty="0">
                <a:solidFill>
                  <a:schemeClr val="bg1"/>
                </a:solidFill>
              </a:rPr>
              <a:t>请看视频</a:t>
            </a:r>
          </a:p>
        </p:txBody>
      </p:sp>
      <p:pic>
        <p:nvPicPr>
          <p:cNvPr id="42" name="Picture 2" descr="C:\Documents and Settings\Administrator\桌面\睿泰集团员工培养计划-解决方案部-JYY\其他\PPT素材\图标\平面小图标\easyicon_net_20140625110035200\112256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0178" y="1363855"/>
            <a:ext cx="1228122" cy="1248938"/>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3380992" y="2962410"/>
            <a:ext cx="4248472" cy="584775"/>
          </a:xfrm>
          <a:prstGeom prst="rect">
            <a:avLst/>
          </a:prstGeom>
          <a:noFill/>
        </p:spPr>
        <p:txBody>
          <a:bodyPr wrap="square" rtlCol="0">
            <a:spAutoFit/>
          </a:bodyPr>
          <a:lstStyle/>
          <a:p>
            <a:pPr algn="ctr"/>
            <a:r>
              <a:rPr lang="zh-CN" altLang="en-US" sz="3200" b="1" dirty="0">
                <a:solidFill>
                  <a:schemeClr val="bg1"/>
                </a:solidFill>
                <a:latin typeface="微软雅黑" pitchFamily="34" charset="-122"/>
                <a:ea typeface="微软雅黑" pitchFamily="34" charset="-122"/>
              </a:rPr>
              <a:t>请看视频</a:t>
            </a:r>
          </a:p>
        </p:txBody>
      </p:sp>
    </p:spTree>
    <p:extLst>
      <p:ext uri="{BB962C8B-B14F-4D97-AF65-F5344CB8AC3E}">
        <p14:creationId xmlns:p14="http://schemas.microsoft.com/office/powerpoint/2010/main" val="2267071362"/>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750" fill="hold"/>
                                        <p:tgtEl>
                                          <p:spTgt spid="39"/>
                                        </p:tgtEl>
                                        <p:attrNameLst>
                                          <p:attrName>ppt_x</p:attrName>
                                        </p:attrNameLst>
                                      </p:cBhvr>
                                      <p:tavLst>
                                        <p:tav tm="0">
                                          <p:val>
                                            <p:strVal val="0-#ppt_w/2"/>
                                          </p:val>
                                        </p:tav>
                                        <p:tav tm="100000">
                                          <p:val>
                                            <p:strVal val="#ppt_x"/>
                                          </p:val>
                                        </p:tav>
                                      </p:tavLst>
                                    </p:anim>
                                    <p:anim calcmode="lin" valueType="num">
                                      <p:cBhvr additive="base">
                                        <p:cTn id="8" dur="750" fill="hold"/>
                                        <p:tgtEl>
                                          <p:spTgt spid="3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fill="hold"/>
                                        <p:tgtEl>
                                          <p:spTgt spid="42"/>
                                        </p:tgtEl>
                                        <p:attrNameLst>
                                          <p:attrName>ppt_x</p:attrName>
                                        </p:attrNameLst>
                                      </p:cBhvr>
                                      <p:tavLst>
                                        <p:tav tm="0">
                                          <p:val>
                                            <p:strVal val="0-#ppt_w/2"/>
                                          </p:val>
                                        </p:tav>
                                        <p:tav tm="100000">
                                          <p:val>
                                            <p:strVal val="#ppt_x"/>
                                          </p:val>
                                        </p:tav>
                                      </p:tavLst>
                                    </p:anim>
                                    <p:anim calcmode="lin" valueType="num">
                                      <p:cBhvr additive="base">
                                        <p:cTn id="16" dur="500" fill="hold"/>
                                        <p:tgtEl>
                                          <p:spTgt spid="42"/>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44"/>
                                        </p:tgtEl>
                                        <p:attrNameLst>
                                          <p:attrName>style.visibility</p:attrName>
                                        </p:attrNameLst>
                                      </p:cBhvr>
                                      <p:to>
                                        <p:strVal val="visible"/>
                                      </p:to>
                                    </p:set>
                                    <p:anim calcmode="lin" valueType="num">
                                      <p:cBhvr>
                                        <p:cTn id="20" dur="500" fill="hold"/>
                                        <p:tgtEl>
                                          <p:spTgt spid="44"/>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44"/>
                                        </p:tgtEl>
                                        <p:attrNameLst>
                                          <p:attrName>ppt_y</p:attrName>
                                        </p:attrNameLst>
                                      </p:cBhvr>
                                      <p:tavLst>
                                        <p:tav tm="0">
                                          <p:val>
                                            <p:strVal val="#ppt_y"/>
                                          </p:val>
                                        </p:tav>
                                        <p:tav tm="100000">
                                          <p:val>
                                            <p:strVal val="#ppt_y"/>
                                          </p:val>
                                        </p:tav>
                                      </p:tavLst>
                                    </p:anim>
                                    <p:anim calcmode="lin" valueType="num">
                                      <p:cBhvr>
                                        <p:cTn id="22" dur="500" fill="hold"/>
                                        <p:tgtEl>
                                          <p:spTgt spid="44"/>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44"/>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直接连接符 35"/>
          <p:cNvCxnSpPr/>
          <p:nvPr/>
        </p:nvCxnSpPr>
        <p:spPr>
          <a:xfrm>
            <a:off x="2204506" y="2787774"/>
            <a:ext cx="42484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2204506" y="3723878"/>
            <a:ext cx="42484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2204506" y="2931790"/>
            <a:ext cx="4248472" cy="584775"/>
          </a:xfrm>
          <a:prstGeom prst="rect">
            <a:avLst/>
          </a:prstGeom>
          <a:noFill/>
        </p:spPr>
        <p:txBody>
          <a:bodyPr wrap="square" rtlCol="0">
            <a:spAutoFit/>
          </a:bodyPr>
          <a:lstStyle/>
          <a:p>
            <a:pPr algn="ctr"/>
            <a:r>
              <a:rPr lang="en-US" altLang="zh-CN" sz="3200" b="1" dirty="0">
                <a:solidFill>
                  <a:schemeClr val="bg1"/>
                </a:solidFill>
                <a:latin typeface="微软雅黑" pitchFamily="34" charset="-122"/>
                <a:ea typeface="微软雅黑" pitchFamily="34" charset="-122"/>
              </a:rPr>
              <a:t>Thank</a:t>
            </a:r>
            <a:r>
              <a:rPr lang="zh-CN" altLang="en-US" sz="3200" b="1" dirty="0">
                <a:solidFill>
                  <a:schemeClr val="bg1"/>
                </a:solidFill>
                <a:latin typeface="微软雅黑" pitchFamily="34" charset="-122"/>
                <a:ea typeface="微软雅黑" pitchFamily="34" charset="-122"/>
              </a:rPr>
              <a:t> </a:t>
            </a:r>
            <a:r>
              <a:rPr lang="en-US" altLang="zh-CN" sz="3200" b="1" dirty="0">
                <a:solidFill>
                  <a:schemeClr val="bg1"/>
                </a:solidFill>
                <a:latin typeface="微软雅黑" pitchFamily="34" charset="-122"/>
                <a:ea typeface="微软雅黑" pitchFamily="34" charset="-122"/>
              </a:rPr>
              <a:t>You</a:t>
            </a:r>
            <a:endParaRPr lang="zh-CN" altLang="en-US" sz="3200" b="1" dirty="0">
              <a:solidFill>
                <a:schemeClr val="bg1"/>
              </a:solidFill>
              <a:latin typeface="微软雅黑" pitchFamily="34" charset="-122"/>
              <a:ea typeface="微软雅黑" pitchFamily="34" charset="-122"/>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9142" y="1342679"/>
            <a:ext cx="1219200" cy="1219200"/>
          </a:xfrm>
          <a:prstGeom prst="rect">
            <a:avLst/>
          </a:prstGeom>
        </p:spPr>
      </p:pic>
    </p:spTree>
    <p:extLst>
      <p:ext uri="{BB962C8B-B14F-4D97-AF65-F5344CB8AC3E}">
        <p14:creationId xmlns:p14="http://schemas.microsoft.com/office/powerpoint/2010/main" val="3673710264"/>
      </p:ext>
    </p:extLst>
  </p:cSld>
  <p:clrMapOvr>
    <a:masterClrMapping/>
  </p:clrMapOvr>
  <mc:AlternateContent xmlns:mc="http://schemas.openxmlformats.org/markup-compatibility/2006" xmlns:p14="http://schemas.microsoft.com/office/powerpoint/2010/main">
    <mc:Choice Requires="p14">
      <p:transition p14:dur="250" advClick="0">
        <p:wipe/>
      </p:transition>
    </mc:Choice>
    <mc:Fallback xmlns="">
      <p:transition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0-#ppt_w/2"/>
                                          </p:val>
                                        </p:tav>
                                        <p:tav tm="100000">
                                          <p:val>
                                            <p:strVal val="#ppt_x"/>
                                          </p:val>
                                        </p:tav>
                                      </p:tavLst>
                                    </p:anim>
                                    <p:anim calcmode="lin" valueType="num">
                                      <p:cBhvr additive="base">
                                        <p:cTn id="14" dur="500" fill="hold"/>
                                        <p:tgtEl>
                                          <p:spTgt spid="36"/>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1+#ppt_w/2"/>
                                          </p:val>
                                        </p:tav>
                                        <p:tav tm="100000">
                                          <p:val>
                                            <p:strVal val="#ppt_x"/>
                                          </p:val>
                                        </p:tav>
                                      </p:tavLst>
                                    </p:anim>
                                    <p:anim calcmode="lin" valueType="num">
                                      <p:cBhvr additive="base">
                                        <p:cTn id="18" dur="500" fill="hold"/>
                                        <p:tgtEl>
                                          <p:spTgt spid="37"/>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38"/>
                                        </p:tgtEl>
                                        <p:attrNameLst>
                                          <p:attrName>style.visibility</p:attrName>
                                        </p:attrNameLst>
                                      </p:cBhvr>
                                      <p:to>
                                        <p:strVal val="visible"/>
                                      </p:to>
                                    </p:set>
                                    <p:anim calcmode="lin" valueType="num">
                                      <p:cBhvr>
                                        <p:cTn id="22" dur="500" fill="hold"/>
                                        <p:tgtEl>
                                          <p:spTgt spid="38"/>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38"/>
                                        </p:tgtEl>
                                        <p:attrNameLst>
                                          <p:attrName>ppt_y</p:attrName>
                                        </p:attrNameLst>
                                      </p:cBhvr>
                                      <p:tavLst>
                                        <p:tav tm="0">
                                          <p:val>
                                            <p:strVal val="#ppt_y"/>
                                          </p:val>
                                        </p:tav>
                                        <p:tav tm="100000">
                                          <p:val>
                                            <p:strVal val="#ppt_y"/>
                                          </p:val>
                                        </p:tav>
                                      </p:tavLst>
                                    </p:anim>
                                    <p:anim calcmode="lin" valueType="num">
                                      <p:cBhvr>
                                        <p:cTn id="24" dur="500" fill="hold"/>
                                        <p:tgtEl>
                                          <p:spTgt spid="38"/>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38"/>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23928" y="2108726"/>
            <a:ext cx="1696683" cy="523220"/>
          </a:xfrm>
          <a:prstGeom prst="rect">
            <a:avLst/>
          </a:prstGeom>
          <a:solidFill>
            <a:schemeClr val="accent6">
              <a:lumMod val="75000"/>
            </a:schemeClr>
          </a:solidFill>
        </p:spPr>
        <p:txBody>
          <a:bodyPr wrap="none" rtlCol="0">
            <a:spAutoFit/>
          </a:bodyPr>
          <a:lstStyle/>
          <a:p>
            <a:r>
              <a:rPr lang="en-US" altLang="zh-CN" sz="2800" dirty="0">
                <a:solidFill>
                  <a:schemeClr val="bg2">
                    <a:lumMod val="90000"/>
                  </a:schemeClr>
                </a:solidFill>
                <a:latin typeface="微软雅黑" pitchFamily="34" charset="-122"/>
                <a:ea typeface="微软雅黑" pitchFamily="34" charset="-122"/>
              </a:rPr>
              <a:t>Part One</a:t>
            </a:r>
            <a:endParaRPr lang="zh-CN" altLang="en-US" sz="2800" dirty="0">
              <a:solidFill>
                <a:schemeClr val="bg2">
                  <a:lumMod val="90000"/>
                </a:schemeClr>
              </a:solidFill>
              <a:latin typeface="微软雅黑" pitchFamily="34" charset="-122"/>
              <a:ea typeface="微软雅黑" pitchFamily="34" charset="-122"/>
            </a:endParaRPr>
          </a:p>
        </p:txBody>
      </p:sp>
      <p:sp>
        <p:nvSpPr>
          <p:cNvPr id="5" name="TextBox 4"/>
          <p:cNvSpPr txBox="1"/>
          <p:nvPr/>
        </p:nvSpPr>
        <p:spPr>
          <a:xfrm>
            <a:off x="3902790" y="2631946"/>
            <a:ext cx="2829450" cy="523220"/>
          </a:xfrm>
          <a:prstGeom prst="rect">
            <a:avLst/>
          </a:prstGeom>
          <a:noFill/>
        </p:spPr>
        <p:txBody>
          <a:bodyPr wrap="square" rtlCol="0">
            <a:spAutoFit/>
          </a:bodyPr>
          <a:lstStyle/>
          <a:p>
            <a:r>
              <a:rPr lang="zh-CN" altLang="en-US" sz="2800" b="1" dirty="0">
                <a:solidFill>
                  <a:schemeClr val="accent6">
                    <a:lumMod val="75000"/>
                  </a:schemeClr>
                </a:solidFill>
              </a:rPr>
              <a:t>硬件模块</a:t>
            </a:r>
          </a:p>
        </p:txBody>
      </p:sp>
      <p:sp>
        <p:nvSpPr>
          <p:cNvPr id="6" name="TextBox 5"/>
          <p:cNvSpPr txBox="1"/>
          <p:nvPr/>
        </p:nvSpPr>
        <p:spPr>
          <a:xfrm>
            <a:off x="2161907" y="1814842"/>
            <a:ext cx="1425390" cy="1569660"/>
          </a:xfrm>
          <a:prstGeom prst="rect">
            <a:avLst/>
          </a:prstGeom>
          <a:noFill/>
        </p:spPr>
        <p:txBody>
          <a:bodyPr wrap="none" rtlCol="0">
            <a:spAutoFit/>
          </a:bodyPr>
          <a:lstStyle/>
          <a:p>
            <a:r>
              <a:rPr lang="en-US" altLang="zh-CN" sz="9600" b="1" dirty="0">
                <a:solidFill>
                  <a:srgbClr val="FFFFFF"/>
                </a:solidFill>
                <a:latin typeface="Kozuka Mincho Pr6N H" pitchFamily="18" charset="-128"/>
                <a:ea typeface="Kozuka Mincho Pr6N H" pitchFamily="18" charset="-128"/>
              </a:rPr>
              <a:t>01</a:t>
            </a:r>
            <a:endParaRPr lang="zh-CN" altLang="en-US" sz="9600" b="1" dirty="0">
              <a:solidFill>
                <a:srgbClr val="FFFFFF"/>
              </a:solidFill>
              <a:latin typeface="Kozuka Mincho Pr6N H" pitchFamily="18" charset="-128"/>
              <a:ea typeface="Kozuka Mincho Pr6N H" pitchFamily="18" charset="-128"/>
            </a:endParaRPr>
          </a:p>
        </p:txBody>
      </p:sp>
      <p:cxnSp>
        <p:nvCxnSpPr>
          <p:cNvPr id="7" name="直接连接符 6"/>
          <p:cNvCxnSpPr/>
          <p:nvPr/>
        </p:nvCxnSpPr>
        <p:spPr>
          <a:xfrm>
            <a:off x="2312320" y="3167467"/>
            <a:ext cx="4248472"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2312320" y="1819681"/>
            <a:ext cx="4248472"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7172742"/>
      </p:ext>
    </p:extLst>
  </p:cSld>
  <p:clrMapOvr>
    <a:masterClrMapping/>
  </p:clrMapOvr>
  <mc:AlternateContent xmlns:mc="http://schemas.openxmlformats.org/markup-compatibility/2006" xmlns:p14="http://schemas.microsoft.com/office/powerpoint/2010/main">
    <mc:Choice Requires="p14">
      <p:transition p14:dur="250" advClick="0">
        <p:wipe/>
      </p:transition>
    </mc:Choice>
    <mc:Fallback xmlns="">
      <p:transition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75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750"/>
                            </p:stCondLst>
                            <p:childTnLst>
                              <p:par>
                                <p:cTn id="16" presetID="22" presetClass="entr" presetSubtype="4"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1000"/>
                                        <p:tgtEl>
                                          <p:spTgt spid="6"/>
                                        </p:tgtEl>
                                      </p:cBhvr>
                                    </p:animEffect>
                                  </p:childTnLst>
                                </p:cTn>
                              </p:par>
                            </p:childTnLst>
                          </p:cTn>
                        </p:par>
                        <p:par>
                          <p:cTn id="19" fill="hold">
                            <p:stCondLst>
                              <p:cond delay="1750"/>
                            </p:stCondLst>
                            <p:childTnLst>
                              <p:par>
                                <p:cTn id="20" presetID="22" presetClass="entr" presetSubtype="8"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1000"/>
                                        <p:tgtEl>
                                          <p:spTgt spid="4"/>
                                        </p:tgtEl>
                                      </p:cBhvr>
                                    </p:animEffect>
                                  </p:childTnLst>
                                </p:cTn>
                              </p:par>
                            </p:childTnLst>
                          </p:cTn>
                        </p:par>
                        <p:par>
                          <p:cTn id="23" fill="hold">
                            <p:stCondLst>
                              <p:cond delay="2750"/>
                            </p:stCondLst>
                            <p:childTnLst>
                              <p:par>
                                <p:cTn id="24" presetID="47"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0" y="366036"/>
            <a:ext cx="3203848" cy="523220"/>
          </a:xfrm>
          <a:prstGeom prst="rect">
            <a:avLst/>
          </a:prstGeom>
        </p:spPr>
        <p:txBody>
          <a:bodyPr wrap="square">
            <a:spAutoFit/>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2800" b="1" dirty="0">
                <a:solidFill>
                  <a:schemeClr val="bg1"/>
                </a:solidFill>
              </a:rPr>
              <a:t>1-0 </a:t>
            </a:r>
            <a:r>
              <a:rPr lang="zh-CN" altLang="en-US" sz="2800" b="1" dirty="0">
                <a:solidFill>
                  <a:schemeClr val="bg1"/>
                </a:solidFill>
              </a:rPr>
              <a:t>导览</a:t>
            </a:r>
          </a:p>
        </p:txBody>
      </p:sp>
      <p:sp>
        <p:nvSpPr>
          <p:cNvPr id="21" name="椭圆 8"/>
          <p:cNvSpPr/>
          <p:nvPr/>
        </p:nvSpPr>
        <p:spPr>
          <a:xfrm>
            <a:off x="2945476" y="1531319"/>
            <a:ext cx="216024" cy="216024"/>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9"/>
          <p:cNvSpPr/>
          <p:nvPr/>
        </p:nvSpPr>
        <p:spPr>
          <a:xfrm>
            <a:off x="3347864" y="1461866"/>
            <a:ext cx="4032448" cy="35493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dirty="0">
                <a:solidFill>
                  <a:schemeClr val="accent6">
                    <a:lumMod val="75000"/>
                  </a:schemeClr>
                </a:solidFill>
              </a:rPr>
              <a:t>触控模块</a:t>
            </a:r>
          </a:p>
        </p:txBody>
      </p:sp>
      <p:sp>
        <p:nvSpPr>
          <p:cNvPr id="24" name="椭圆 10"/>
          <p:cNvSpPr/>
          <p:nvPr/>
        </p:nvSpPr>
        <p:spPr>
          <a:xfrm>
            <a:off x="2945476" y="2368457"/>
            <a:ext cx="216024" cy="216024"/>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11"/>
          <p:cNvSpPr/>
          <p:nvPr/>
        </p:nvSpPr>
        <p:spPr>
          <a:xfrm>
            <a:off x="3347864" y="2299004"/>
            <a:ext cx="4032448" cy="35493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dirty="0">
                <a:solidFill>
                  <a:schemeClr val="accent6">
                    <a:lumMod val="75000"/>
                  </a:schemeClr>
                </a:solidFill>
              </a:rPr>
              <a:t>红外模块</a:t>
            </a:r>
          </a:p>
        </p:txBody>
      </p:sp>
      <p:sp>
        <p:nvSpPr>
          <p:cNvPr id="27" name="椭圆 12"/>
          <p:cNvSpPr/>
          <p:nvPr/>
        </p:nvSpPr>
        <p:spPr>
          <a:xfrm>
            <a:off x="2945476" y="3151589"/>
            <a:ext cx="216024" cy="216024"/>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13"/>
          <p:cNvSpPr/>
          <p:nvPr/>
        </p:nvSpPr>
        <p:spPr>
          <a:xfrm>
            <a:off x="3347864" y="3082136"/>
            <a:ext cx="4032448" cy="35493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dirty="0">
                <a:solidFill>
                  <a:schemeClr val="accent6">
                    <a:lumMod val="75000"/>
                  </a:schemeClr>
                </a:solidFill>
              </a:rPr>
              <a:t>光感模块</a:t>
            </a:r>
          </a:p>
        </p:txBody>
      </p:sp>
      <p:sp>
        <p:nvSpPr>
          <p:cNvPr id="32" name="椭圆 14"/>
          <p:cNvSpPr/>
          <p:nvPr/>
        </p:nvSpPr>
        <p:spPr>
          <a:xfrm>
            <a:off x="2945476" y="3896162"/>
            <a:ext cx="216024" cy="216024"/>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15"/>
          <p:cNvSpPr/>
          <p:nvPr/>
        </p:nvSpPr>
        <p:spPr>
          <a:xfrm>
            <a:off x="3347864" y="3826709"/>
            <a:ext cx="4032448" cy="35493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dirty="0">
                <a:solidFill>
                  <a:schemeClr val="accent6">
                    <a:lumMod val="75000"/>
                  </a:schemeClr>
                </a:solidFill>
              </a:rPr>
              <a:t>模式选择</a:t>
            </a:r>
          </a:p>
        </p:txBody>
      </p:sp>
    </p:spTree>
    <p:extLst>
      <p:ext uri="{BB962C8B-B14F-4D97-AF65-F5344CB8AC3E}">
        <p14:creationId xmlns:p14="http://schemas.microsoft.com/office/powerpoint/2010/main" val="1437153844"/>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6" presetClass="entr" presetSubtype="16"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500"/>
                                        <p:tgtEl>
                                          <p:spTgt spid="21"/>
                                        </p:tgtEl>
                                      </p:cBhvr>
                                    </p:animEffect>
                                  </p:childTnLst>
                                </p:cTn>
                              </p:par>
                            </p:childTnLst>
                          </p:cTn>
                        </p:par>
                        <p:par>
                          <p:cTn id="13" fill="hold">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1+#ppt_w/2"/>
                                          </p:val>
                                        </p:tav>
                                        <p:tav tm="100000">
                                          <p:val>
                                            <p:strVal val="#ppt_x"/>
                                          </p:val>
                                        </p:tav>
                                      </p:tavLst>
                                    </p:anim>
                                    <p:anim calcmode="lin" valueType="num">
                                      <p:cBhvr additive="base">
                                        <p:cTn id="17" dur="500" fill="hold"/>
                                        <p:tgtEl>
                                          <p:spTgt spid="23"/>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6" presetClass="entr" presetSubtype="16"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circle(in)">
                                      <p:cBhvr>
                                        <p:cTn id="21" dur="500"/>
                                        <p:tgtEl>
                                          <p:spTgt spid="24"/>
                                        </p:tgtEl>
                                      </p:cBhvr>
                                    </p:animEffect>
                                  </p:childTnLst>
                                </p:cTn>
                              </p:par>
                            </p:childTnLst>
                          </p:cTn>
                        </p:par>
                        <p:par>
                          <p:cTn id="22" fill="hold">
                            <p:stCondLst>
                              <p:cond delay="2000"/>
                            </p:stCondLst>
                            <p:childTnLst>
                              <p:par>
                                <p:cTn id="23" presetID="2" presetClass="entr" presetSubtype="2"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1+#ppt_w/2"/>
                                          </p:val>
                                        </p:tav>
                                        <p:tav tm="100000">
                                          <p:val>
                                            <p:strVal val="#ppt_x"/>
                                          </p:val>
                                        </p:tav>
                                      </p:tavLst>
                                    </p:anim>
                                    <p:anim calcmode="lin" valueType="num">
                                      <p:cBhvr additive="base">
                                        <p:cTn id="26" dur="5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6" presetClass="entr" presetSubtype="16" fill="hold" grpId="0"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circle(in)">
                                      <p:cBhvr>
                                        <p:cTn id="30" dur="500"/>
                                        <p:tgtEl>
                                          <p:spTgt spid="27"/>
                                        </p:tgtEl>
                                      </p:cBhvr>
                                    </p:animEffect>
                                  </p:childTnLst>
                                </p:cTn>
                              </p:par>
                            </p:childTnLst>
                          </p:cTn>
                        </p:par>
                        <p:par>
                          <p:cTn id="31" fill="hold">
                            <p:stCondLst>
                              <p:cond delay="3000"/>
                            </p:stCondLst>
                            <p:childTnLst>
                              <p:par>
                                <p:cTn id="32" presetID="2" presetClass="entr" presetSubtype="2" fill="hold" grpId="0" nodeType="after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additive="base">
                                        <p:cTn id="34" dur="500" fill="hold"/>
                                        <p:tgtEl>
                                          <p:spTgt spid="29"/>
                                        </p:tgtEl>
                                        <p:attrNameLst>
                                          <p:attrName>ppt_x</p:attrName>
                                        </p:attrNameLst>
                                      </p:cBhvr>
                                      <p:tavLst>
                                        <p:tav tm="0">
                                          <p:val>
                                            <p:strVal val="1+#ppt_w/2"/>
                                          </p:val>
                                        </p:tav>
                                        <p:tav tm="100000">
                                          <p:val>
                                            <p:strVal val="#ppt_x"/>
                                          </p:val>
                                        </p:tav>
                                      </p:tavLst>
                                    </p:anim>
                                    <p:anim calcmode="lin" valueType="num">
                                      <p:cBhvr additive="base">
                                        <p:cTn id="35" dur="500" fill="hold"/>
                                        <p:tgtEl>
                                          <p:spTgt spid="29"/>
                                        </p:tgtEl>
                                        <p:attrNameLst>
                                          <p:attrName>ppt_y</p:attrName>
                                        </p:attrNameLst>
                                      </p:cBhvr>
                                      <p:tavLst>
                                        <p:tav tm="0">
                                          <p:val>
                                            <p:strVal val="#ppt_y"/>
                                          </p:val>
                                        </p:tav>
                                        <p:tav tm="100000">
                                          <p:val>
                                            <p:strVal val="#ppt_y"/>
                                          </p:val>
                                        </p:tav>
                                      </p:tavLst>
                                    </p:anim>
                                  </p:childTnLst>
                                </p:cTn>
                              </p:par>
                            </p:childTnLst>
                          </p:cTn>
                        </p:par>
                        <p:par>
                          <p:cTn id="36" fill="hold">
                            <p:stCondLst>
                              <p:cond delay="3500"/>
                            </p:stCondLst>
                            <p:childTnLst>
                              <p:par>
                                <p:cTn id="37" presetID="6" presetClass="entr" presetSubtype="16" fill="hold" grpId="0" nodeType="after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circle(in)">
                                      <p:cBhvr>
                                        <p:cTn id="39" dur="500"/>
                                        <p:tgtEl>
                                          <p:spTgt spid="32"/>
                                        </p:tgtEl>
                                      </p:cBhvr>
                                    </p:animEffect>
                                  </p:childTnLst>
                                </p:cTn>
                              </p:par>
                            </p:childTnLst>
                          </p:cTn>
                        </p:par>
                        <p:par>
                          <p:cTn id="40" fill="hold">
                            <p:stCondLst>
                              <p:cond delay="4000"/>
                            </p:stCondLst>
                            <p:childTnLst>
                              <p:par>
                                <p:cTn id="41" presetID="2" presetClass="entr" presetSubtype="2" fill="hold" grpId="0" nodeType="after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fill="hold"/>
                                        <p:tgtEl>
                                          <p:spTgt spid="33"/>
                                        </p:tgtEl>
                                        <p:attrNameLst>
                                          <p:attrName>ppt_x</p:attrName>
                                        </p:attrNameLst>
                                      </p:cBhvr>
                                      <p:tavLst>
                                        <p:tav tm="0">
                                          <p:val>
                                            <p:strVal val="1+#ppt_w/2"/>
                                          </p:val>
                                        </p:tav>
                                        <p:tav tm="100000">
                                          <p:val>
                                            <p:strVal val="#ppt_x"/>
                                          </p:val>
                                        </p:tav>
                                      </p:tavLst>
                                    </p:anim>
                                    <p:anim calcmode="lin" valueType="num">
                                      <p:cBhvr additive="base">
                                        <p:cTn id="44"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animBg="1"/>
      <p:bldP spid="23" grpId="0" animBg="1"/>
      <p:bldP spid="24" grpId="0" animBg="1"/>
      <p:bldP spid="26" grpId="0" animBg="1"/>
      <p:bldP spid="27" grpId="0" animBg="1"/>
      <p:bldP spid="29" grpId="0" animBg="1"/>
      <p:bldP spid="32" grpId="0" animBg="1"/>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4181981" y="2092618"/>
            <a:ext cx="1130424" cy="1060704"/>
            <a:chOff x="3635896" y="2092618"/>
            <a:chExt cx="1130424" cy="1060704"/>
          </a:xfrm>
        </p:grpSpPr>
        <p:sp>
          <p:nvSpPr>
            <p:cNvPr id="5" name="等腰三角形 4"/>
            <p:cNvSpPr/>
            <p:nvPr/>
          </p:nvSpPr>
          <p:spPr>
            <a:xfrm rot="5400000">
              <a:off x="3778768" y="2165770"/>
              <a:ext cx="1060704" cy="914400"/>
            </a:xfrm>
            <a:prstGeom prs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p:nvSpPr>
          <p:spPr>
            <a:xfrm rot="5400000">
              <a:off x="3562744" y="2165770"/>
              <a:ext cx="1060704" cy="914400"/>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1"/>
          <p:cNvSpPr/>
          <p:nvPr/>
        </p:nvSpPr>
        <p:spPr>
          <a:xfrm>
            <a:off x="0" y="366036"/>
            <a:ext cx="3203848" cy="521970"/>
          </a:xfrm>
          <a:prstGeom prst="rect">
            <a:avLst/>
          </a:prstGeom>
        </p:spPr>
        <p:txBody>
          <a:bodyPr wrap="square">
            <a:spAutoFit/>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2800" b="1" dirty="0">
                <a:solidFill>
                  <a:schemeClr val="bg1"/>
                </a:solidFill>
              </a:rPr>
              <a:t>1-1 </a:t>
            </a:r>
            <a:r>
              <a:rPr lang="zh-CN" altLang="en-US" sz="2800" b="1" dirty="0">
                <a:solidFill>
                  <a:schemeClr val="bg1"/>
                </a:solidFill>
              </a:rPr>
              <a:t>触控模块</a:t>
            </a:r>
          </a:p>
        </p:txBody>
      </p:sp>
      <p:sp>
        <p:nvSpPr>
          <p:cNvPr id="8" name="TextBox 7"/>
          <p:cNvSpPr txBox="1"/>
          <p:nvPr/>
        </p:nvSpPr>
        <p:spPr>
          <a:xfrm>
            <a:off x="5436096" y="1866955"/>
            <a:ext cx="3456384" cy="1691640"/>
          </a:xfrm>
          <a:prstGeom prst="rect">
            <a:avLst/>
          </a:prstGeom>
          <a:noFill/>
        </p:spPr>
        <p:txBody>
          <a:bodyPr wrap="square" rtlCol="0">
            <a:spAutoFit/>
          </a:bodyPr>
          <a:lstStyle/>
          <a:p>
            <a:pPr indent="0">
              <a:lnSpc>
                <a:spcPct val="150000"/>
              </a:lnSpc>
              <a:buClr>
                <a:schemeClr val="accent6">
                  <a:lumMod val="75000"/>
                </a:schemeClr>
              </a:buClr>
              <a:buFont typeface="Arial" pitchFamily="34" charset="0"/>
              <a:buNone/>
            </a:pPr>
            <a:r>
              <a:rPr lang="zh-CN" altLang="en-US" sz="1400" dirty="0">
                <a:latin typeface="微软雅黑" charset="0"/>
                <a:ea typeface="微软雅黑" charset="0"/>
              </a:rPr>
              <a:t>给引脚输出</a:t>
            </a:r>
            <a:r>
              <a:rPr lang="en-US" altLang="zh-CN" sz="1400" dirty="0">
                <a:latin typeface="微软雅黑" charset="0"/>
                <a:ea typeface="微软雅黑" charset="0"/>
              </a:rPr>
              <a:t>PWM</a:t>
            </a:r>
            <a:r>
              <a:rPr lang="zh-CN" altLang="en-US" sz="1400" dirty="0">
                <a:latin typeface="微软雅黑" charset="0"/>
                <a:ea typeface="微软雅黑" charset="0"/>
              </a:rPr>
              <a:t>波，其占空比就可以控制亮度。</a:t>
            </a:r>
          </a:p>
          <a:p>
            <a:pPr indent="0">
              <a:lnSpc>
                <a:spcPct val="150000"/>
              </a:lnSpc>
              <a:buClr>
                <a:schemeClr val="accent6">
                  <a:lumMod val="75000"/>
                </a:schemeClr>
              </a:buClr>
              <a:buFont typeface="Arial" pitchFamily="34" charset="0"/>
              <a:buNone/>
            </a:pPr>
            <a:r>
              <a:rPr lang="en-US" altLang="zh-CN" sz="1400" dirty="0">
                <a:latin typeface="微软雅黑" charset="0"/>
                <a:ea typeface="微软雅黑" charset="0"/>
              </a:rPr>
              <a:t>KO2</a:t>
            </a:r>
            <a:r>
              <a:rPr lang="zh-CN" altLang="en-US" sz="1400" dirty="0">
                <a:latin typeface="微软雅黑" charset="0"/>
                <a:ea typeface="微软雅黑" charset="0"/>
              </a:rPr>
              <a:t>引脚接上单片机的一个数据读入脚。</a:t>
            </a:r>
          </a:p>
          <a:p>
            <a:pPr indent="0">
              <a:lnSpc>
                <a:spcPct val="150000"/>
              </a:lnSpc>
              <a:buClr>
                <a:schemeClr val="accent6">
                  <a:lumMod val="75000"/>
                </a:schemeClr>
              </a:buClr>
              <a:buFont typeface="Arial" pitchFamily="34" charset="0"/>
              <a:buNone/>
            </a:pPr>
            <a:r>
              <a:rPr lang="zh-CN" altLang="en-US" sz="1400" dirty="0">
                <a:latin typeface="微软雅黑" charset="0"/>
                <a:ea typeface="微软雅黑" charset="0"/>
              </a:rPr>
              <a:t>读到高电平就调整占空比。</a:t>
            </a:r>
          </a:p>
          <a:p>
            <a:pPr indent="0">
              <a:lnSpc>
                <a:spcPct val="150000"/>
              </a:lnSpc>
              <a:buClr>
                <a:schemeClr val="accent6">
                  <a:lumMod val="75000"/>
                </a:schemeClr>
              </a:buClr>
              <a:buFont typeface="Arial" pitchFamily="34" charset="0"/>
              <a:buNone/>
            </a:pPr>
            <a:endParaRPr lang="zh-CN" altLang="en-US" sz="1400" dirty="0">
              <a:latin typeface="微软雅黑" charset="0"/>
              <a:ea typeface="微软雅黑" charset="0"/>
            </a:endParaRPr>
          </a:p>
        </p:txBody>
      </p:sp>
      <p:sp>
        <p:nvSpPr>
          <p:cNvPr id="4" name="矩形 3"/>
          <p:cNvSpPr/>
          <p:nvPr/>
        </p:nvSpPr>
        <p:spPr>
          <a:xfrm>
            <a:off x="5436096" y="1491630"/>
            <a:ext cx="2398395" cy="368300"/>
          </a:xfrm>
          <a:prstGeom prst="rect">
            <a:avLst/>
          </a:prstGeom>
        </p:spPr>
        <p:txBody>
          <a:bodyPr wrap="none">
            <a:spAutoFit/>
          </a:bodyPr>
          <a:lstStyle/>
          <a:p>
            <a:r>
              <a:rPr lang="en-US" altLang="zh-CN" b="1" dirty="0">
                <a:solidFill>
                  <a:schemeClr val="accent6">
                    <a:lumMod val="75000"/>
                  </a:schemeClr>
                </a:solidFill>
              </a:rPr>
              <a:t>AnalogWrite(led, val)    </a:t>
            </a:r>
            <a:endParaRPr lang="zh-CN" altLang="en-US" b="1" dirty="0">
              <a:solidFill>
                <a:schemeClr val="accent6">
                  <a:lumMod val="75000"/>
                </a:schemeClr>
              </a:solidFill>
            </a:endParaRPr>
          </a:p>
        </p:txBody>
      </p:sp>
      <p:pic>
        <p:nvPicPr>
          <p:cNvPr id="3074" name="Picture 2"/>
          <p:cNvPicPr>
            <a:picLocks noChangeAspect="1" noChangeArrowheads="1"/>
          </p:cNvPicPr>
          <p:nvPr/>
        </p:nvPicPr>
        <p:blipFill>
          <a:blip r:embed="rId2"/>
          <a:srcRect/>
          <a:stretch>
            <a:fillRect/>
          </a:stretch>
        </p:blipFill>
        <p:spPr bwMode="auto">
          <a:xfrm>
            <a:off x="107315" y="1419860"/>
            <a:ext cx="3962400" cy="2122805"/>
          </a:xfrm>
          <a:prstGeom prst="rect">
            <a:avLst/>
          </a:prstGeom>
          <a:noFill/>
          <a:ln w="9525">
            <a:noFill/>
            <a:miter lim="800000"/>
            <a:headEnd/>
            <a:tailEnd/>
          </a:ln>
          <a:effectLst/>
        </p:spPr>
      </p:pic>
    </p:spTree>
    <p:extLst>
      <p:ext uri="{BB962C8B-B14F-4D97-AF65-F5344CB8AC3E}">
        <p14:creationId xmlns:p14="http://schemas.microsoft.com/office/powerpoint/2010/main" val="1417234540"/>
      </p:ext>
    </p:extLst>
  </p:cSld>
  <p:clrMapOvr>
    <a:masterClrMapping/>
  </p:clrMapOvr>
  <p:transition spd="slow" advClick="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4" presetClass="entr" presetSubtype="10" fill="hold" nodeType="after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randombar(horizontal)">
                                      <p:cBhvr>
                                        <p:cTn id="12" dur="500"/>
                                        <p:tgtEl>
                                          <p:spTgt spid="3074"/>
                                        </p:tgtEl>
                                      </p:cBhvr>
                                    </p:animEffect>
                                  </p:childTnLst>
                                </p:cTn>
                              </p:par>
                            </p:childTnLst>
                          </p:cTn>
                        </p:par>
                        <p:par>
                          <p:cTn id="13" fill="hold">
                            <p:stCondLst>
                              <p:cond delay="1500"/>
                            </p:stCondLst>
                            <p:childTnLst>
                              <p:par>
                                <p:cTn id="14" presetID="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000" fill="hold"/>
                                        <p:tgtEl>
                                          <p:spTgt spid="9"/>
                                        </p:tgtEl>
                                        <p:attrNameLst>
                                          <p:attrName>ppt_x</p:attrName>
                                        </p:attrNameLst>
                                      </p:cBhvr>
                                      <p:tavLst>
                                        <p:tav tm="0">
                                          <p:val>
                                            <p:strVal val="0-#ppt_w/2"/>
                                          </p:val>
                                        </p:tav>
                                        <p:tav tm="100000">
                                          <p:val>
                                            <p:strVal val="#ppt_x"/>
                                          </p:val>
                                        </p:tav>
                                      </p:tavLst>
                                    </p:anim>
                                    <p:anim calcmode="lin" valueType="num">
                                      <p:cBhvr additive="base">
                                        <p:cTn id="17" dur="1000" fill="hold"/>
                                        <p:tgtEl>
                                          <p:spTgt spid="9"/>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10"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childTnLst>
                                </p:cTn>
                              </p:par>
                            </p:childTnLst>
                          </p:cTn>
                        </p:par>
                        <p:par>
                          <p:cTn id="22" fill="hold">
                            <p:stCondLst>
                              <p:cond delay="35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4181981" y="2092618"/>
            <a:ext cx="1130424" cy="1060704"/>
            <a:chOff x="3635896" y="2092618"/>
            <a:chExt cx="1130424" cy="1060704"/>
          </a:xfrm>
        </p:grpSpPr>
        <p:sp>
          <p:nvSpPr>
            <p:cNvPr id="5" name="等腰三角形 4"/>
            <p:cNvSpPr/>
            <p:nvPr/>
          </p:nvSpPr>
          <p:spPr>
            <a:xfrm rot="5400000">
              <a:off x="3778768" y="2165770"/>
              <a:ext cx="1060704" cy="914400"/>
            </a:xfrm>
            <a:prstGeom prs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p:nvSpPr>
          <p:spPr>
            <a:xfrm rot="5400000">
              <a:off x="3562744" y="2165770"/>
              <a:ext cx="1060704" cy="914400"/>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1"/>
          <p:cNvSpPr/>
          <p:nvPr/>
        </p:nvSpPr>
        <p:spPr>
          <a:xfrm>
            <a:off x="0" y="366036"/>
            <a:ext cx="3203848" cy="521970"/>
          </a:xfrm>
          <a:prstGeom prst="rect">
            <a:avLst/>
          </a:prstGeom>
        </p:spPr>
        <p:txBody>
          <a:bodyPr wrap="square">
            <a:spAutoFit/>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2800" b="1" dirty="0">
                <a:solidFill>
                  <a:schemeClr val="bg1"/>
                </a:solidFill>
              </a:rPr>
              <a:t>1-2 </a:t>
            </a:r>
            <a:r>
              <a:rPr lang="zh-CN" altLang="en-US" sz="2800" b="1" dirty="0">
                <a:solidFill>
                  <a:schemeClr val="bg1"/>
                </a:solidFill>
              </a:rPr>
              <a:t>红外模块</a:t>
            </a:r>
          </a:p>
        </p:txBody>
      </p:sp>
      <p:sp>
        <p:nvSpPr>
          <p:cNvPr id="8" name="TextBox 7"/>
          <p:cNvSpPr txBox="1"/>
          <p:nvPr/>
        </p:nvSpPr>
        <p:spPr>
          <a:xfrm>
            <a:off x="5436096" y="2427734"/>
            <a:ext cx="3456384" cy="808298"/>
          </a:xfrm>
          <a:prstGeom prst="rect">
            <a:avLst/>
          </a:prstGeom>
          <a:noFill/>
        </p:spPr>
        <p:txBody>
          <a:bodyPr wrap="square" rtlCol="0">
            <a:spAutoFit/>
          </a:bodyPr>
          <a:lstStyle/>
          <a:p>
            <a:r>
              <a:rPr lang="zh-CN" altLang="en-US" sz="1400" dirty="0">
                <a:latin typeface="微软雅黑" charset="0"/>
                <a:ea typeface="微软雅黑" charset="0"/>
              </a:rPr>
              <a:t>当感知到人体运动或者靠近时候就会使得灯光骤亮。</a:t>
            </a:r>
          </a:p>
          <a:p>
            <a:pPr indent="0">
              <a:lnSpc>
                <a:spcPct val="150000"/>
              </a:lnSpc>
              <a:buClr>
                <a:schemeClr val="accent6">
                  <a:lumMod val="75000"/>
                </a:schemeClr>
              </a:buClr>
              <a:buFont typeface="Arial" pitchFamily="34" charset="0"/>
              <a:buNone/>
            </a:pPr>
            <a:endParaRPr lang="zh-CN" altLang="en-US" sz="1400" dirty="0">
              <a:latin typeface="微软雅黑" charset="0"/>
              <a:ea typeface="微软雅黑" charset="0"/>
            </a:endParaRPr>
          </a:p>
        </p:txBody>
      </p:sp>
      <p:sp>
        <p:nvSpPr>
          <p:cNvPr id="4" name="矩形 3"/>
          <p:cNvSpPr/>
          <p:nvPr/>
        </p:nvSpPr>
        <p:spPr>
          <a:xfrm>
            <a:off x="5436096" y="1491630"/>
            <a:ext cx="2278829" cy="369332"/>
          </a:xfrm>
          <a:prstGeom prst="rect">
            <a:avLst/>
          </a:prstGeom>
        </p:spPr>
        <p:txBody>
          <a:bodyPr wrap="none">
            <a:spAutoFit/>
          </a:bodyPr>
          <a:lstStyle/>
          <a:p>
            <a:r>
              <a:rPr lang="en-US" altLang="zh-CN" b="1" dirty="0" err="1">
                <a:solidFill>
                  <a:schemeClr val="accent6">
                    <a:lumMod val="75000"/>
                  </a:schemeClr>
                </a:solidFill>
              </a:rPr>
              <a:t>digitalRead</a:t>
            </a:r>
            <a:r>
              <a:rPr lang="en-US" altLang="zh-CN" b="1" dirty="0">
                <a:solidFill>
                  <a:schemeClr val="accent6">
                    <a:lumMod val="75000"/>
                  </a:schemeClr>
                </a:solidFill>
              </a:rPr>
              <a:t>(led, state)</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7315" y="1640420"/>
            <a:ext cx="3962400" cy="1681684"/>
          </a:xfrm>
          <a:prstGeom prst="rect">
            <a:avLst/>
          </a:prstGeom>
          <a:noFill/>
          <a:ln w="9525">
            <a:noFill/>
            <a:miter lim="800000"/>
            <a:headEnd/>
            <a:tailEnd/>
          </a:ln>
          <a:effectLst/>
        </p:spPr>
      </p:pic>
    </p:spTree>
    <p:extLst>
      <p:ext uri="{BB962C8B-B14F-4D97-AF65-F5344CB8AC3E}">
        <p14:creationId xmlns:p14="http://schemas.microsoft.com/office/powerpoint/2010/main" val="2344700391"/>
      </p:ext>
    </p:extLst>
  </p:cSld>
  <p:clrMapOvr>
    <a:masterClrMapping/>
  </p:clrMapOvr>
  <p:transition spd="slow" advClick="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4" presetClass="entr" presetSubtype="10" fill="hold" nodeType="after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randombar(horizontal)">
                                      <p:cBhvr>
                                        <p:cTn id="12" dur="500"/>
                                        <p:tgtEl>
                                          <p:spTgt spid="3074"/>
                                        </p:tgtEl>
                                      </p:cBhvr>
                                    </p:animEffect>
                                  </p:childTnLst>
                                </p:cTn>
                              </p:par>
                            </p:childTnLst>
                          </p:cTn>
                        </p:par>
                        <p:par>
                          <p:cTn id="13" fill="hold">
                            <p:stCondLst>
                              <p:cond delay="1500"/>
                            </p:stCondLst>
                            <p:childTnLst>
                              <p:par>
                                <p:cTn id="14" presetID="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000" fill="hold"/>
                                        <p:tgtEl>
                                          <p:spTgt spid="9"/>
                                        </p:tgtEl>
                                        <p:attrNameLst>
                                          <p:attrName>ppt_x</p:attrName>
                                        </p:attrNameLst>
                                      </p:cBhvr>
                                      <p:tavLst>
                                        <p:tav tm="0">
                                          <p:val>
                                            <p:strVal val="0-#ppt_w/2"/>
                                          </p:val>
                                        </p:tav>
                                        <p:tav tm="100000">
                                          <p:val>
                                            <p:strVal val="#ppt_x"/>
                                          </p:val>
                                        </p:tav>
                                      </p:tavLst>
                                    </p:anim>
                                    <p:anim calcmode="lin" valueType="num">
                                      <p:cBhvr additive="base">
                                        <p:cTn id="17" dur="1000" fill="hold"/>
                                        <p:tgtEl>
                                          <p:spTgt spid="9"/>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10"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childTnLst>
                                </p:cTn>
                              </p:par>
                            </p:childTnLst>
                          </p:cTn>
                        </p:par>
                        <p:par>
                          <p:cTn id="22" fill="hold">
                            <p:stCondLst>
                              <p:cond delay="35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366036"/>
            <a:ext cx="3203848" cy="521970"/>
          </a:xfrm>
          <a:prstGeom prst="rect">
            <a:avLst/>
          </a:prstGeom>
        </p:spPr>
        <p:txBody>
          <a:bodyPr wrap="square">
            <a:spAutoFit/>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2800" b="1" dirty="0">
                <a:solidFill>
                  <a:schemeClr val="bg1"/>
                </a:solidFill>
              </a:rPr>
              <a:t>1-3 </a:t>
            </a:r>
            <a:r>
              <a:rPr lang="zh-CN" altLang="en-US" sz="2800" b="1" dirty="0">
                <a:solidFill>
                  <a:schemeClr val="bg1"/>
                </a:solidFill>
              </a:rPr>
              <a:t>光感模块</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39752" y="1851670"/>
            <a:ext cx="4541462" cy="2016224"/>
          </a:xfrm>
          <a:prstGeom prst="rect">
            <a:avLst/>
          </a:prstGeom>
          <a:noFill/>
          <a:ln w="9525">
            <a:noFill/>
            <a:miter lim="800000"/>
            <a:headEnd/>
            <a:tailEnd/>
          </a:ln>
          <a:effectLst/>
        </p:spPr>
      </p:pic>
    </p:spTree>
    <p:extLst>
      <p:ext uri="{BB962C8B-B14F-4D97-AF65-F5344CB8AC3E}">
        <p14:creationId xmlns:p14="http://schemas.microsoft.com/office/powerpoint/2010/main" val="3958775448"/>
      </p:ext>
    </p:extLst>
  </p:cSld>
  <p:clrMapOvr>
    <a:masterClrMapping/>
  </p:clrMapOvr>
  <p:transition spd="slow" advClick="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4" presetClass="entr" presetSubtype="10" fill="hold" nodeType="after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randombar(horizontal)">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4181981" y="2092618"/>
            <a:ext cx="1130424" cy="1060704"/>
            <a:chOff x="3635896" y="2092618"/>
            <a:chExt cx="1130424" cy="1060704"/>
          </a:xfrm>
        </p:grpSpPr>
        <p:sp>
          <p:nvSpPr>
            <p:cNvPr id="5" name="等腰三角形 4"/>
            <p:cNvSpPr/>
            <p:nvPr/>
          </p:nvSpPr>
          <p:spPr>
            <a:xfrm rot="5400000">
              <a:off x="3778768" y="2165770"/>
              <a:ext cx="1060704" cy="914400"/>
            </a:xfrm>
            <a:prstGeom prs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p:nvSpPr>
          <p:spPr>
            <a:xfrm rot="5400000">
              <a:off x="3562744" y="2165770"/>
              <a:ext cx="1060704" cy="914400"/>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1"/>
          <p:cNvSpPr/>
          <p:nvPr/>
        </p:nvSpPr>
        <p:spPr>
          <a:xfrm>
            <a:off x="0" y="366036"/>
            <a:ext cx="3203848" cy="521970"/>
          </a:xfrm>
          <a:prstGeom prst="rect">
            <a:avLst/>
          </a:prstGeom>
        </p:spPr>
        <p:txBody>
          <a:bodyPr wrap="square">
            <a:spAutoFit/>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2800" b="1" dirty="0">
                <a:solidFill>
                  <a:schemeClr val="bg1"/>
                </a:solidFill>
              </a:rPr>
              <a:t>1-4 </a:t>
            </a:r>
            <a:r>
              <a:rPr lang="zh-CN" altLang="en-US" sz="2800" b="1" dirty="0">
                <a:solidFill>
                  <a:schemeClr val="bg1"/>
                </a:solidFill>
              </a:rPr>
              <a:t>模式选择</a:t>
            </a:r>
          </a:p>
        </p:txBody>
      </p:sp>
      <p:sp>
        <p:nvSpPr>
          <p:cNvPr id="8" name="TextBox 7"/>
          <p:cNvSpPr txBox="1"/>
          <p:nvPr/>
        </p:nvSpPr>
        <p:spPr>
          <a:xfrm>
            <a:off x="5436096" y="2063755"/>
            <a:ext cx="3456384" cy="1454629"/>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rPr>
              <a:t>设置一个按键，一边接高电平，一边连到单片机的数据读入口子。用程序检测上升沿。</a:t>
            </a:r>
          </a:p>
          <a:p>
            <a:r>
              <a:rPr lang="zh-CN" altLang="en-US" sz="1400" dirty="0">
                <a:latin typeface="微软雅黑" panose="020B0503020204020204" pitchFamily="34" charset="-122"/>
                <a:ea typeface="微软雅黑" panose="020B0503020204020204" pitchFamily="34" charset="-122"/>
              </a:rPr>
              <a:t>当读到一个上升沿的时候，计数器加一。根据计数器来选择需要的模式。</a:t>
            </a:r>
          </a:p>
          <a:p>
            <a:pPr indent="0">
              <a:lnSpc>
                <a:spcPct val="150000"/>
              </a:lnSpc>
              <a:buClr>
                <a:schemeClr val="accent6">
                  <a:lumMod val="75000"/>
                </a:schemeClr>
              </a:buClr>
              <a:buFont typeface="Arial" pitchFamily="34" charset="0"/>
              <a:buNone/>
            </a:pPr>
            <a:endParaRPr lang="zh-CN" altLang="en-US" sz="1400" dirty="0">
              <a:latin typeface="微软雅黑" charset="0"/>
              <a:ea typeface="微软雅黑"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43608" y="1347614"/>
            <a:ext cx="2285335" cy="2603964"/>
          </a:xfrm>
          <a:prstGeom prst="rect">
            <a:avLst/>
          </a:prstGeom>
          <a:noFill/>
          <a:ln w="9525">
            <a:noFill/>
            <a:miter lim="800000"/>
            <a:headEnd/>
            <a:tailEnd/>
          </a:ln>
          <a:effectLst/>
        </p:spPr>
      </p:pic>
    </p:spTree>
    <p:extLst>
      <p:ext uri="{BB962C8B-B14F-4D97-AF65-F5344CB8AC3E}">
        <p14:creationId xmlns:p14="http://schemas.microsoft.com/office/powerpoint/2010/main" val="2945322055"/>
      </p:ext>
    </p:extLst>
  </p:cSld>
  <p:clrMapOvr>
    <a:masterClrMapping/>
  </p:clrMapOvr>
  <p:transition spd="slow" advClick="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4" presetClass="entr" presetSubtype="10" fill="hold" nodeType="after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randombar(horizontal)">
                                      <p:cBhvr>
                                        <p:cTn id="12" dur="500"/>
                                        <p:tgtEl>
                                          <p:spTgt spid="3074"/>
                                        </p:tgtEl>
                                      </p:cBhvr>
                                    </p:animEffect>
                                  </p:childTnLst>
                                </p:cTn>
                              </p:par>
                            </p:childTnLst>
                          </p:cTn>
                        </p:par>
                        <p:par>
                          <p:cTn id="13" fill="hold">
                            <p:stCondLst>
                              <p:cond delay="1500"/>
                            </p:stCondLst>
                            <p:childTnLst>
                              <p:par>
                                <p:cTn id="14" presetID="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000" fill="hold"/>
                                        <p:tgtEl>
                                          <p:spTgt spid="9"/>
                                        </p:tgtEl>
                                        <p:attrNameLst>
                                          <p:attrName>ppt_x</p:attrName>
                                        </p:attrNameLst>
                                      </p:cBhvr>
                                      <p:tavLst>
                                        <p:tav tm="0">
                                          <p:val>
                                            <p:strVal val="0-#ppt_w/2"/>
                                          </p:val>
                                        </p:tav>
                                        <p:tav tm="100000">
                                          <p:val>
                                            <p:strVal val="#ppt_x"/>
                                          </p:val>
                                        </p:tav>
                                      </p:tavLst>
                                    </p:anim>
                                    <p:anim calcmode="lin" valueType="num">
                                      <p:cBhvr additive="base">
                                        <p:cTn id="17" dur="1000" fill="hold"/>
                                        <p:tgtEl>
                                          <p:spTgt spid="9"/>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10"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23928" y="2108726"/>
            <a:ext cx="1672637" cy="523220"/>
          </a:xfrm>
          <a:prstGeom prst="rect">
            <a:avLst/>
          </a:prstGeom>
          <a:solidFill>
            <a:schemeClr val="accent6">
              <a:lumMod val="75000"/>
            </a:schemeClr>
          </a:solidFill>
        </p:spPr>
        <p:txBody>
          <a:bodyPr wrap="none" rtlCol="0">
            <a:spAutoFit/>
          </a:bodyPr>
          <a:lstStyle/>
          <a:p>
            <a:r>
              <a:rPr lang="en-US" altLang="zh-CN" sz="2800" dirty="0">
                <a:solidFill>
                  <a:schemeClr val="bg2">
                    <a:lumMod val="90000"/>
                  </a:schemeClr>
                </a:solidFill>
                <a:latin typeface="微软雅黑" pitchFamily="34" charset="-122"/>
                <a:ea typeface="微软雅黑" pitchFamily="34" charset="-122"/>
              </a:rPr>
              <a:t>Part Two</a:t>
            </a:r>
            <a:endParaRPr lang="zh-CN" altLang="en-US" sz="2800" dirty="0">
              <a:solidFill>
                <a:schemeClr val="bg2">
                  <a:lumMod val="90000"/>
                </a:schemeClr>
              </a:solidFill>
              <a:latin typeface="微软雅黑" pitchFamily="34" charset="-122"/>
              <a:ea typeface="微软雅黑" pitchFamily="34" charset="-122"/>
            </a:endParaRPr>
          </a:p>
        </p:txBody>
      </p:sp>
      <p:sp>
        <p:nvSpPr>
          <p:cNvPr id="5" name="TextBox 4"/>
          <p:cNvSpPr txBox="1"/>
          <p:nvPr/>
        </p:nvSpPr>
        <p:spPr>
          <a:xfrm>
            <a:off x="3902790" y="2631946"/>
            <a:ext cx="2829450" cy="523220"/>
          </a:xfrm>
          <a:prstGeom prst="rect">
            <a:avLst/>
          </a:prstGeom>
          <a:noFill/>
        </p:spPr>
        <p:txBody>
          <a:bodyPr wrap="square" rtlCol="0">
            <a:spAutoFit/>
          </a:bodyPr>
          <a:lstStyle/>
          <a:p>
            <a:r>
              <a:rPr lang="zh-CN" altLang="en-US" sz="2800" b="1" dirty="0">
                <a:solidFill>
                  <a:schemeClr val="accent6">
                    <a:lumMod val="75000"/>
                  </a:schemeClr>
                </a:solidFill>
              </a:rPr>
              <a:t>安卓应用程序</a:t>
            </a:r>
          </a:p>
        </p:txBody>
      </p:sp>
      <p:sp>
        <p:nvSpPr>
          <p:cNvPr id="6" name="TextBox 5"/>
          <p:cNvSpPr txBox="1"/>
          <p:nvPr/>
        </p:nvSpPr>
        <p:spPr>
          <a:xfrm>
            <a:off x="2161907" y="1814842"/>
            <a:ext cx="1425390" cy="1569660"/>
          </a:xfrm>
          <a:prstGeom prst="rect">
            <a:avLst/>
          </a:prstGeom>
          <a:noFill/>
        </p:spPr>
        <p:txBody>
          <a:bodyPr wrap="none" rtlCol="0">
            <a:spAutoFit/>
          </a:bodyPr>
          <a:lstStyle/>
          <a:p>
            <a:r>
              <a:rPr lang="en-US" altLang="zh-CN" sz="9600" b="1" dirty="0">
                <a:solidFill>
                  <a:srgbClr val="FFFFFF"/>
                </a:solidFill>
                <a:latin typeface="Kozuka Mincho Pr6N H" pitchFamily="18" charset="-128"/>
                <a:ea typeface="Kozuka Mincho Pr6N H" pitchFamily="18" charset="-128"/>
              </a:rPr>
              <a:t>02</a:t>
            </a:r>
            <a:endParaRPr lang="zh-CN" altLang="en-US" sz="9600" b="1" dirty="0">
              <a:solidFill>
                <a:srgbClr val="FFFFFF"/>
              </a:solidFill>
              <a:latin typeface="Kozuka Mincho Pr6N H" pitchFamily="18" charset="-128"/>
              <a:ea typeface="Kozuka Mincho Pr6N H" pitchFamily="18" charset="-128"/>
            </a:endParaRPr>
          </a:p>
        </p:txBody>
      </p:sp>
      <p:cxnSp>
        <p:nvCxnSpPr>
          <p:cNvPr id="7" name="直接连接符 6"/>
          <p:cNvCxnSpPr/>
          <p:nvPr/>
        </p:nvCxnSpPr>
        <p:spPr>
          <a:xfrm>
            <a:off x="2312320" y="3167467"/>
            <a:ext cx="4248472"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2312320" y="1819681"/>
            <a:ext cx="4248472"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3054660"/>
      </p:ext>
    </p:extLst>
  </p:cSld>
  <p:clrMapOvr>
    <a:masterClrMapping/>
  </p:clrMapOvr>
  <mc:AlternateContent xmlns:mc="http://schemas.openxmlformats.org/markup-compatibility/2006" xmlns:p14="http://schemas.microsoft.com/office/powerpoint/2010/main">
    <mc:Choice Requires="p14">
      <p:transition p14:dur="250" advClick="0">
        <p:wipe/>
      </p:transition>
    </mc:Choice>
    <mc:Fallback xmlns="">
      <p:transition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75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750"/>
                            </p:stCondLst>
                            <p:childTnLst>
                              <p:par>
                                <p:cTn id="16" presetID="22" presetClass="entr" presetSubtype="4"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1000"/>
                                        <p:tgtEl>
                                          <p:spTgt spid="6"/>
                                        </p:tgtEl>
                                      </p:cBhvr>
                                    </p:animEffect>
                                  </p:childTnLst>
                                </p:cTn>
                              </p:par>
                            </p:childTnLst>
                          </p:cTn>
                        </p:par>
                        <p:par>
                          <p:cTn id="19" fill="hold">
                            <p:stCondLst>
                              <p:cond delay="1750"/>
                            </p:stCondLst>
                            <p:childTnLst>
                              <p:par>
                                <p:cTn id="20" presetID="22" presetClass="entr" presetSubtype="8"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1000"/>
                                        <p:tgtEl>
                                          <p:spTgt spid="4"/>
                                        </p:tgtEl>
                                      </p:cBhvr>
                                    </p:animEffect>
                                  </p:childTnLst>
                                </p:cTn>
                              </p:par>
                            </p:childTnLst>
                          </p:cTn>
                        </p:par>
                        <p:par>
                          <p:cTn id="23" fill="hold">
                            <p:stCondLst>
                              <p:cond delay="2750"/>
                            </p:stCondLst>
                            <p:childTnLst>
                              <p:par>
                                <p:cTn id="24" presetID="47"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858</TotalTime>
  <Words>514</Words>
  <Application>Microsoft Office PowerPoint</Application>
  <PresentationFormat>On-screen Show (16:9)</PresentationFormat>
  <Paragraphs>96</Paragraphs>
  <Slides>22</Slides>
  <Notes>0</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Kozuka Mincho Pr6N H</vt:lpstr>
      <vt:lpstr>宋体</vt:lpstr>
      <vt:lpstr>微软雅黑</vt:lpstr>
      <vt:lpstr>Arial</vt:lpstr>
      <vt:lpstr>Broadway</vt:lpstr>
      <vt:lpstr>Calibri</vt:lpstr>
      <vt:lpstr>Segoe UI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jenny</dc:creator>
  <cp:lastModifiedBy>Zexi Huang</cp:lastModifiedBy>
  <cp:revision>79</cp:revision>
  <dcterms:modified xsi:type="dcterms:W3CDTF">2017-10-29T13:23:15Z</dcterms:modified>
</cp:coreProperties>
</file>